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821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72997" y="592184"/>
            <a:ext cx="4846004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08693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1B3039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F8F7F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D3D3D3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08693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1B3039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1B3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F8F7F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00730" y="1341817"/>
            <a:ext cx="5238750" cy="4443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F8F7F4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794991" y="1654401"/>
            <a:ext cx="4256405" cy="43961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F8F7F4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08693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1B3039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F8F7F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08693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1B3039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1B3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08693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1B3039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1B3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2184" y="496017"/>
            <a:ext cx="5187630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F8F7F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20936" y="2529341"/>
            <a:ext cx="6361430" cy="3195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D3D3D3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55742" y="6459604"/>
            <a:ext cx="2813685" cy="208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608693"/>
                </a:solidFill>
                <a:latin typeface="Microsoft Sans Serif"/>
                <a:cs typeface="Microsoft Sans Serif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03409" y="6449528"/>
            <a:ext cx="156845" cy="208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1B3039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jpg"/><Relationship Id="rId2" Type="http://schemas.openxmlformats.org/officeDocument/2006/relationships/hyperlink" Target="https://issues.apache.org/jira/browse/SPARK-4472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g"/><Relationship Id="rId5" Type="http://schemas.openxmlformats.org/officeDocument/2006/relationships/image" Target="../media/image131.jpg"/><Relationship Id="rId4" Type="http://schemas.openxmlformats.org/officeDocument/2006/relationships/image" Target="../media/image130.jp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jp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image" Target="../media/image144.png"/><Relationship Id="rId21" Type="http://schemas.openxmlformats.org/officeDocument/2006/relationships/image" Target="../media/image162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hyperlink" Target="https://pandas.pydata.org/docs/whatsnew/v2.0.0.html#backwards-incompatible-api-changes" TargetMode="External"/><Relationship Id="rId7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pache/spark/blob/master/python/docs/source/migration_guide/pyspark_upgrade.rst#upgrading-from-pyspark-35-to-40" TargetMode="External"/><Relationship Id="rId5" Type="http://schemas.openxmlformats.org/officeDocument/2006/relationships/hyperlink" Target="https://issues.apache.org/jira/browse/SPARK-44101" TargetMode="External"/><Relationship Id="rId4" Type="http://schemas.openxmlformats.org/officeDocument/2006/relationships/hyperlink" Target="https://pandas.pydata.org/docs/whatsnew/v2.1.0.html#backwards-incompatible-api-change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apache.org/jira/browse/SPARK-44076" TargetMode="External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atabricks.com/delta/clustering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46.png"/><Relationship Id="rId5" Type="http://schemas.openxmlformats.org/officeDocument/2006/relationships/image" Target="../media/image39.png"/><Relationship Id="rId10" Type="http://schemas.openxmlformats.org/officeDocument/2006/relationships/image" Target="../media/image45.png"/><Relationship Id="rId4" Type="http://schemas.openxmlformats.org/officeDocument/2006/relationships/image" Target="../media/image50.png"/><Relationship Id="rId9" Type="http://schemas.openxmlformats.org/officeDocument/2006/relationships/image" Target="../media/image4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bricks.com/wp-content/uploads/notebooks/python-udf-type-coercion.html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hyperlink" Target="https://github.com/databricks-demos/dbconnect-plotly" TargetMode="External"/><Relationship Id="rId12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58.png"/><Relationship Id="rId5" Type="http://schemas.openxmlformats.org/officeDocument/2006/relationships/hyperlink" Target="https://github.com/apache/spark-connect-go" TargetMode="External"/><Relationship Id="rId10" Type="http://schemas.openxmlformats.org/officeDocument/2006/relationships/image" Target="../media/image57.png"/><Relationship Id="rId4" Type="http://schemas.openxmlformats.org/officeDocument/2006/relationships/hyperlink" Target="https://docs.databricks.com/dev-tools/databricks-connect.html" TargetMode="External"/><Relationship Id="rId9" Type="http://schemas.openxmlformats.org/officeDocument/2006/relationships/image" Target="../media/image5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762" y="5618226"/>
            <a:ext cx="560705" cy="0"/>
          </a:xfrm>
          <a:custGeom>
            <a:avLst/>
            <a:gdLst/>
            <a:ahLst/>
            <a:cxnLst/>
            <a:rect l="l" t="t" r="r" b="b"/>
            <a:pathLst>
              <a:path w="560705">
                <a:moveTo>
                  <a:pt x="0" y="0"/>
                </a:moveTo>
                <a:lnTo>
                  <a:pt x="560400" y="0"/>
                </a:lnTo>
              </a:path>
            </a:pathLst>
          </a:custGeom>
          <a:ln w="38100">
            <a:solidFill>
              <a:srgbClr val="FF69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609600"/>
            <a:ext cx="2557271" cy="40690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9106" y="1754251"/>
            <a:ext cx="6552565" cy="241554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marR="5080">
              <a:lnSpc>
                <a:spcPts val="6050"/>
              </a:lnSpc>
              <a:spcBef>
                <a:spcPts val="865"/>
              </a:spcBef>
            </a:pPr>
            <a:r>
              <a:rPr sz="5600" b="0" spc="750" dirty="0">
                <a:latin typeface="Lucida Sans Unicode"/>
                <a:cs typeface="Lucida Sans Unicode"/>
              </a:rPr>
              <a:t>W</a:t>
            </a:r>
            <a:r>
              <a:rPr sz="5600" b="0" spc="-65" dirty="0">
                <a:latin typeface="Lucida Sans Unicode"/>
                <a:cs typeface="Lucida Sans Unicode"/>
              </a:rPr>
              <a:t>h</a:t>
            </a:r>
            <a:r>
              <a:rPr sz="5600" b="0" spc="-70" dirty="0">
                <a:latin typeface="Lucida Sans Unicode"/>
                <a:cs typeface="Lucida Sans Unicode"/>
              </a:rPr>
              <a:t>at’</a:t>
            </a:r>
            <a:r>
              <a:rPr sz="5600" b="0" spc="-110" dirty="0">
                <a:latin typeface="Lucida Sans Unicode"/>
                <a:cs typeface="Lucida Sans Unicode"/>
              </a:rPr>
              <a:t>s</a:t>
            </a:r>
            <a:r>
              <a:rPr sz="5600" b="0" spc="-409" dirty="0">
                <a:latin typeface="Lucida Sans Unicode"/>
                <a:cs typeface="Lucida Sans Unicode"/>
              </a:rPr>
              <a:t> </a:t>
            </a:r>
            <a:r>
              <a:rPr sz="5600" b="0" spc="-195" dirty="0">
                <a:latin typeface="Lucida Sans Unicode"/>
                <a:cs typeface="Lucida Sans Unicode"/>
              </a:rPr>
              <a:t>N</a:t>
            </a:r>
            <a:r>
              <a:rPr sz="5600" b="0" spc="150" dirty="0">
                <a:latin typeface="Lucida Sans Unicode"/>
                <a:cs typeface="Lucida Sans Unicode"/>
              </a:rPr>
              <a:t>e</a:t>
            </a:r>
            <a:r>
              <a:rPr sz="5600" b="0" spc="-180" dirty="0">
                <a:latin typeface="Lucida Sans Unicode"/>
                <a:cs typeface="Lucida Sans Unicode"/>
              </a:rPr>
              <a:t>x</a:t>
            </a:r>
            <a:r>
              <a:rPr sz="5600" b="0" spc="-114" dirty="0">
                <a:latin typeface="Lucida Sans Unicode"/>
                <a:cs typeface="Lucida Sans Unicode"/>
              </a:rPr>
              <a:t>t</a:t>
            </a:r>
            <a:r>
              <a:rPr sz="5600" b="0" spc="-375" dirty="0">
                <a:latin typeface="Lucida Sans Unicode"/>
                <a:cs typeface="Lucida Sans Unicode"/>
              </a:rPr>
              <a:t> </a:t>
            </a:r>
            <a:r>
              <a:rPr sz="5600" b="0" spc="-75" dirty="0">
                <a:latin typeface="Lucida Sans Unicode"/>
                <a:cs typeface="Lucida Sans Unicode"/>
              </a:rPr>
              <a:t>f</a:t>
            </a:r>
            <a:r>
              <a:rPr sz="5600" b="0" spc="-130" dirty="0">
                <a:latin typeface="Lucida Sans Unicode"/>
                <a:cs typeface="Lucida Sans Unicode"/>
              </a:rPr>
              <a:t>o</a:t>
            </a:r>
            <a:r>
              <a:rPr sz="5600" b="0" spc="-165" dirty="0">
                <a:latin typeface="Lucida Sans Unicode"/>
                <a:cs typeface="Lucida Sans Unicode"/>
              </a:rPr>
              <a:t>r</a:t>
            </a:r>
            <a:r>
              <a:rPr sz="5600" b="0" spc="-375" dirty="0">
                <a:latin typeface="Lucida Sans Unicode"/>
                <a:cs typeface="Lucida Sans Unicode"/>
              </a:rPr>
              <a:t> </a:t>
            </a:r>
            <a:r>
              <a:rPr sz="5600" b="0" spc="45" dirty="0">
                <a:latin typeface="Lucida Sans Unicode"/>
                <a:cs typeface="Lucida Sans Unicode"/>
              </a:rPr>
              <a:t>the  </a:t>
            </a:r>
            <a:r>
              <a:rPr sz="5600" b="0" spc="60" dirty="0">
                <a:latin typeface="Lucida Sans Unicode"/>
                <a:cs typeface="Lucida Sans Unicode"/>
              </a:rPr>
              <a:t>Upco</a:t>
            </a:r>
            <a:r>
              <a:rPr sz="5600" b="0" spc="-155" dirty="0">
                <a:latin typeface="Lucida Sans Unicode"/>
                <a:cs typeface="Lucida Sans Unicode"/>
              </a:rPr>
              <a:t>mi</a:t>
            </a:r>
            <a:r>
              <a:rPr sz="5600" b="0" spc="-170" dirty="0">
                <a:latin typeface="Lucida Sans Unicode"/>
                <a:cs typeface="Lucida Sans Unicode"/>
              </a:rPr>
              <a:t>n</a:t>
            </a:r>
            <a:r>
              <a:rPr sz="5600" b="0" spc="-350" dirty="0">
                <a:latin typeface="Lucida Sans Unicode"/>
                <a:cs typeface="Lucida Sans Unicode"/>
              </a:rPr>
              <a:t>g</a:t>
            </a:r>
            <a:r>
              <a:rPr sz="5600" b="0" spc="-405" dirty="0">
                <a:latin typeface="Lucida Sans Unicode"/>
                <a:cs typeface="Lucida Sans Unicode"/>
              </a:rPr>
              <a:t> </a:t>
            </a:r>
            <a:r>
              <a:rPr sz="5600" b="0" spc="60" dirty="0">
                <a:latin typeface="Lucida Sans Unicode"/>
                <a:cs typeface="Lucida Sans Unicode"/>
              </a:rPr>
              <a:t>Apac</a:t>
            </a:r>
            <a:r>
              <a:rPr sz="5600" b="0" spc="65" dirty="0">
                <a:latin typeface="Lucida Sans Unicode"/>
                <a:cs typeface="Lucida Sans Unicode"/>
              </a:rPr>
              <a:t>h</a:t>
            </a:r>
            <a:r>
              <a:rPr sz="5600" b="0" spc="105" dirty="0">
                <a:latin typeface="Lucida Sans Unicode"/>
                <a:cs typeface="Lucida Sans Unicode"/>
              </a:rPr>
              <a:t>e  </a:t>
            </a:r>
            <a:r>
              <a:rPr sz="5600" b="0" spc="280" dirty="0">
                <a:latin typeface="Lucida Sans Unicode"/>
                <a:cs typeface="Lucida Sans Unicode"/>
              </a:rPr>
              <a:t>S</a:t>
            </a:r>
            <a:r>
              <a:rPr sz="5600" b="0" spc="-25" dirty="0">
                <a:latin typeface="Lucida Sans Unicode"/>
                <a:cs typeface="Lucida Sans Unicode"/>
              </a:rPr>
              <a:t>pa</a:t>
            </a:r>
            <a:r>
              <a:rPr sz="5600" b="0" spc="-30" dirty="0">
                <a:latin typeface="Lucida Sans Unicode"/>
                <a:cs typeface="Lucida Sans Unicode"/>
              </a:rPr>
              <a:t>r</a:t>
            </a:r>
            <a:r>
              <a:rPr sz="5600" b="0" spc="-270" dirty="0">
                <a:latin typeface="Lucida Sans Unicode"/>
                <a:cs typeface="Lucida Sans Unicode"/>
              </a:rPr>
              <a:t>k</a:t>
            </a:r>
            <a:r>
              <a:rPr sz="5600" b="0" spc="-390" dirty="0">
                <a:latin typeface="Lucida Sans Unicode"/>
                <a:cs typeface="Lucida Sans Unicode"/>
              </a:rPr>
              <a:t> </a:t>
            </a:r>
            <a:r>
              <a:rPr sz="5600" b="0" spc="-405" dirty="0">
                <a:latin typeface="Lucida Sans Unicode"/>
                <a:cs typeface="Lucida Sans Unicode"/>
              </a:rPr>
              <a:t>4</a:t>
            </a:r>
            <a:r>
              <a:rPr sz="5600" b="0" spc="-210" dirty="0">
                <a:latin typeface="Lucida Sans Unicode"/>
                <a:cs typeface="Lucida Sans Unicode"/>
              </a:rPr>
              <a:t>.</a:t>
            </a:r>
            <a:r>
              <a:rPr sz="5600" b="0" spc="390" dirty="0">
                <a:latin typeface="Lucida Sans Unicode"/>
                <a:cs typeface="Lucida Sans Unicode"/>
              </a:rPr>
              <a:t>0</a:t>
            </a:r>
            <a:r>
              <a:rPr sz="5600" b="0" spc="-370" dirty="0">
                <a:latin typeface="Lucida Sans Unicode"/>
                <a:cs typeface="Lucida Sans Unicode"/>
              </a:rPr>
              <a:t> </a:t>
            </a:r>
            <a:r>
              <a:rPr sz="5600" b="0" spc="5" dirty="0">
                <a:latin typeface="Lucida Sans Unicode"/>
                <a:cs typeface="Lucida Sans Unicode"/>
              </a:rPr>
              <a:t>Re</a:t>
            </a:r>
            <a:r>
              <a:rPr sz="5600" b="0" spc="-65" dirty="0">
                <a:latin typeface="Lucida Sans Unicode"/>
                <a:cs typeface="Lucida Sans Unicode"/>
              </a:rPr>
              <a:t>le</a:t>
            </a:r>
            <a:r>
              <a:rPr sz="5600" b="0" spc="65" dirty="0">
                <a:latin typeface="Lucida Sans Unicode"/>
                <a:cs typeface="Lucida Sans Unicode"/>
              </a:rPr>
              <a:t>ase</a:t>
            </a:r>
            <a:r>
              <a:rPr sz="5600" b="0" spc="555" dirty="0">
                <a:latin typeface="Lucida Sans Unicode"/>
                <a:cs typeface="Lucida Sans Unicode"/>
              </a:rPr>
              <a:t>?</a:t>
            </a:r>
            <a:endParaRPr sz="56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06356" y="4689348"/>
            <a:ext cx="1716023" cy="15590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06357" y="2916935"/>
            <a:ext cx="1716022" cy="15575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51647" y="4689348"/>
            <a:ext cx="1716022" cy="1559051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15" dirty="0"/>
              <a:t>1</a:t>
            </a:fld>
            <a:endParaRPr spc="15" dirty="0"/>
          </a:p>
        </p:txBody>
      </p:sp>
      <p:sp>
        <p:nvSpPr>
          <p:cNvPr id="12" name="object 12"/>
          <p:cNvSpPr txBox="1"/>
          <p:nvPr/>
        </p:nvSpPr>
        <p:spPr>
          <a:xfrm>
            <a:off x="749106" y="5811413"/>
            <a:ext cx="27597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5" dirty="0">
                <a:solidFill>
                  <a:srgbClr val="EDECE9"/>
                </a:solidFill>
                <a:latin typeface="Microsoft Sans Serif"/>
                <a:cs typeface="Microsoft Sans Serif"/>
              </a:rPr>
              <a:t>Data</a:t>
            </a:r>
            <a:r>
              <a:rPr sz="2000" spc="-15" dirty="0">
                <a:solidFill>
                  <a:srgbClr val="EDECE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EDECE9"/>
                </a:solidFill>
                <a:latin typeface="Microsoft Sans Serif"/>
                <a:cs typeface="Microsoft Sans Serif"/>
              </a:rPr>
              <a:t>+</a:t>
            </a:r>
            <a:r>
              <a:rPr sz="2000" spc="-10" dirty="0">
                <a:solidFill>
                  <a:srgbClr val="EDECE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EDECE9"/>
                </a:solidFill>
                <a:latin typeface="Microsoft Sans Serif"/>
                <a:cs typeface="Microsoft Sans Serif"/>
              </a:rPr>
              <a:t>AI</a:t>
            </a:r>
            <a:r>
              <a:rPr sz="2000" spc="-10" dirty="0">
                <a:solidFill>
                  <a:srgbClr val="EDECE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EDECE9"/>
                </a:solidFill>
                <a:latin typeface="Microsoft Sans Serif"/>
                <a:cs typeface="Microsoft Sans Serif"/>
              </a:rPr>
              <a:t>Summit</a:t>
            </a:r>
            <a:r>
              <a:rPr sz="2000" spc="-15" dirty="0">
                <a:solidFill>
                  <a:srgbClr val="EDECE9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EDECE9"/>
                </a:solidFill>
                <a:latin typeface="Microsoft Sans Serif"/>
                <a:cs typeface="Microsoft Sans Serif"/>
              </a:rPr>
              <a:t>2024</a:t>
            </a:r>
            <a:endParaRPr sz="20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4647" y="0"/>
            <a:ext cx="7004302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5350" y="594248"/>
            <a:ext cx="292862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85" dirty="0">
                <a:solidFill>
                  <a:srgbClr val="F8F7F4"/>
                </a:solidFill>
                <a:latin typeface="Lucida Sans Unicode"/>
                <a:cs typeface="Lucida Sans Unicode"/>
              </a:rPr>
              <a:t>Migratio</a:t>
            </a:r>
            <a:r>
              <a:rPr sz="4000" spc="-95" dirty="0">
                <a:solidFill>
                  <a:srgbClr val="F8F7F4"/>
                </a:solidFill>
                <a:latin typeface="Lucida Sans Unicode"/>
                <a:cs typeface="Lucida Sans Unicode"/>
              </a:rPr>
              <a:t>n</a:t>
            </a:r>
            <a:r>
              <a:rPr sz="4000" spc="-215" dirty="0">
                <a:solidFill>
                  <a:srgbClr val="F8F7F4"/>
                </a:solidFill>
                <a:latin typeface="Lucida Sans Unicode"/>
                <a:cs typeface="Lucida Sans Unicode"/>
              </a:rPr>
              <a:t> </a:t>
            </a:r>
            <a:r>
              <a:rPr sz="4000" spc="15" dirty="0">
                <a:solidFill>
                  <a:srgbClr val="F8F7F4"/>
                </a:solidFill>
                <a:latin typeface="Lucida Sans Unicode"/>
                <a:cs typeface="Lucida Sans Unicode"/>
              </a:rPr>
              <a:t>to  </a:t>
            </a:r>
            <a:r>
              <a:rPr sz="4000" spc="-40" dirty="0">
                <a:solidFill>
                  <a:srgbClr val="F8F7F4"/>
                </a:solidFill>
                <a:latin typeface="Lucida Sans Unicode"/>
                <a:cs typeface="Lucida Sans Unicode"/>
              </a:rPr>
              <a:t>ANSI</a:t>
            </a:r>
            <a:r>
              <a:rPr sz="4000" spc="-254" dirty="0">
                <a:solidFill>
                  <a:srgbClr val="F8F7F4"/>
                </a:solidFill>
                <a:latin typeface="Lucida Sans Unicode"/>
                <a:cs typeface="Lucida Sans Unicode"/>
              </a:rPr>
              <a:t> </a:t>
            </a:r>
            <a:r>
              <a:rPr sz="4000" spc="-55" dirty="0">
                <a:solidFill>
                  <a:srgbClr val="F8F7F4"/>
                </a:solidFill>
                <a:latin typeface="Lucida Sans Unicode"/>
                <a:cs typeface="Lucida Sans Unicode"/>
              </a:rPr>
              <a:t>ON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350" y="3089686"/>
            <a:ext cx="3960495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FFAB00"/>
                </a:solidFill>
                <a:latin typeface="Arial"/>
                <a:cs typeface="Arial"/>
              </a:rPr>
              <a:t>Action: </a:t>
            </a:r>
            <a:r>
              <a:rPr sz="3000" b="1" spc="-15" dirty="0">
                <a:solidFill>
                  <a:srgbClr val="F8F7F4"/>
                </a:solidFill>
                <a:latin typeface="Arial"/>
                <a:cs typeface="Arial"/>
              </a:rPr>
              <a:t>Turn </a:t>
            </a:r>
            <a:r>
              <a:rPr sz="3000" b="1" spc="15" dirty="0">
                <a:solidFill>
                  <a:srgbClr val="F8F7F4"/>
                </a:solidFill>
                <a:latin typeface="Arial"/>
                <a:cs typeface="Arial"/>
              </a:rPr>
              <a:t>On </a:t>
            </a:r>
            <a:r>
              <a:rPr sz="3000" b="1" spc="-85" dirty="0">
                <a:solidFill>
                  <a:srgbClr val="F8F7F4"/>
                </a:solidFill>
                <a:latin typeface="Arial"/>
                <a:cs typeface="Arial"/>
              </a:rPr>
              <a:t>ANSI </a:t>
            </a:r>
            <a:r>
              <a:rPr sz="3000" b="1" spc="-819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3000" b="1" spc="95" dirty="0">
                <a:solidFill>
                  <a:srgbClr val="F8F7F4"/>
                </a:solidFill>
                <a:latin typeface="Arial"/>
                <a:cs typeface="Arial"/>
              </a:rPr>
              <a:t>Mode</a:t>
            </a:r>
            <a:r>
              <a:rPr sz="3000" b="1" spc="-155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3000" b="1" spc="120" dirty="0">
                <a:solidFill>
                  <a:srgbClr val="F8F7F4"/>
                </a:solidFill>
                <a:latin typeface="Arial"/>
                <a:cs typeface="Arial"/>
              </a:rPr>
              <a:t>to</a:t>
            </a:r>
            <a:r>
              <a:rPr sz="3000" b="1" spc="-150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3000" b="1" spc="20" dirty="0">
                <a:solidFill>
                  <a:srgbClr val="F8F7F4"/>
                </a:solidFill>
                <a:latin typeface="Arial"/>
                <a:cs typeface="Arial"/>
              </a:rPr>
              <a:t>fix</a:t>
            </a:r>
            <a:r>
              <a:rPr sz="3000" b="1" spc="-140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3000" b="1" spc="30" dirty="0">
                <a:solidFill>
                  <a:srgbClr val="F8F7F4"/>
                </a:solidFill>
                <a:latin typeface="Arial"/>
                <a:cs typeface="Arial"/>
              </a:rPr>
              <a:t>your</a:t>
            </a:r>
            <a:r>
              <a:rPr sz="3000" b="1" spc="-155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3000" b="1" spc="120" dirty="0">
                <a:solidFill>
                  <a:srgbClr val="F8F7F4"/>
                </a:solidFill>
                <a:latin typeface="Arial"/>
                <a:cs typeface="Arial"/>
              </a:rPr>
              <a:t>data </a:t>
            </a:r>
            <a:r>
              <a:rPr sz="3000" b="1" spc="-819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3000" b="1" spc="20" dirty="0">
                <a:solidFill>
                  <a:srgbClr val="F8F7F4"/>
                </a:solidFill>
                <a:latin typeface="Arial"/>
                <a:cs typeface="Arial"/>
              </a:rPr>
              <a:t>corruptions!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82677" y="467680"/>
            <a:ext cx="5821680" cy="6192520"/>
            <a:chOff x="6182677" y="467680"/>
            <a:chExt cx="5821680" cy="6192520"/>
          </a:xfrm>
        </p:grpSpPr>
        <p:sp>
          <p:nvSpPr>
            <p:cNvPr id="3" name="object 3"/>
            <p:cNvSpPr/>
            <p:nvPr/>
          </p:nvSpPr>
          <p:spPr>
            <a:xfrm>
              <a:off x="6273242" y="856924"/>
              <a:ext cx="5730875" cy="5692775"/>
            </a:xfrm>
            <a:custGeom>
              <a:avLst/>
              <a:gdLst/>
              <a:ahLst/>
              <a:cxnLst/>
              <a:rect l="l" t="t" r="r" b="b"/>
              <a:pathLst>
                <a:path w="5730875" h="5692775">
                  <a:moveTo>
                    <a:pt x="5492115" y="0"/>
                  </a:moveTo>
                  <a:lnTo>
                    <a:pt x="238378" y="0"/>
                  </a:lnTo>
                  <a:lnTo>
                    <a:pt x="226110" y="317"/>
                  </a:lnTo>
                  <a:lnTo>
                    <a:pt x="167360" y="10795"/>
                  </a:lnTo>
                  <a:lnTo>
                    <a:pt x="124612" y="28905"/>
                  </a:lnTo>
                  <a:lnTo>
                    <a:pt x="86613" y="54610"/>
                  </a:lnTo>
                  <a:lnTo>
                    <a:pt x="54317" y="86969"/>
                  </a:lnTo>
                  <a:lnTo>
                    <a:pt x="28676" y="125018"/>
                  </a:lnTo>
                  <a:lnTo>
                    <a:pt x="10655" y="167817"/>
                  </a:lnTo>
                  <a:lnTo>
                    <a:pt x="1249" y="214007"/>
                  </a:lnTo>
                  <a:lnTo>
                    <a:pt x="0" y="5454142"/>
                  </a:lnTo>
                  <a:lnTo>
                    <a:pt x="317" y="5466410"/>
                  </a:lnTo>
                  <a:lnTo>
                    <a:pt x="10794" y="5525160"/>
                  </a:lnTo>
                  <a:lnTo>
                    <a:pt x="28892" y="5567908"/>
                  </a:lnTo>
                  <a:lnTo>
                    <a:pt x="54609" y="5605907"/>
                  </a:lnTo>
                  <a:lnTo>
                    <a:pt x="86969" y="5638203"/>
                  </a:lnTo>
                  <a:lnTo>
                    <a:pt x="125018" y="5663844"/>
                  </a:lnTo>
                  <a:lnTo>
                    <a:pt x="167805" y="5681865"/>
                  </a:lnTo>
                  <a:lnTo>
                    <a:pt x="214236" y="5691301"/>
                  </a:lnTo>
                  <a:lnTo>
                    <a:pt x="238505" y="5692521"/>
                  </a:lnTo>
                  <a:lnTo>
                    <a:pt x="5492229" y="5692521"/>
                  </a:lnTo>
                  <a:lnTo>
                    <a:pt x="5540400" y="5687618"/>
                  </a:lnTo>
                  <a:lnTo>
                    <a:pt x="5558333" y="5682996"/>
                  </a:lnTo>
                  <a:lnTo>
                    <a:pt x="238505" y="5682996"/>
                  </a:lnTo>
                  <a:lnTo>
                    <a:pt x="226593" y="5682691"/>
                  </a:lnTo>
                  <a:lnTo>
                    <a:pt x="170179" y="5672632"/>
                  </a:lnTo>
                  <a:lnTo>
                    <a:pt x="129146" y="5655259"/>
                  </a:lnTo>
                  <a:lnTo>
                    <a:pt x="92671" y="5630570"/>
                  </a:lnTo>
                  <a:lnTo>
                    <a:pt x="61658" y="5599493"/>
                  </a:lnTo>
                  <a:lnTo>
                    <a:pt x="37033" y="5562955"/>
                  </a:lnTo>
                  <a:lnTo>
                    <a:pt x="19735" y="5521883"/>
                  </a:lnTo>
                  <a:lnTo>
                    <a:pt x="10693" y="5477319"/>
                  </a:lnTo>
                  <a:lnTo>
                    <a:pt x="9518" y="5454142"/>
                  </a:lnTo>
                  <a:lnTo>
                    <a:pt x="9527" y="238391"/>
                  </a:lnTo>
                  <a:lnTo>
                    <a:pt x="14198" y="192239"/>
                  </a:lnTo>
                  <a:lnTo>
                    <a:pt x="27597" y="149161"/>
                  </a:lnTo>
                  <a:lnTo>
                    <a:pt x="48742" y="110286"/>
                  </a:lnTo>
                  <a:lnTo>
                    <a:pt x="76746" y="76428"/>
                  </a:lnTo>
                  <a:lnTo>
                    <a:pt x="110667" y="48501"/>
                  </a:lnTo>
                  <a:lnTo>
                    <a:pt x="149580" y="27419"/>
                  </a:lnTo>
                  <a:lnTo>
                    <a:pt x="192582" y="14122"/>
                  </a:lnTo>
                  <a:lnTo>
                    <a:pt x="238620" y="9525"/>
                  </a:lnTo>
                  <a:lnTo>
                    <a:pt x="5558392" y="9525"/>
                  </a:lnTo>
                  <a:lnTo>
                    <a:pt x="5540057" y="4826"/>
                  </a:lnTo>
                  <a:lnTo>
                    <a:pt x="5528310" y="2730"/>
                  </a:lnTo>
                  <a:lnTo>
                    <a:pt x="5516372" y="1219"/>
                  </a:lnTo>
                  <a:lnTo>
                    <a:pt x="5504256" y="304"/>
                  </a:lnTo>
                  <a:lnTo>
                    <a:pt x="5492115" y="0"/>
                  </a:lnTo>
                  <a:close/>
                </a:path>
                <a:path w="5730875" h="5692775">
                  <a:moveTo>
                    <a:pt x="5558392" y="9525"/>
                  </a:moveTo>
                  <a:lnTo>
                    <a:pt x="5492115" y="9525"/>
                  </a:lnTo>
                  <a:lnTo>
                    <a:pt x="5504014" y="9829"/>
                  </a:lnTo>
                  <a:lnTo>
                    <a:pt x="5515648" y="10718"/>
                  </a:lnTo>
                  <a:lnTo>
                    <a:pt x="5560428" y="19888"/>
                  </a:lnTo>
                  <a:lnTo>
                    <a:pt x="5601462" y="37261"/>
                  </a:lnTo>
                  <a:lnTo>
                    <a:pt x="5637936" y="61950"/>
                  </a:lnTo>
                  <a:lnTo>
                    <a:pt x="5668949" y="93027"/>
                  </a:lnTo>
                  <a:lnTo>
                    <a:pt x="5693575" y="129565"/>
                  </a:lnTo>
                  <a:lnTo>
                    <a:pt x="5710872" y="170637"/>
                  </a:lnTo>
                  <a:lnTo>
                    <a:pt x="5719927" y="215214"/>
                  </a:lnTo>
                  <a:lnTo>
                    <a:pt x="5721092" y="5454142"/>
                  </a:lnTo>
                  <a:lnTo>
                    <a:pt x="5720797" y="5465686"/>
                  </a:lnTo>
                  <a:lnTo>
                    <a:pt x="5710732" y="5522341"/>
                  </a:lnTo>
                  <a:lnTo>
                    <a:pt x="5693346" y="5563362"/>
                  </a:lnTo>
                  <a:lnTo>
                    <a:pt x="5668657" y="5599849"/>
                  </a:lnTo>
                  <a:lnTo>
                    <a:pt x="5637593" y="5630862"/>
                  </a:lnTo>
                  <a:lnTo>
                    <a:pt x="5601055" y="5655475"/>
                  </a:lnTo>
                  <a:lnTo>
                    <a:pt x="5559983" y="5672785"/>
                  </a:lnTo>
                  <a:lnTo>
                    <a:pt x="5515406" y="5681827"/>
                  </a:lnTo>
                  <a:lnTo>
                    <a:pt x="5491988" y="5682996"/>
                  </a:lnTo>
                  <a:lnTo>
                    <a:pt x="5558333" y="5682996"/>
                  </a:lnTo>
                  <a:lnTo>
                    <a:pt x="5605995" y="5663615"/>
                  </a:lnTo>
                  <a:lnTo>
                    <a:pt x="5643994" y="5637911"/>
                  </a:lnTo>
                  <a:lnTo>
                    <a:pt x="5676290" y="5605551"/>
                  </a:lnTo>
                  <a:lnTo>
                    <a:pt x="5701931" y="5567502"/>
                  </a:lnTo>
                  <a:lnTo>
                    <a:pt x="5719953" y="5524715"/>
                  </a:lnTo>
                  <a:lnTo>
                    <a:pt x="5729358" y="5478513"/>
                  </a:lnTo>
                  <a:lnTo>
                    <a:pt x="5730617" y="5454142"/>
                  </a:lnTo>
                  <a:lnTo>
                    <a:pt x="5730608" y="238391"/>
                  </a:lnTo>
                  <a:lnTo>
                    <a:pt x="5725718" y="190207"/>
                  </a:lnTo>
                  <a:lnTo>
                    <a:pt x="5711774" y="145453"/>
                  </a:lnTo>
                  <a:lnTo>
                    <a:pt x="5689752" y="104965"/>
                  </a:lnTo>
                  <a:lnTo>
                    <a:pt x="5660593" y="69697"/>
                  </a:lnTo>
                  <a:lnTo>
                    <a:pt x="5625274" y="40614"/>
                  </a:lnTo>
                  <a:lnTo>
                    <a:pt x="5584736" y="18656"/>
                  </a:lnTo>
                  <a:lnTo>
                    <a:pt x="5562803" y="10655"/>
                  </a:lnTo>
                  <a:lnTo>
                    <a:pt x="5558392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87440" y="777239"/>
              <a:ext cx="5721350" cy="5683250"/>
            </a:xfrm>
            <a:custGeom>
              <a:avLst/>
              <a:gdLst/>
              <a:ahLst/>
              <a:cxnLst/>
              <a:rect l="l" t="t" r="r" b="b"/>
              <a:pathLst>
                <a:path w="5721350" h="5683250">
                  <a:moveTo>
                    <a:pt x="0" y="233743"/>
                  </a:moveTo>
                  <a:lnTo>
                    <a:pt x="4748" y="186635"/>
                  </a:lnTo>
                  <a:lnTo>
                    <a:pt x="18368" y="142758"/>
                  </a:lnTo>
                  <a:lnTo>
                    <a:pt x="39919" y="103054"/>
                  </a:lnTo>
                  <a:lnTo>
                    <a:pt x="68460" y="68460"/>
                  </a:lnTo>
                  <a:lnTo>
                    <a:pt x="103054" y="39919"/>
                  </a:lnTo>
                  <a:lnTo>
                    <a:pt x="142758" y="18368"/>
                  </a:lnTo>
                  <a:lnTo>
                    <a:pt x="186635" y="4748"/>
                  </a:lnTo>
                  <a:lnTo>
                    <a:pt x="233743" y="0"/>
                  </a:lnTo>
                  <a:lnTo>
                    <a:pt x="5487352" y="0"/>
                  </a:lnTo>
                  <a:lnTo>
                    <a:pt x="5534460" y="4748"/>
                  </a:lnTo>
                  <a:lnTo>
                    <a:pt x="5578337" y="18368"/>
                  </a:lnTo>
                  <a:lnTo>
                    <a:pt x="5618041" y="39919"/>
                  </a:lnTo>
                  <a:lnTo>
                    <a:pt x="5652635" y="68460"/>
                  </a:lnTo>
                  <a:lnTo>
                    <a:pt x="5681176" y="103054"/>
                  </a:lnTo>
                  <a:lnTo>
                    <a:pt x="5702727" y="142758"/>
                  </a:lnTo>
                  <a:lnTo>
                    <a:pt x="5716347" y="186635"/>
                  </a:lnTo>
                  <a:lnTo>
                    <a:pt x="5721096" y="233743"/>
                  </a:lnTo>
                  <a:lnTo>
                    <a:pt x="5721096" y="5449252"/>
                  </a:lnTo>
                  <a:lnTo>
                    <a:pt x="5716347" y="5496360"/>
                  </a:lnTo>
                  <a:lnTo>
                    <a:pt x="5702727" y="5540237"/>
                  </a:lnTo>
                  <a:lnTo>
                    <a:pt x="5681176" y="5579941"/>
                  </a:lnTo>
                  <a:lnTo>
                    <a:pt x="5652635" y="5614535"/>
                  </a:lnTo>
                  <a:lnTo>
                    <a:pt x="5618041" y="5643076"/>
                  </a:lnTo>
                  <a:lnTo>
                    <a:pt x="5578337" y="5664627"/>
                  </a:lnTo>
                  <a:lnTo>
                    <a:pt x="5534460" y="5678247"/>
                  </a:lnTo>
                  <a:lnTo>
                    <a:pt x="5487352" y="5682995"/>
                  </a:lnTo>
                  <a:lnTo>
                    <a:pt x="233743" y="5682995"/>
                  </a:lnTo>
                  <a:lnTo>
                    <a:pt x="186635" y="5678247"/>
                  </a:lnTo>
                  <a:lnTo>
                    <a:pt x="142758" y="5664627"/>
                  </a:lnTo>
                  <a:lnTo>
                    <a:pt x="103054" y="5643076"/>
                  </a:lnTo>
                  <a:lnTo>
                    <a:pt x="68460" y="5614535"/>
                  </a:lnTo>
                  <a:lnTo>
                    <a:pt x="39919" y="5579941"/>
                  </a:lnTo>
                  <a:lnTo>
                    <a:pt x="18368" y="5540237"/>
                  </a:lnTo>
                  <a:lnTo>
                    <a:pt x="4748" y="5496360"/>
                  </a:lnTo>
                  <a:lnTo>
                    <a:pt x="0" y="5449252"/>
                  </a:lnTo>
                  <a:lnTo>
                    <a:pt x="0" y="233743"/>
                  </a:lnTo>
                  <a:close/>
                </a:path>
              </a:pathLst>
            </a:custGeom>
            <a:ln w="9525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83096" y="1162818"/>
              <a:ext cx="5260975" cy="5080000"/>
            </a:xfrm>
            <a:custGeom>
              <a:avLst/>
              <a:gdLst/>
              <a:ahLst/>
              <a:cxnLst/>
              <a:rect l="l" t="t" r="r" b="b"/>
              <a:pathLst>
                <a:path w="5260975" h="5080000">
                  <a:moveTo>
                    <a:pt x="4950282" y="0"/>
                  </a:moveTo>
                  <a:lnTo>
                    <a:pt x="310553" y="0"/>
                  </a:lnTo>
                  <a:lnTo>
                    <a:pt x="264661" y="3367"/>
                  </a:lnTo>
                  <a:lnTo>
                    <a:pt x="220861" y="13148"/>
                  </a:lnTo>
                  <a:lnTo>
                    <a:pt x="179631" y="28863"/>
                  </a:lnTo>
                  <a:lnTo>
                    <a:pt x="141453" y="50032"/>
                  </a:lnTo>
                  <a:lnTo>
                    <a:pt x="106807" y="76173"/>
                  </a:lnTo>
                  <a:lnTo>
                    <a:pt x="76173" y="106807"/>
                  </a:lnTo>
                  <a:lnTo>
                    <a:pt x="50032" y="141453"/>
                  </a:lnTo>
                  <a:lnTo>
                    <a:pt x="28863" y="179631"/>
                  </a:lnTo>
                  <a:lnTo>
                    <a:pt x="13148" y="220861"/>
                  </a:lnTo>
                  <a:lnTo>
                    <a:pt x="3367" y="264661"/>
                  </a:lnTo>
                  <a:lnTo>
                    <a:pt x="0" y="310553"/>
                  </a:lnTo>
                  <a:lnTo>
                    <a:pt x="0" y="4768926"/>
                  </a:lnTo>
                  <a:lnTo>
                    <a:pt x="3367" y="4814817"/>
                  </a:lnTo>
                  <a:lnTo>
                    <a:pt x="13148" y="4858619"/>
                  </a:lnTo>
                  <a:lnTo>
                    <a:pt x="28863" y="4899849"/>
                  </a:lnTo>
                  <a:lnTo>
                    <a:pt x="50032" y="4938029"/>
                  </a:lnTo>
                  <a:lnTo>
                    <a:pt x="76173" y="4972677"/>
                  </a:lnTo>
                  <a:lnTo>
                    <a:pt x="106807" y="5003312"/>
                  </a:lnTo>
                  <a:lnTo>
                    <a:pt x="141453" y="5029456"/>
                  </a:lnTo>
                  <a:lnTo>
                    <a:pt x="179631" y="5050626"/>
                  </a:lnTo>
                  <a:lnTo>
                    <a:pt x="220861" y="5066342"/>
                  </a:lnTo>
                  <a:lnTo>
                    <a:pt x="264661" y="5076124"/>
                  </a:lnTo>
                  <a:lnTo>
                    <a:pt x="310553" y="5079492"/>
                  </a:lnTo>
                  <a:lnTo>
                    <a:pt x="4950282" y="5079492"/>
                  </a:lnTo>
                  <a:lnTo>
                    <a:pt x="4996176" y="5076124"/>
                  </a:lnTo>
                  <a:lnTo>
                    <a:pt x="5039979" y="5066342"/>
                  </a:lnTo>
                  <a:lnTo>
                    <a:pt x="5081211" y="5050626"/>
                  </a:lnTo>
                  <a:lnTo>
                    <a:pt x="5119390" y="5029456"/>
                  </a:lnTo>
                  <a:lnTo>
                    <a:pt x="5154038" y="5003312"/>
                  </a:lnTo>
                  <a:lnTo>
                    <a:pt x="5184673" y="4972677"/>
                  </a:lnTo>
                  <a:lnTo>
                    <a:pt x="5210815" y="4938029"/>
                  </a:lnTo>
                  <a:lnTo>
                    <a:pt x="5231984" y="4899849"/>
                  </a:lnTo>
                  <a:lnTo>
                    <a:pt x="5247699" y="4858619"/>
                  </a:lnTo>
                  <a:lnTo>
                    <a:pt x="5257480" y="4814817"/>
                  </a:lnTo>
                  <a:lnTo>
                    <a:pt x="5260848" y="4768926"/>
                  </a:lnTo>
                  <a:lnTo>
                    <a:pt x="5260848" y="310553"/>
                  </a:lnTo>
                  <a:lnTo>
                    <a:pt x="5257480" y="264661"/>
                  </a:lnTo>
                  <a:lnTo>
                    <a:pt x="5247699" y="220861"/>
                  </a:lnTo>
                  <a:lnTo>
                    <a:pt x="5231984" y="179631"/>
                  </a:lnTo>
                  <a:lnTo>
                    <a:pt x="5210815" y="141453"/>
                  </a:lnTo>
                  <a:lnTo>
                    <a:pt x="5184673" y="106807"/>
                  </a:lnTo>
                  <a:lnTo>
                    <a:pt x="5154038" y="76173"/>
                  </a:lnTo>
                  <a:lnTo>
                    <a:pt x="5119390" y="50032"/>
                  </a:lnTo>
                  <a:lnTo>
                    <a:pt x="5081211" y="28863"/>
                  </a:lnTo>
                  <a:lnTo>
                    <a:pt x="5039979" y="13148"/>
                  </a:lnTo>
                  <a:lnTo>
                    <a:pt x="4996176" y="3367"/>
                  </a:lnTo>
                  <a:lnTo>
                    <a:pt x="4950282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83096" y="1162818"/>
              <a:ext cx="5260975" cy="5080000"/>
            </a:xfrm>
            <a:custGeom>
              <a:avLst/>
              <a:gdLst/>
              <a:ahLst/>
              <a:cxnLst/>
              <a:rect l="l" t="t" r="r" b="b"/>
              <a:pathLst>
                <a:path w="5260975" h="5080000">
                  <a:moveTo>
                    <a:pt x="0" y="310553"/>
                  </a:moveTo>
                  <a:lnTo>
                    <a:pt x="3367" y="264661"/>
                  </a:lnTo>
                  <a:lnTo>
                    <a:pt x="13148" y="220861"/>
                  </a:lnTo>
                  <a:lnTo>
                    <a:pt x="28863" y="179631"/>
                  </a:lnTo>
                  <a:lnTo>
                    <a:pt x="50032" y="141453"/>
                  </a:lnTo>
                  <a:lnTo>
                    <a:pt x="76173" y="106807"/>
                  </a:lnTo>
                  <a:lnTo>
                    <a:pt x="106807" y="76173"/>
                  </a:lnTo>
                  <a:lnTo>
                    <a:pt x="141453" y="50032"/>
                  </a:lnTo>
                  <a:lnTo>
                    <a:pt x="179631" y="28863"/>
                  </a:lnTo>
                  <a:lnTo>
                    <a:pt x="220861" y="13148"/>
                  </a:lnTo>
                  <a:lnTo>
                    <a:pt x="264661" y="3367"/>
                  </a:lnTo>
                  <a:lnTo>
                    <a:pt x="310553" y="0"/>
                  </a:lnTo>
                  <a:lnTo>
                    <a:pt x="4950282" y="0"/>
                  </a:lnTo>
                  <a:lnTo>
                    <a:pt x="4996176" y="3367"/>
                  </a:lnTo>
                  <a:lnTo>
                    <a:pt x="5039979" y="13148"/>
                  </a:lnTo>
                  <a:lnTo>
                    <a:pt x="5081211" y="28863"/>
                  </a:lnTo>
                  <a:lnTo>
                    <a:pt x="5119390" y="50032"/>
                  </a:lnTo>
                  <a:lnTo>
                    <a:pt x="5154038" y="76173"/>
                  </a:lnTo>
                  <a:lnTo>
                    <a:pt x="5184673" y="106807"/>
                  </a:lnTo>
                  <a:lnTo>
                    <a:pt x="5210815" y="141453"/>
                  </a:lnTo>
                  <a:lnTo>
                    <a:pt x="5231984" y="179631"/>
                  </a:lnTo>
                  <a:lnTo>
                    <a:pt x="5247699" y="220861"/>
                  </a:lnTo>
                  <a:lnTo>
                    <a:pt x="5257480" y="264661"/>
                  </a:lnTo>
                  <a:lnTo>
                    <a:pt x="5260848" y="310553"/>
                  </a:lnTo>
                  <a:lnTo>
                    <a:pt x="5260848" y="4768926"/>
                  </a:lnTo>
                  <a:lnTo>
                    <a:pt x="5257480" y="4814817"/>
                  </a:lnTo>
                  <a:lnTo>
                    <a:pt x="5247699" y="4858619"/>
                  </a:lnTo>
                  <a:lnTo>
                    <a:pt x="5231984" y="4899849"/>
                  </a:lnTo>
                  <a:lnTo>
                    <a:pt x="5210815" y="4938029"/>
                  </a:lnTo>
                  <a:lnTo>
                    <a:pt x="5184673" y="4972677"/>
                  </a:lnTo>
                  <a:lnTo>
                    <a:pt x="5154038" y="5003312"/>
                  </a:lnTo>
                  <a:lnTo>
                    <a:pt x="5119390" y="5029456"/>
                  </a:lnTo>
                  <a:lnTo>
                    <a:pt x="5081211" y="5050626"/>
                  </a:lnTo>
                  <a:lnTo>
                    <a:pt x="5039979" y="5066342"/>
                  </a:lnTo>
                  <a:lnTo>
                    <a:pt x="4996176" y="5076124"/>
                  </a:lnTo>
                  <a:lnTo>
                    <a:pt x="4950282" y="5079492"/>
                  </a:lnTo>
                  <a:lnTo>
                    <a:pt x="310553" y="5079492"/>
                  </a:lnTo>
                  <a:lnTo>
                    <a:pt x="264661" y="5076124"/>
                  </a:lnTo>
                  <a:lnTo>
                    <a:pt x="220861" y="5066342"/>
                  </a:lnTo>
                  <a:lnTo>
                    <a:pt x="179631" y="5050626"/>
                  </a:lnTo>
                  <a:lnTo>
                    <a:pt x="141453" y="5029456"/>
                  </a:lnTo>
                  <a:lnTo>
                    <a:pt x="106807" y="5003312"/>
                  </a:lnTo>
                  <a:lnTo>
                    <a:pt x="76173" y="4972677"/>
                  </a:lnTo>
                  <a:lnTo>
                    <a:pt x="50032" y="4938029"/>
                  </a:lnTo>
                  <a:lnTo>
                    <a:pt x="28863" y="4899849"/>
                  </a:lnTo>
                  <a:lnTo>
                    <a:pt x="13148" y="4858619"/>
                  </a:lnTo>
                  <a:lnTo>
                    <a:pt x="3367" y="4814817"/>
                  </a:lnTo>
                  <a:lnTo>
                    <a:pt x="0" y="4768926"/>
                  </a:lnTo>
                  <a:lnTo>
                    <a:pt x="0" y="310553"/>
                  </a:lnTo>
                  <a:close/>
                </a:path>
              </a:pathLst>
            </a:custGeom>
            <a:ln w="9525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32548" y="472442"/>
              <a:ext cx="3230880" cy="570230"/>
            </a:xfrm>
            <a:custGeom>
              <a:avLst/>
              <a:gdLst/>
              <a:ahLst/>
              <a:cxnLst/>
              <a:rect l="l" t="t" r="r" b="b"/>
              <a:pathLst>
                <a:path w="3230879" h="570230">
                  <a:moveTo>
                    <a:pt x="3108896" y="0"/>
                  </a:moveTo>
                  <a:lnTo>
                    <a:pt x="121983" y="0"/>
                  </a:lnTo>
                  <a:lnTo>
                    <a:pt x="74500" y="9585"/>
                  </a:lnTo>
                  <a:lnTo>
                    <a:pt x="35726" y="35726"/>
                  </a:lnTo>
                  <a:lnTo>
                    <a:pt x="9585" y="74500"/>
                  </a:lnTo>
                  <a:lnTo>
                    <a:pt x="0" y="121983"/>
                  </a:lnTo>
                  <a:lnTo>
                    <a:pt x="0" y="447992"/>
                  </a:lnTo>
                  <a:lnTo>
                    <a:pt x="9585" y="495470"/>
                  </a:lnTo>
                  <a:lnTo>
                    <a:pt x="35726" y="534244"/>
                  </a:lnTo>
                  <a:lnTo>
                    <a:pt x="74500" y="560388"/>
                  </a:lnTo>
                  <a:lnTo>
                    <a:pt x="121983" y="569976"/>
                  </a:lnTo>
                  <a:lnTo>
                    <a:pt x="3108896" y="569976"/>
                  </a:lnTo>
                  <a:lnTo>
                    <a:pt x="3156379" y="560388"/>
                  </a:lnTo>
                  <a:lnTo>
                    <a:pt x="3195153" y="534244"/>
                  </a:lnTo>
                  <a:lnTo>
                    <a:pt x="3221294" y="495470"/>
                  </a:lnTo>
                  <a:lnTo>
                    <a:pt x="3230880" y="447992"/>
                  </a:lnTo>
                  <a:lnTo>
                    <a:pt x="3230880" y="121983"/>
                  </a:lnTo>
                  <a:lnTo>
                    <a:pt x="3221294" y="74500"/>
                  </a:lnTo>
                  <a:lnTo>
                    <a:pt x="3195153" y="35726"/>
                  </a:lnTo>
                  <a:lnTo>
                    <a:pt x="3156379" y="9585"/>
                  </a:lnTo>
                  <a:lnTo>
                    <a:pt x="3108896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32548" y="472442"/>
              <a:ext cx="3230880" cy="570230"/>
            </a:xfrm>
            <a:custGeom>
              <a:avLst/>
              <a:gdLst/>
              <a:ahLst/>
              <a:cxnLst/>
              <a:rect l="l" t="t" r="r" b="b"/>
              <a:pathLst>
                <a:path w="3230879" h="570230">
                  <a:moveTo>
                    <a:pt x="0" y="121983"/>
                  </a:moveTo>
                  <a:lnTo>
                    <a:pt x="9585" y="74500"/>
                  </a:lnTo>
                  <a:lnTo>
                    <a:pt x="35726" y="35726"/>
                  </a:lnTo>
                  <a:lnTo>
                    <a:pt x="74500" y="9585"/>
                  </a:lnTo>
                  <a:lnTo>
                    <a:pt x="121983" y="0"/>
                  </a:lnTo>
                  <a:lnTo>
                    <a:pt x="3108896" y="0"/>
                  </a:lnTo>
                  <a:lnTo>
                    <a:pt x="3156379" y="9585"/>
                  </a:lnTo>
                  <a:lnTo>
                    <a:pt x="3195153" y="35726"/>
                  </a:lnTo>
                  <a:lnTo>
                    <a:pt x="3221294" y="74500"/>
                  </a:lnTo>
                  <a:lnTo>
                    <a:pt x="3230880" y="121983"/>
                  </a:lnTo>
                  <a:lnTo>
                    <a:pt x="3230880" y="447992"/>
                  </a:lnTo>
                  <a:lnTo>
                    <a:pt x="3221294" y="495470"/>
                  </a:lnTo>
                  <a:lnTo>
                    <a:pt x="3195153" y="534244"/>
                  </a:lnTo>
                  <a:lnTo>
                    <a:pt x="3156379" y="560388"/>
                  </a:lnTo>
                  <a:lnTo>
                    <a:pt x="3108896" y="569976"/>
                  </a:lnTo>
                  <a:lnTo>
                    <a:pt x="121983" y="569976"/>
                  </a:lnTo>
                  <a:lnTo>
                    <a:pt x="74500" y="560388"/>
                  </a:lnTo>
                  <a:lnTo>
                    <a:pt x="35726" y="534244"/>
                  </a:lnTo>
                  <a:lnTo>
                    <a:pt x="9585" y="495470"/>
                  </a:lnTo>
                  <a:lnTo>
                    <a:pt x="0" y="447992"/>
                  </a:lnTo>
                  <a:lnTo>
                    <a:pt x="0" y="121983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1346" y="431894"/>
            <a:ext cx="17538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latin typeface="Lucida Sans Unicode"/>
                <a:cs typeface="Lucida Sans Unicode"/>
              </a:rPr>
              <a:t>Quality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9441" y="1370933"/>
            <a:ext cx="4479925" cy="4506595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7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spc="30" dirty="0">
                <a:solidFill>
                  <a:srgbClr val="F8F7F4"/>
                </a:solidFill>
                <a:latin typeface="Trebuchet MS"/>
                <a:cs typeface="Trebuchet MS"/>
              </a:rPr>
              <a:t>Clear</a:t>
            </a:r>
            <a:r>
              <a:rPr sz="2800" spc="-135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8F7F4"/>
                </a:solidFill>
                <a:latin typeface="Trebuchet MS"/>
                <a:cs typeface="Trebuchet MS"/>
              </a:rPr>
              <a:t>and</a:t>
            </a:r>
            <a:r>
              <a:rPr sz="2800" spc="-110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F8F7F4"/>
                </a:solidFill>
                <a:latin typeface="Trebuchet MS"/>
                <a:cs typeface="Trebuchet MS"/>
              </a:rPr>
              <a:t>speciﬁc</a:t>
            </a:r>
            <a:r>
              <a:rPr sz="2800" spc="-114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8F7F4"/>
                </a:solidFill>
                <a:latin typeface="Trebuchet MS"/>
                <a:cs typeface="Trebuchet MS"/>
              </a:rPr>
              <a:t>error</a:t>
            </a:r>
            <a:endParaRPr sz="2800">
              <a:latin typeface="Trebuchet MS"/>
              <a:cs typeface="Trebuchet MS"/>
            </a:endParaRPr>
          </a:p>
          <a:p>
            <a:pPr marL="299085">
              <a:lnSpc>
                <a:spcPct val="100000"/>
              </a:lnSpc>
              <a:spcBef>
                <a:spcPts val="1680"/>
              </a:spcBef>
            </a:pPr>
            <a:r>
              <a:rPr sz="28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classes</a:t>
            </a:r>
            <a:endParaRPr sz="28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168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Improved</a:t>
            </a:r>
            <a:r>
              <a:rPr sz="2800" spc="-5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800" spc="110" dirty="0">
                <a:solidFill>
                  <a:srgbClr val="F8F7F4"/>
                </a:solidFill>
                <a:latin typeface="Microsoft Sans Serif"/>
                <a:cs typeface="Microsoft Sans Serif"/>
              </a:rPr>
              <a:t>documentation</a:t>
            </a:r>
            <a:endParaRPr sz="2800">
              <a:latin typeface="Microsoft Sans Serif"/>
              <a:cs typeface="Microsoft Sans Serif"/>
            </a:endParaRPr>
          </a:p>
          <a:p>
            <a:pPr marL="299085" marR="1417955" indent="-287020">
              <a:lnSpc>
                <a:spcPct val="15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Consistency</a:t>
            </a:r>
            <a:r>
              <a:rPr sz="2800" spc="-7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and </a:t>
            </a:r>
            <a:r>
              <a:rPr sz="2800" spc="-7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standardization</a:t>
            </a:r>
            <a:endParaRPr sz="2800">
              <a:latin typeface="Microsoft Sans Serif"/>
              <a:cs typeface="Microsoft Sans Serif"/>
            </a:endParaRPr>
          </a:p>
          <a:p>
            <a:pPr marL="299085" marR="5080" indent="-287020">
              <a:lnSpc>
                <a:spcPts val="5040"/>
              </a:lnSpc>
              <a:spcBef>
                <a:spcPts val="24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8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Enhanced</a:t>
            </a:r>
            <a:r>
              <a:rPr sz="28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debugging</a:t>
            </a:r>
            <a:r>
              <a:rPr sz="28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and </a:t>
            </a:r>
            <a:r>
              <a:rPr sz="2800" spc="-7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maintenance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45703" y="483985"/>
            <a:ext cx="26028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PySpark</a:t>
            </a:r>
            <a:r>
              <a:rPr sz="3000" spc="-7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Errors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2635" y="1379220"/>
            <a:ext cx="5003291" cy="4712195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4693" y="56200"/>
            <a:ext cx="10638155" cy="6604000"/>
            <a:chOff x="214693" y="56200"/>
            <a:chExt cx="10638155" cy="6604000"/>
          </a:xfrm>
        </p:grpSpPr>
        <p:sp>
          <p:nvSpPr>
            <p:cNvPr id="3" name="object 3"/>
            <p:cNvSpPr/>
            <p:nvPr/>
          </p:nvSpPr>
          <p:spPr>
            <a:xfrm>
              <a:off x="305260" y="425627"/>
              <a:ext cx="9636760" cy="3253104"/>
            </a:xfrm>
            <a:custGeom>
              <a:avLst/>
              <a:gdLst/>
              <a:ahLst/>
              <a:cxnLst/>
              <a:rect l="l" t="t" r="r" b="b"/>
              <a:pathLst>
                <a:path w="9636760" h="3253104">
                  <a:moveTo>
                    <a:pt x="9498482" y="0"/>
                  </a:moveTo>
                  <a:lnTo>
                    <a:pt x="137897" y="12"/>
                  </a:lnTo>
                  <a:lnTo>
                    <a:pt x="96838" y="6286"/>
                  </a:lnTo>
                  <a:lnTo>
                    <a:pt x="60706" y="23736"/>
                  </a:lnTo>
                  <a:lnTo>
                    <a:pt x="31394" y="50457"/>
                  </a:lnTo>
                  <a:lnTo>
                    <a:pt x="10770" y="84594"/>
                  </a:lnTo>
                  <a:lnTo>
                    <a:pt x="757" y="123799"/>
                  </a:lnTo>
                  <a:lnTo>
                    <a:pt x="0" y="137909"/>
                  </a:lnTo>
                  <a:lnTo>
                    <a:pt x="0" y="3114700"/>
                  </a:lnTo>
                  <a:lnTo>
                    <a:pt x="6274" y="3155759"/>
                  </a:lnTo>
                  <a:lnTo>
                    <a:pt x="23724" y="3191891"/>
                  </a:lnTo>
                  <a:lnTo>
                    <a:pt x="50513" y="3221240"/>
                  </a:lnTo>
                  <a:lnTo>
                    <a:pt x="84582" y="3241827"/>
                  </a:lnTo>
                  <a:lnTo>
                    <a:pt x="124257" y="3251911"/>
                  </a:lnTo>
                  <a:lnTo>
                    <a:pt x="138138" y="3252597"/>
                  </a:lnTo>
                  <a:lnTo>
                    <a:pt x="9498724" y="3252597"/>
                  </a:lnTo>
                  <a:lnTo>
                    <a:pt x="9512833" y="3251860"/>
                  </a:lnTo>
                  <a:lnTo>
                    <a:pt x="9526549" y="3249739"/>
                  </a:lnTo>
                  <a:lnTo>
                    <a:pt x="9539783" y="3246310"/>
                  </a:lnTo>
                  <a:lnTo>
                    <a:pt x="9548564" y="3243084"/>
                  </a:lnTo>
                  <a:lnTo>
                    <a:pt x="138138" y="3243072"/>
                  </a:lnTo>
                  <a:lnTo>
                    <a:pt x="124739" y="3242398"/>
                  </a:lnTo>
                  <a:lnTo>
                    <a:pt x="76632" y="3227451"/>
                  </a:lnTo>
                  <a:lnTo>
                    <a:pt x="38735" y="3196094"/>
                  </a:lnTo>
                  <a:lnTo>
                    <a:pt x="15227" y="3152482"/>
                  </a:lnTo>
                  <a:lnTo>
                    <a:pt x="9536" y="3114700"/>
                  </a:lnTo>
                  <a:lnTo>
                    <a:pt x="9525" y="137909"/>
                  </a:lnTo>
                  <a:lnTo>
                    <a:pt x="10173" y="125234"/>
                  </a:lnTo>
                  <a:lnTo>
                    <a:pt x="19710" y="87871"/>
                  </a:lnTo>
                  <a:lnTo>
                    <a:pt x="47346" y="47040"/>
                  </a:lnTo>
                  <a:lnTo>
                    <a:pt x="88290" y="19545"/>
                  </a:lnTo>
                  <a:lnTo>
                    <a:pt x="125222" y="10160"/>
                  </a:lnTo>
                  <a:lnTo>
                    <a:pt x="138379" y="9525"/>
                  </a:lnTo>
                  <a:lnTo>
                    <a:pt x="9548594" y="9525"/>
                  </a:lnTo>
                  <a:lnTo>
                    <a:pt x="9539338" y="6146"/>
                  </a:lnTo>
                  <a:lnTo>
                    <a:pt x="9526080" y="2768"/>
                  </a:lnTo>
                  <a:lnTo>
                    <a:pt x="9512364" y="698"/>
                  </a:lnTo>
                  <a:lnTo>
                    <a:pt x="9498482" y="0"/>
                  </a:lnTo>
                  <a:close/>
                </a:path>
                <a:path w="9636760" h="3253104">
                  <a:moveTo>
                    <a:pt x="9548594" y="9525"/>
                  </a:moveTo>
                  <a:lnTo>
                    <a:pt x="9498482" y="9525"/>
                  </a:lnTo>
                  <a:lnTo>
                    <a:pt x="9511881" y="10210"/>
                  </a:lnTo>
                  <a:lnTo>
                    <a:pt x="9524644" y="12192"/>
                  </a:lnTo>
                  <a:lnTo>
                    <a:pt x="9570682" y="31699"/>
                  </a:lnTo>
                  <a:lnTo>
                    <a:pt x="9605277" y="66433"/>
                  </a:lnTo>
                  <a:lnTo>
                    <a:pt x="9624543" y="112458"/>
                  </a:lnTo>
                  <a:lnTo>
                    <a:pt x="9627096" y="3114700"/>
                  </a:lnTo>
                  <a:lnTo>
                    <a:pt x="9626447" y="3127375"/>
                  </a:lnTo>
                  <a:lnTo>
                    <a:pt x="9616910" y="3164738"/>
                  </a:lnTo>
                  <a:lnTo>
                    <a:pt x="9589275" y="3205568"/>
                  </a:lnTo>
                  <a:lnTo>
                    <a:pt x="9548330" y="3233064"/>
                  </a:lnTo>
                  <a:lnTo>
                    <a:pt x="9511398" y="3242449"/>
                  </a:lnTo>
                  <a:lnTo>
                    <a:pt x="9498241" y="3243084"/>
                  </a:lnTo>
                  <a:lnTo>
                    <a:pt x="9548598" y="3243072"/>
                  </a:lnTo>
                  <a:lnTo>
                    <a:pt x="9586532" y="3220910"/>
                  </a:lnTo>
                  <a:lnTo>
                    <a:pt x="9613151" y="3191510"/>
                  </a:lnTo>
                  <a:lnTo>
                    <a:pt x="9630474" y="3155302"/>
                  </a:lnTo>
                  <a:lnTo>
                    <a:pt x="9636608" y="3114700"/>
                  </a:lnTo>
                  <a:lnTo>
                    <a:pt x="9636620" y="137909"/>
                  </a:lnTo>
                  <a:lnTo>
                    <a:pt x="9635884" y="123799"/>
                  </a:lnTo>
                  <a:lnTo>
                    <a:pt x="9625673" y="84162"/>
                  </a:lnTo>
                  <a:lnTo>
                    <a:pt x="9604934" y="50101"/>
                  </a:lnTo>
                  <a:lnTo>
                    <a:pt x="9575533" y="23482"/>
                  </a:lnTo>
                  <a:lnTo>
                    <a:pt x="9552038" y="10782"/>
                  </a:lnTo>
                  <a:lnTo>
                    <a:pt x="9548594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9456" y="345942"/>
              <a:ext cx="9627235" cy="3243580"/>
            </a:xfrm>
            <a:custGeom>
              <a:avLst/>
              <a:gdLst/>
              <a:ahLst/>
              <a:cxnLst/>
              <a:rect l="l" t="t" r="r" b="b"/>
              <a:pathLst>
                <a:path w="9627235" h="3243579">
                  <a:moveTo>
                    <a:pt x="0" y="133388"/>
                  </a:moveTo>
                  <a:lnTo>
                    <a:pt x="6799" y="91230"/>
                  </a:lnTo>
                  <a:lnTo>
                    <a:pt x="25734" y="54614"/>
                  </a:lnTo>
                  <a:lnTo>
                    <a:pt x="54608" y="25738"/>
                  </a:lnTo>
                  <a:lnTo>
                    <a:pt x="91225" y="6801"/>
                  </a:lnTo>
                  <a:lnTo>
                    <a:pt x="133388" y="0"/>
                  </a:lnTo>
                  <a:lnTo>
                    <a:pt x="9493719" y="0"/>
                  </a:lnTo>
                  <a:lnTo>
                    <a:pt x="9535882" y="6801"/>
                  </a:lnTo>
                  <a:lnTo>
                    <a:pt x="9572499" y="25738"/>
                  </a:lnTo>
                  <a:lnTo>
                    <a:pt x="9601373" y="54614"/>
                  </a:lnTo>
                  <a:lnTo>
                    <a:pt x="9620308" y="91230"/>
                  </a:lnTo>
                  <a:lnTo>
                    <a:pt x="9627108" y="133388"/>
                  </a:lnTo>
                  <a:lnTo>
                    <a:pt x="9627108" y="3109696"/>
                  </a:lnTo>
                  <a:lnTo>
                    <a:pt x="9620308" y="3151853"/>
                  </a:lnTo>
                  <a:lnTo>
                    <a:pt x="9601373" y="3188465"/>
                  </a:lnTo>
                  <a:lnTo>
                    <a:pt x="9572499" y="3217337"/>
                  </a:lnTo>
                  <a:lnTo>
                    <a:pt x="9535882" y="3236272"/>
                  </a:lnTo>
                  <a:lnTo>
                    <a:pt x="9493719" y="3243072"/>
                  </a:lnTo>
                  <a:lnTo>
                    <a:pt x="133388" y="3243072"/>
                  </a:lnTo>
                  <a:lnTo>
                    <a:pt x="91225" y="3236272"/>
                  </a:lnTo>
                  <a:lnTo>
                    <a:pt x="54608" y="3217337"/>
                  </a:lnTo>
                  <a:lnTo>
                    <a:pt x="25734" y="3188465"/>
                  </a:lnTo>
                  <a:lnTo>
                    <a:pt x="6799" y="3151853"/>
                  </a:lnTo>
                  <a:lnTo>
                    <a:pt x="0" y="3109696"/>
                  </a:lnTo>
                  <a:lnTo>
                    <a:pt x="0" y="133388"/>
                  </a:lnTo>
                  <a:close/>
                </a:path>
              </a:pathLst>
            </a:custGeom>
            <a:ln w="9525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0060" y="637025"/>
              <a:ext cx="9069705" cy="2632075"/>
            </a:xfrm>
            <a:custGeom>
              <a:avLst/>
              <a:gdLst/>
              <a:ahLst/>
              <a:cxnLst/>
              <a:rect l="l" t="t" r="r" b="b"/>
              <a:pathLst>
                <a:path w="9069705" h="2632075">
                  <a:moveTo>
                    <a:pt x="8908415" y="0"/>
                  </a:moveTo>
                  <a:lnTo>
                    <a:pt x="160909" y="0"/>
                  </a:lnTo>
                  <a:lnTo>
                    <a:pt x="118134" y="5748"/>
                  </a:lnTo>
                  <a:lnTo>
                    <a:pt x="79697" y="21970"/>
                  </a:lnTo>
                  <a:lnTo>
                    <a:pt x="47131" y="47132"/>
                  </a:lnTo>
                  <a:lnTo>
                    <a:pt x="21970" y="79701"/>
                  </a:lnTo>
                  <a:lnTo>
                    <a:pt x="5748" y="118142"/>
                  </a:lnTo>
                  <a:lnTo>
                    <a:pt x="0" y="160921"/>
                  </a:lnTo>
                  <a:lnTo>
                    <a:pt x="0" y="2471039"/>
                  </a:lnTo>
                  <a:lnTo>
                    <a:pt x="5748" y="2513817"/>
                  </a:lnTo>
                  <a:lnTo>
                    <a:pt x="21970" y="2552255"/>
                  </a:lnTo>
                  <a:lnTo>
                    <a:pt x="47131" y="2584821"/>
                  </a:lnTo>
                  <a:lnTo>
                    <a:pt x="79697" y="2609980"/>
                  </a:lnTo>
                  <a:lnTo>
                    <a:pt x="118134" y="2626200"/>
                  </a:lnTo>
                  <a:lnTo>
                    <a:pt x="160909" y="2631947"/>
                  </a:lnTo>
                  <a:lnTo>
                    <a:pt x="8908415" y="2631947"/>
                  </a:lnTo>
                  <a:lnTo>
                    <a:pt x="8951189" y="2626200"/>
                  </a:lnTo>
                  <a:lnTo>
                    <a:pt x="8989626" y="2609980"/>
                  </a:lnTo>
                  <a:lnTo>
                    <a:pt x="9022192" y="2584821"/>
                  </a:lnTo>
                  <a:lnTo>
                    <a:pt x="9047353" y="2552255"/>
                  </a:lnTo>
                  <a:lnTo>
                    <a:pt x="9063575" y="2513817"/>
                  </a:lnTo>
                  <a:lnTo>
                    <a:pt x="9069324" y="2471039"/>
                  </a:lnTo>
                  <a:lnTo>
                    <a:pt x="9069324" y="160921"/>
                  </a:lnTo>
                  <a:lnTo>
                    <a:pt x="9063575" y="118142"/>
                  </a:lnTo>
                  <a:lnTo>
                    <a:pt x="9047353" y="79701"/>
                  </a:lnTo>
                  <a:lnTo>
                    <a:pt x="9022192" y="47132"/>
                  </a:lnTo>
                  <a:lnTo>
                    <a:pt x="8989626" y="21970"/>
                  </a:lnTo>
                  <a:lnTo>
                    <a:pt x="8951189" y="5748"/>
                  </a:lnTo>
                  <a:lnTo>
                    <a:pt x="8908415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0060" y="637025"/>
              <a:ext cx="9069705" cy="2632075"/>
            </a:xfrm>
            <a:custGeom>
              <a:avLst/>
              <a:gdLst/>
              <a:ahLst/>
              <a:cxnLst/>
              <a:rect l="l" t="t" r="r" b="b"/>
              <a:pathLst>
                <a:path w="9069705" h="2632075">
                  <a:moveTo>
                    <a:pt x="0" y="160921"/>
                  </a:moveTo>
                  <a:lnTo>
                    <a:pt x="5748" y="118142"/>
                  </a:lnTo>
                  <a:lnTo>
                    <a:pt x="21970" y="79701"/>
                  </a:lnTo>
                  <a:lnTo>
                    <a:pt x="47131" y="47132"/>
                  </a:lnTo>
                  <a:lnTo>
                    <a:pt x="79697" y="21970"/>
                  </a:lnTo>
                  <a:lnTo>
                    <a:pt x="118134" y="5748"/>
                  </a:lnTo>
                  <a:lnTo>
                    <a:pt x="160909" y="0"/>
                  </a:lnTo>
                  <a:lnTo>
                    <a:pt x="8908415" y="0"/>
                  </a:lnTo>
                  <a:lnTo>
                    <a:pt x="8951189" y="5748"/>
                  </a:lnTo>
                  <a:lnTo>
                    <a:pt x="8989626" y="21970"/>
                  </a:lnTo>
                  <a:lnTo>
                    <a:pt x="9022192" y="47132"/>
                  </a:lnTo>
                  <a:lnTo>
                    <a:pt x="9047353" y="79701"/>
                  </a:lnTo>
                  <a:lnTo>
                    <a:pt x="9063575" y="118142"/>
                  </a:lnTo>
                  <a:lnTo>
                    <a:pt x="9069324" y="160921"/>
                  </a:lnTo>
                  <a:lnTo>
                    <a:pt x="9069324" y="2471039"/>
                  </a:lnTo>
                  <a:lnTo>
                    <a:pt x="9063575" y="2513817"/>
                  </a:lnTo>
                  <a:lnTo>
                    <a:pt x="9047353" y="2552255"/>
                  </a:lnTo>
                  <a:lnTo>
                    <a:pt x="9022192" y="2584821"/>
                  </a:lnTo>
                  <a:lnTo>
                    <a:pt x="8989626" y="2609980"/>
                  </a:lnTo>
                  <a:lnTo>
                    <a:pt x="8951189" y="2626200"/>
                  </a:lnTo>
                  <a:lnTo>
                    <a:pt x="8908415" y="2631947"/>
                  </a:lnTo>
                  <a:lnTo>
                    <a:pt x="160909" y="2631947"/>
                  </a:lnTo>
                  <a:lnTo>
                    <a:pt x="118134" y="2626200"/>
                  </a:lnTo>
                  <a:lnTo>
                    <a:pt x="79697" y="2609980"/>
                  </a:lnTo>
                  <a:lnTo>
                    <a:pt x="47131" y="2584821"/>
                  </a:lnTo>
                  <a:lnTo>
                    <a:pt x="21970" y="2552255"/>
                  </a:lnTo>
                  <a:lnTo>
                    <a:pt x="5748" y="2513817"/>
                  </a:lnTo>
                  <a:lnTo>
                    <a:pt x="0" y="2471039"/>
                  </a:lnTo>
                  <a:lnTo>
                    <a:pt x="0" y="160921"/>
                  </a:lnTo>
                  <a:close/>
                </a:path>
              </a:pathLst>
            </a:custGeom>
            <a:ln w="9525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36891" y="60962"/>
              <a:ext cx="2403475" cy="570230"/>
            </a:xfrm>
            <a:custGeom>
              <a:avLst/>
              <a:gdLst/>
              <a:ahLst/>
              <a:cxnLst/>
              <a:rect l="l" t="t" r="r" b="b"/>
              <a:pathLst>
                <a:path w="2403475" h="570230">
                  <a:moveTo>
                    <a:pt x="2281364" y="0"/>
                  </a:moveTo>
                  <a:lnTo>
                    <a:pt x="121983" y="0"/>
                  </a:lnTo>
                  <a:lnTo>
                    <a:pt x="74500" y="9585"/>
                  </a:lnTo>
                  <a:lnTo>
                    <a:pt x="35726" y="35726"/>
                  </a:lnTo>
                  <a:lnTo>
                    <a:pt x="9585" y="74500"/>
                  </a:lnTo>
                  <a:lnTo>
                    <a:pt x="0" y="121983"/>
                  </a:lnTo>
                  <a:lnTo>
                    <a:pt x="0" y="447992"/>
                  </a:lnTo>
                  <a:lnTo>
                    <a:pt x="9585" y="495470"/>
                  </a:lnTo>
                  <a:lnTo>
                    <a:pt x="35726" y="534244"/>
                  </a:lnTo>
                  <a:lnTo>
                    <a:pt x="74500" y="560388"/>
                  </a:lnTo>
                  <a:lnTo>
                    <a:pt x="121983" y="569976"/>
                  </a:lnTo>
                  <a:lnTo>
                    <a:pt x="2281364" y="569976"/>
                  </a:lnTo>
                  <a:lnTo>
                    <a:pt x="2328847" y="560388"/>
                  </a:lnTo>
                  <a:lnTo>
                    <a:pt x="2367621" y="534244"/>
                  </a:lnTo>
                  <a:lnTo>
                    <a:pt x="2393762" y="495470"/>
                  </a:lnTo>
                  <a:lnTo>
                    <a:pt x="2403348" y="447992"/>
                  </a:lnTo>
                  <a:lnTo>
                    <a:pt x="2403348" y="121983"/>
                  </a:lnTo>
                  <a:lnTo>
                    <a:pt x="2393762" y="74500"/>
                  </a:lnTo>
                  <a:lnTo>
                    <a:pt x="2367621" y="35726"/>
                  </a:lnTo>
                  <a:lnTo>
                    <a:pt x="2328847" y="9585"/>
                  </a:lnTo>
                  <a:lnTo>
                    <a:pt x="2281364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36891" y="60962"/>
              <a:ext cx="2403475" cy="570230"/>
            </a:xfrm>
            <a:custGeom>
              <a:avLst/>
              <a:gdLst/>
              <a:ahLst/>
              <a:cxnLst/>
              <a:rect l="l" t="t" r="r" b="b"/>
              <a:pathLst>
                <a:path w="2403475" h="570230">
                  <a:moveTo>
                    <a:pt x="0" y="121983"/>
                  </a:moveTo>
                  <a:lnTo>
                    <a:pt x="9585" y="74500"/>
                  </a:lnTo>
                  <a:lnTo>
                    <a:pt x="35726" y="35726"/>
                  </a:lnTo>
                  <a:lnTo>
                    <a:pt x="74500" y="9585"/>
                  </a:lnTo>
                  <a:lnTo>
                    <a:pt x="121983" y="0"/>
                  </a:lnTo>
                  <a:lnTo>
                    <a:pt x="2281364" y="0"/>
                  </a:lnTo>
                  <a:lnTo>
                    <a:pt x="2328847" y="9585"/>
                  </a:lnTo>
                  <a:lnTo>
                    <a:pt x="2367621" y="35726"/>
                  </a:lnTo>
                  <a:lnTo>
                    <a:pt x="2393762" y="74500"/>
                  </a:lnTo>
                  <a:lnTo>
                    <a:pt x="2403348" y="121983"/>
                  </a:lnTo>
                  <a:lnTo>
                    <a:pt x="2403348" y="447992"/>
                  </a:lnTo>
                  <a:lnTo>
                    <a:pt x="2393762" y="495470"/>
                  </a:lnTo>
                  <a:lnTo>
                    <a:pt x="2367621" y="534244"/>
                  </a:lnTo>
                  <a:lnTo>
                    <a:pt x="2328847" y="560388"/>
                  </a:lnTo>
                  <a:lnTo>
                    <a:pt x="2281364" y="569976"/>
                  </a:lnTo>
                  <a:lnTo>
                    <a:pt x="121983" y="569976"/>
                  </a:lnTo>
                  <a:lnTo>
                    <a:pt x="74500" y="560388"/>
                  </a:lnTo>
                  <a:lnTo>
                    <a:pt x="35726" y="534244"/>
                  </a:lnTo>
                  <a:lnTo>
                    <a:pt x="9585" y="495470"/>
                  </a:lnTo>
                  <a:lnTo>
                    <a:pt x="0" y="447992"/>
                  </a:lnTo>
                  <a:lnTo>
                    <a:pt x="0" y="121983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09267" y="72849"/>
            <a:ext cx="1656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Microsoft Sans Serif"/>
                <a:cs typeface="Microsoft Sans Serif"/>
              </a:rPr>
              <a:t>Spark</a:t>
            </a:r>
            <a:r>
              <a:rPr sz="3000" b="0" spc="-80" dirty="0">
                <a:latin typeface="Microsoft Sans Serif"/>
                <a:cs typeface="Microsoft Sans Serif"/>
              </a:rPr>
              <a:t> </a:t>
            </a:r>
            <a:r>
              <a:rPr sz="3000" b="0" dirty="0">
                <a:latin typeface="Microsoft Sans Serif"/>
                <a:cs typeface="Microsoft Sans Serif"/>
              </a:rPr>
              <a:t>3.5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10183" y="777240"/>
            <a:ext cx="11355070" cy="6040755"/>
            <a:chOff x="710183" y="777240"/>
            <a:chExt cx="11355070" cy="6040755"/>
          </a:xfrm>
        </p:grpSpPr>
        <p:sp>
          <p:nvSpPr>
            <p:cNvPr id="11" name="object 11"/>
            <p:cNvSpPr/>
            <p:nvPr/>
          </p:nvSpPr>
          <p:spPr>
            <a:xfrm>
              <a:off x="2428189" y="3807383"/>
              <a:ext cx="9636760" cy="3010535"/>
            </a:xfrm>
            <a:custGeom>
              <a:avLst/>
              <a:gdLst/>
              <a:ahLst/>
              <a:cxnLst/>
              <a:rect l="l" t="t" r="r" b="b"/>
              <a:pathLst>
                <a:path w="9636760" h="3010534">
                  <a:moveTo>
                    <a:pt x="9508439" y="0"/>
                  </a:moveTo>
                  <a:lnTo>
                    <a:pt x="127939" y="12"/>
                  </a:lnTo>
                  <a:lnTo>
                    <a:pt x="89839" y="5842"/>
                  </a:lnTo>
                  <a:lnTo>
                    <a:pt x="46469" y="29425"/>
                  </a:lnTo>
                  <a:lnTo>
                    <a:pt x="15366" y="67297"/>
                  </a:lnTo>
                  <a:lnTo>
                    <a:pt x="705" y="114858"/>
                  </a:lnTo>
                  <a:lnTo>
                    <a:pt x="0" y="2882341"/>
                  </a:lnTo>
                  <a:lnTo>
                    <a:pt x="685" y="2895434"/>
                  </a:lnTo>
                  <a:lnTo>
                    <a:pt x="15582" y="2943402"/>
                  </a:lnTo>
                  <a:lnTo>
                    <a:pt x="46824" y="2981159"/>
                  </a:lnTo>
                  <a:lnTo>
                    <a:pt x="90296" y="3004591"/>
                  </a:lnTo>
                  <a:lnTo>
                    <a:pt x="128181" y="3010281"/>
                  </a:lnTo>
                  <a:lnTo>
                    <a:pt x="9508680" y="3010281"/>
                  </a:lnTo>
                  <a:lnTo>
                    <a:pt x="9521786" y="3009595"/>
                  </a:lnTo>
                  <a:lnTo>
                    <a:pt x="9534499" y="3007626"/>
                  </a:lnTo>
                  <a:lnTo>
                    <a:pt x="9546780" y="3004451"/>
                  </a:lnTo>
                  <a:lnTo>
                    <a:pt x="9556792" y="3000768"/>
                  </a:lnTo>
                  <a:lnTo>
                    <a:pt x="128181" y="3000756"/>
                  </a:lnTo>
                  <a:lnTo>
                    <a:pt x="115716" y="3000121"/>
                  </a:lnTo>
                  <a:lnTo>
                    <a:pt x="71412" y="2986341"/>
                  </a:lnTo>
                  <a:lnTo>
                    <a:pt x="36461" y="2957410"/>
                  </a:lnTo>
                  <a:lnTo>
                    <a:pt x="14782" y="2917164"/>
                  </a:lnTo>
                  <a:lnTo>
                    <a:pt x="9536" y="2882341"/>
                  </a:lnTo>
                  <a:lnTo>
                    <a:pt x="9537" y="127952"/>
                  </a:lnTo>
                  <a:lnTo>
                    <a:pt x="18935" y="81788"/>
                  </a:lnTo>
                  <a:lnTo>
                    <a:pt x="44437" y="44119"/>
                  </a:lnTo>
                  <a:lnTo>
                    <a:pt x="82207" y="18757"/>
                  </a:lnTo>
                  <a:lnTo>
                    <a:pt x="128422" y="9525"/>
                  </a:lnTo>
                  <a:lnTo>
                    <a:pt x="9556831" y="9525"/>
                  </a:lnTo>
                  <a:lnTo>
                    <a:pt x="9546336" y="5702"/>
                  </a:lnTo>
                  <a:lnTo>
                    <a:pt x="9534029" y="2565"/>
                  </a:lnTo>
                  <a:lnTo>
                    <a:pt x="9521304" y="647"/>
                  </a:lnTo>
                  <a:lnTo>
                    <a:pt x="9508439" y="0"/>
                  </a:lnTo>
                  <a:close/>
                </a:path>
                <a:path w="9636760" h="3010534">
                  <a:moveTo>
                    <a:pt x="9556831" y="9525"/>
                  </a:moveTo>
                  <a:lnTo>
                    <a:pt x="9508439" y="9525"/>
                  </a:lnTo>
                  <a:lnTo>
                    <a:pt x="9520903" y="10172"/>
                  </a:lnTo>
                  <a:lnTo>
                    <a:pt x="9532594" y="11988"/>
                  </a:lnTo>
                  <a:lnTo>
                    <a:pt x="9574974" y="29921"/>
                  </a:lnTo>
                  <a:lnTo>
                    <a:pt x="9606978" y="62039"/>
                  </a:lnTo>
                  <a:lnTo>
                    <a:pt x="9624745" y="104508"/>
                  </a:lnTo>
                  <a:lnTo>
                    <a:pt x="9627095" y="2882341"/>
                  </a:lnTo>
                  <a:lnTo>
                    <a:pt x="9626497" y="2893999"/>
                  </a:lnTo>
                  <a:lnTo>
                    <a:pt x="9612680" y="2938868"/>
                  </a:lnTo>
                  <a:lnTo>
                    <a:pt x="9583750" y="2973819"/>
                  </a:lnTo>
                  <a:lnTo>
                    <a:pt x="9543503" y="2995498"/>
                  </a:lnTo>
                  <a:lnTo>
                    <a:pt x="9508197" y="3000768"/>
                  </a:lnTo>
                  <a:lnTo>
                    <a:pt x="9556827" y="3000756"/>
                  </a:lnTo>
                  <a:lnTo>
                    <a:pt x="9590151" y="2980867"/>
                  </a:lnTo>
                  <a:lnTo>
                    <a:pt x="9621266" y="2942996"/>
                  </a:lnTo>
                  <a:lnTo>
                    <a:pt x="9635914" y="2895434"/>
                  </a:lnTo>
                  <a:lnTo>
                    <a:pt x="9636620" y="2882341"/>
                  </a:lnTo>
                  <a:lnTo>
                    <a:pt x="9636620" y="127952"/>
                  </a:lnTo>
                  <a:lnTo>
                    <a:pt x="9630791" y="89852"/>
                  </a:lnTo>
                  <a:lnTo>
                    <a:pt x="9607207" y="46482"/>
                  </a:lnTo>
                  <a:lnTo>
                    <a:pt x="9569335" y="15379"/>
                  </a:lnTo>
                  <a:lnTo>
                    <a:pt x="9558121" y="9994"/>
                  </a:lnTo>
                  <a:lnTo>
                    <a:pt x="9556831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42388" y="3727709"/>
              <a:ext cx="9627235" cy="3001010"/>
            </a:xfrm>
            <a:custGeom>
              <a:avLst/>
              <a:gdLst/>
              <a:ahLst/>
              <a:cxnLst/>
              <a:rect l="l" t="t" r="r" b="b"/>
              <a:pathLst>
                <a:path w="9627235" h="3001009">
                  <a:moveTo>
                    <a:pt x="0" y="123418"/>
                  </a:moveTo>
                  <a:lnTo>
                    <a:pt x="9699" y="75379"/>
                  </a:lnTo>
                  <a:lnTo>
                    <a:pt x="36148" y="36148"/>
                  </a:lnTo>
                  <a:lnTo>
                    <a:pt x="75379" y="9699"/>
                  </a:lnTo>
                  <a:lnTo>
                    <a:pt x="123418" y="0"/>
                  </a:lnTo>
                  <a:lnTo>
                    <a:pt x="9503689" y="0"/>
                  </a:lnTo>
                  <a:lnTo>
                    <a:pt x="9551728" y="9699"/>
                  </a:lnTo>
                  <a:lnTo>
                    <a:pt x="9590959" y="36148"/>
                  </a:lnTo>
                  <a:lnTo>
                    <a:pt x="9617408" y="75379"/>
                  </a:lnTo>
                  <a:lnTo>
                    <a:pt x="9627108" y="123418"/>
                  </a:lnTo>
                  <a:lnTo>
                    <a:pt x="9627108" y="2877324"/>
                  </a:lnTo>
                  <a:lnTo>
                    <a:pt x="9617408" y="2925371"/>
                  </a:lnTo>
                  <a:lnTo>
                    <a:pt x="9590959" y="2964605"/>
                  </a:lnTo>
                  <a:lnTo>
                    <a:pt x="9551728" y="2991056"/>
                  </a:lnTo>
                  <a:lnTo>
                    <a:pt x="9503689" y="3000756"/>
                  </a:lnTo>
                  <a:lnTo>
                    <a:pt x="123418" y="3000756"/>
                  </a:lnTo>
                  <a:lnTo>
                    <a:pt x="75379" y="2991056"/>
                  </a:lnTo>
                  <a:lnTo>
                    <a:pt x="36148" y="2964605"/>
                  </a:lnTo>
                  <a:lnTo>
                    <a:pt x="9699" y="2925371"/>
                  </a:lnTo>
                  <a:lnTo>
                    <a:pt x="0" y="2877324"/>
                  </a:lnTo>
                  <a:lnTo>
                    <a:pt x="0" y="123418"/>
                  </a:lnTo>
                  <a:close/>
                </a:path>
              </a:pathLst>
            </a:custGeom>
            <a:ln w="9525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02991" y="4002023"/>
              <a:ext cx="9069705" cy="2510155"/>
            </a:xfrm>
            <a:custGeom>
              <a:avLst/>
              <a:gdLst/>
              <a:ahLst/>
              <a:cxnLst/>
              <a:rect l="l" t="t" r="r" b="b"/>
              <a:pathLst>
                <a:path w="9069705" h="2510154">
                  <a:moveTo>
                    <a:pt x="8915857" y="0"/>
                  </a:moveTo>
                  <a:lnTo>
                    <a:pt x="153466" y="0"/>
                  </a:lnTo>
                  <a:lnTo>
                    <a:pt x="104958" y="7823"/>
                  </a:lnTo>
                  <a:lnTo>
                    <a:pt x="62830" y="29609"/>
                  </a:lnTo>
                  <a:lnTo>
                    <a:pt x="29609" y="62830"/>
                  </a:lnTo>
                  <a:lnTo>
                    <a:pt x="7823" y="104958"/>
                  </a:lnTo>
                  <a:lnTo>
                    <a:pt x="0" y="153466"/>
                  </a:lnTo>
                  <a:lnTo>
                    <a:pt x="0" y="2356561"/>
                  </a:lnTo>
                  <a:lnTo>
                    <a:pt x="7823" y="2405069"/>
                  </a:lnTo>
                  <a:lnTo>
                    <a:pt x="29609" y="2447197"/>
                  </a:lnTo>
                  <a:lnTo>
                    <a:pt x="62830" y="2480418"/>
                  </a:lnTo>
                  <a:lnTo>
                    <a:pt x="104958" y="2502204"/>
                  </a:lnTo>
                  <a:lnTo>
                    <a:pt x="153466" y="2510028"/>
                  </a:lnTo>
                  <a:lnTo>
                    <a:pt x="8915857" y="2510028"/>
                  </a:lnTo>
                  <a:lnTo>
                    <a:pt x="8964365" y="2502204"/>
                  </a:lnTo>
                  <a:lnTo>
                    <a:pt x="9006493" y="2480418"/>
                  </a:lnTo>
                  <a:lnTo>
                    <a:pt x="9039714" y="2447197"/>
                  </a:lnTo>
                  <a:lnTo>
                    <a:pt x="9061500" y="2405069"/>
                  </a:lnTo>
                  <a:lnTo>
                    <a:pt x="9069324" y="2356561"/>
                  </a:lnTo>
                  <a:lnTo>
                    <a:pt x="9069324" y="153466"/>
                  </a:lnTo>
                  <a:lnTo>
                    <a:pt x="9061500" y="104958"/>
                  </a:lnTo>
                  <a:lnTo>
                    <a:pt x="9039714" y="62830"/>
                  </a:lnTo>
                  <a:lnTo>
                    <a:pt x="9006493" y="29609"/>
                  </a:lnTo>
                  <a:lnTo>
                    <a:pt x="8964365" y="7823"/>
                  </a:lnTo>
                  <a:lnTo>
                    <a:pt x="8915857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02991" y="4002023"/>
              <a:ext cx="9069705" cy="2510155"/>
            </a:xfrm>
            <a:custGeom>
              <a:avLst/>
              <a:gdLst/>
              <a:ahLst/>
              <a:cxnLst/>
              <a:rect l="l" t="t" r="r" b="b"/>
              <a:pathLst>
                <a:path w="9069705" h="2510154">
                  <a:moveTo>
                    <a:pt x="0" y="153466"/>
                  </a:moveTo>
                  <a:lnTo>
                    <a:pt x="7823" y="104958"/>
                  </a:lnTo>
                  <a:lnTo>
                    <a:pt x="29609" y="62830"/>
                  </a:lnTo>
                  <a:lnTo>
                    <a:pt x="62830" y="29609"/>
                  </a:lnTo>
                  <a:lnTo>
                    <a:pt x="104958" y="7823"/>
                  </a:lnTo>
                  <a:lnTo>
                    <a:pt x="153466" y="0"/>
                  </a:lnTo>
                  <a:lnTo>
                    <a:pt x="8915857" y="0"/>
                  </a:lnTo>
                  <a:lnTo>
                    <a:pt x="8964365" y="7823"/>
                  </a:lnTo>
                  <a:lnTo>
                    <a:pt x="9006493" y="29609"/>
                  </a:lnTo>
                  <a:lnTo>
                    <a:pt x="9039714" y="62830"/>
                  </a:lnTo>
                  <a:lnTo>
                    <a:pt x="9061500" y="104958"/>
                  </a:lnTo>
                  <a:lnTo>
                    <a:pt x="9069324" y="153466"/>
                  </a:lnTo>
                  <a:lnTo>
                    <a:pt x="9069324" y="2356561"/>
                  </a:lnTo>
                  <a:lnTo>
                    <a:pt x="9061500" y="2405069"/>
                  </a:lnTo>
                  <a:lnTo>
                    <a:pt x="9039714" y="2447197"/>
                  </a:lnTo>
                  <a:lnTo>
                    <a:pt x="9006493" y="2480418"/>
                  </a:lnTo>
                  <a:lnTo>
                    <a:pt x="8964365" y="2502204"/>
                  </a:lnTo>
                  <a:lnTo>
                    <a:pt x="8915857" y="2510028"/>
                  </a:lnTo>
                  <a:lnTo>
                    <a:pt x="153466" y="2510028"/>
                  </a:lnTo>
                  <a:lnTo>
                    <a:pt x="104958" y="2502204"/>
                  </a:lnTo>
                  <a:lnTo>
                    <a:pt x="62830" y="2480418"/>
                  </a:lnTo>
                  <a:lnTo>
                    <a:pt x="29609" y="2447197"/>
                  </a:lnTo>
                  <a:lnTo>
                    <a:pt x="7823" y="2405069"/>
                  </a:lnTo>
                  <a:lnTo>
                    <a:pt x="0" y="2356561"/>
                  </a:lnTo>
                  <a:lnTo>
                    <a:pt x="0" y="153466"/>
                  </a:lnTo>
                  <a:close/>
                </a:path>
              </a:pathLst>
            </a:custGeom>
            <a:ln w="9525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8471" y="777240"/>
              <a:ext cx="8572499" cy="236219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29233" y="2471166"/>
              <a:ext cx="8572500" cy="498475"/>
            </a:xfrm>
            <a:custGeom>
              <a:avLst/>
              <a:gdLst/>
              <a:ahLst/>
              <a:cxnLst/>
              <a:rect l="l" t="t" r="r" b="b"/>
              <a:pathLst>
                <a:path w="8572500" h="498475">
                  <a:moveTo>
                    <a:pt x="0" y="0"/>
                  </a:moveTo>
                  <a:lnTo>
                    <a:pt x="8572500" y="0"/>
                  </a:lnTo>
                  <a:lnTo>
                    <a:pt x="8572500" y="498348"/>
                  </a:lnTo>
                  <a:lnTo>
                    <a:pt x="0" y="49834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268967" y="3450330"/>
              <a:ext cx="2403475" cy="568960"/>
            </a:xfrm>
            <a:custGeom>
              <a:avLst/>
              <a:gdLst/>
              <a:ahLst/>
              <a:cxnLst/>
              <a:rect l="l" t="t" r="r" b="b"/>
              <a:pathLst>
                <a:path w="2403475" h="568960">
                  <a:moveTo>
                    <a:pt x="2281682" y="0"/>
                  </a:moveTo>
                  <a:lnTo>
                    <a:pt x="121666" y="0"/>
                  </a:lnTo>
                  <a:lnTo>
                    <a:pt x="74307" y="9560"/>
                  </a:lnTo>
                  <a:lnTo>
                    <a:pt x="35634" y="35634"/>
                  </a:lnTo>
                  <a:lnTo>
                    <a:pt x="9560" y="74307"/>
                  </a:lnTo>
                  <a:lnTo>
                    <a:pt x="0" y="121665"/>
                  </a:lnTo>
                  <a:lnTo>
                    <a:pt x="0" y="446798"/>
                  </a:lnTo>
                  <a:lnTo>
                    <a:pt x="9560" y="494155"/>
                  </a:lnTo>
                  <a:lnTo>
                    <a:pt x="35634" y="532823"/>
                  </a:lnTo>
                  <a:lnTo>
                    <a:pt x="74307" y="558893"/>
                  </a:lnTo>
                  <a:lnTo>
                    <a:pt x="121666" y="568451"/>
                  </a:lnTo>
                  <a:lnTo>
                    <a:pt x="2281682" y="568451"/>
                  </a:lnTo>
                  <a:lnTo>
                    <a:pt x="2329040" y="558893"/>
                  </a:lnTo>
                  <a:lnTo>
                    <a:pt x="2367713" y="532823"/>
                  </a:lnTo>
                  <a:lnTo>
                    <a:pt x="2393787" y="494155"/>
                  </a:lnTo>
                  <a:lnTo>
                    <a:pt x="2403348" y="446798"/>
                  </a:lnTo>
                  <a:lnTo>
                    <a:pt x="2403348" y="121665"/>
                  </a:lnTo>
                  <a:lnTo>
                    <a:pt x="2393787" y="74307"/>
                  </a:lnTo>
                  <a:lnTo>
                    <a:pt x="2367713" y="35634"/>
                  </a:lnTo>
                  <a:lnTo>
                    <a:pt x="2329040" y="9560"/>
                  </a:lnTo>
                  <a:lnTo>
                    <a:pt x="2281682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68967" y="3450330"/>
              <a:ext cx="2403475" cy="568960"/>
            </a:xfrm>
            <a:custGeom>
              <a:avLst/>
              <a:gdLst/>
              <a:ahLst/>
              <a:cxnLst/>
              <a:rect l="l" t="t" r="r" b="b"/>
              <a:pathLst>
                <a:path w="2403475" h="568960">
                  <a:moveTo>
                    <a:pt x="0" y="121665"/>
                  </a:moveTo>
                  <a:lnTo>
                    <a:pt x="9560" y="74307"/>
                  </a:lnTo>
                  <a:lnTo>
                    <a:pt x="35634" y="35634"/>
                  </a:lnTo>
                  <a:lnTo>
                    <a:pt x="74307" y="9560"/>
                  </a:lnTo>
                  <a:lnTo>
                    <a:pt x="121666" y="0"/>
                  </a:lnTo>
                  <a:lnTo>
                    <a:pt x="2281682" y="0"/>
                  </a:lnTo>
                  <a:lnTo>
                    <a:pt x="2329040" y="9560"/>
                  </a:lnTo>
                  <a:lnTo>
                    <a:pt x="2367713" y="35634"/>
                  </a:lnTo>
                  <a:lnTo>
                    <a:pt x="2393787" y="74307"/>
                  </a:lnTo>
                  <a:lnTo>
                    <a:pt x="2403348" y="121665"/>
                  </a:lnTo>
                  <a:lnTo>
                    <a:pt x="2403348" y="446798"/>
                  </a:lnTo>
                  <a:lnTo>
                    <a:pt x="2393787" y="494155"/>
                  </a:lnTo>
                  <a:lnTo>
                    <a:pt x="2367713" y="532823"/>
                  </a:lnTo>
                  <a:lnTo>
                    <a:pt x="2329040" y="558893"/>
                  </a:lnTo>
                  <a:lnTo>
                    <a:pt x="2281682" y="568451"/>
                  </a:lnTo>
                  <a:lnTo>
                    <a:pt x="121666" y="568451"/>
                  </a:lnTo>
                  <a:lnTo>
                    <a:pt x="74307" y="558893"/>
                  </a:lnTo>
                  <a:lnTo>
                    <a:pt x="35634" y="532823"/>
                  </a:lnTo>
                  <a:lnTo>
                    <a:pt x="9560" y="494155"/>
                  </a:lnTo>
                  <a:lnTo>
                    <a:pt x="0" y="446798"/>
                  </a:lnTo>
                  <a:lnTo>
                    <a:pt x="0" y="121665"/>
                  </a:lnTo>
                  <a:close/>
                </a:path>
              </a:pathLst>
            </a:custGeom>
            <a:ln w="9524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630964" y="3461254"/>
            <a:ext cx="16656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F8F7F4"/>
                </a:solidFill>
                <a:latin typeface="Microsoft Sans Serif"/>
                <a:cs typeface="Microsoft Sans Serif"/>
              </a:rPr>
              <a:t>Spark</a:t>
            </a:r>
            <a:r>
              <a:rPr sz="3000" spc="-7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4.0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866644" y="4146803"/>
            <a:ext cx="8610600" cy="2261870"/>
            <a:chOff x="2866644" y="4146803"/>
            <a:chExt cx="8610600" cy="226187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4932" y="4146803"/>
              <a:ext cx="8505442" cy="221740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885694" y="5891021"/>
              <a:ext cx="8572500" cy="498475"/>
            </a:xfrm>
            <a:custGeom>
              <a:avLst/>
              <a:gdLst/>
              <a:ahLst/>
              <a:cxnLst/>
              <a:rect l="l" t="t" r="r" b="b"/>
              <a:pathLst>
                <a:path w="8572500" h="498475">
                  <a:moveTo>
                    <a:pt x="0" y="0"/>
                  </a:moveTo>
                  <a:lnTo>
                    <a:pt x="8572500" y="0"/>
                  </a:lnTo>
                  <a:lnTo>
                    <a:pt x="8572500" y="498347"/>
                  </a:lnTo>
                  <a:lnTo>
                    <a:pt x="0" y="49834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1062" y="2998723"/>
            <a:ext cx="52127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10" dirty="0">
                <a:latin typeface="Lucida Sans Unicode"/>
                <a:cs typeface="Lucida Sans Unicode"/>
              </a:rPr>
              <a:t>Behavior</a:t>
            </a:r>
            <a:r>
              <a:rPr sz="4800" b="0" spc="-315" dirty="0">
                <a:latin typeface="Lucida Sans Unicode"/>
                <a:cs typeface="Lucida Sans Unicode"/>
              </a:rPr>
              <a:t> </a:t>
            </a:r>
            <a:r>
              <a:rPr sz="4800" b="0" spc="-35" dirty="0">
                <a:latin typeface="Lucida Sans Unicode"/>
                <a:cs typeface="Lucida Sans Unicode"/>
              </a:rPr>
              <a:t>Changes</a:t>
            </a:r>
            <a:endParaRPr sz="4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1" y="467176"/>
            <a:ext cx="106000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10" dirty="0">
                <a:latin typeface="Lucida Sans Unicode"/>
                <a:cs typeface="Lucida Sans Unicode"/>
              </a:rPr>
              <a:t>Overvie</a:t>
            </a:r>
            <a:r>
              <a:rPr sz="4000" b="0" spc="25" dirty="0">
                <a:latin typeface="Lucida Sans Unicode"/>
                <a:cs typeface="Lucida Sans Unicode"/>
              </a:rPr>
              <a:t>w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100" dirty="0">
                <a:latin typeface="Lucida Sans Unicode"/>
                <a:cs typeface="Lucida Sans Unicode"/>
              </a:rPr>
              <a:t>o</a:t>
            </a:r>
            <a:r>
              <a:rPr sz="4000" b="0" spc="-60" dirty="0">
                <a:latin typeface="Lucida Sans Unicode"/>
                <a:cs typeface="Lucida Sans Unicode"/>
              </a:rPr>
              <a:t>f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45" dirty="0">
                <a:latin typeface="Lucida Sans Unicode"/>
                <a:cs typeface="Lucida Sans Unicode"/>
              </a:rPr>
              <a:t>Apache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20" dirty="0">
                <a:latin typeface="Lucida Sans Unicode"/>
                <a:cs typeface="Lucida Sans Unicode"/>
              </a:rPr>
              <a:t>Spar</a:t>
            </a:r>
            <a:r>
              <a:rPr sz="4000" b="0" spc="-15" dirty="0">
                <a:latin typeface="Lucida Sans Unicode"/>
                <a:cs typeface="Lucida Sans Unicode"/>
              </a:rPr>
              <a:t>k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80" dirty="0">
                <a:latin typeface="Lucida Sans Unicode"/>
                <a:cs typeface="Lucida Sans Unicode"/>
              </a:rPr>
              <a:t>Versionin</a:t>
            </a:r>
            <a:r>
              <a:rPr sz="4000" b="0" spc="-90" dirty="0">
                <a:latin typeface="Lucida Sans Unicode"/>
                <a:cs typeface="Lucida Sans Unicode"/>
              </a:rPr>
              <a:t>g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35" dirty="0">
                <a:latin typeface="Lucida Sans Unicode"/>
                <a:cs typeface="Lucida Sans Unicode"/>
              </a:rPr>
              <a:t>Policy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1223" y="1582940"/>
            <a:ext cx="9882505" cy="3189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5F46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Semantic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Versioning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Structure: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F8F7F4"/>
                </a:solidFill>
                <a:latin typeface="Microsoft Sans Serif"/>
                <a:cs typeface="Microsoft Sans Serif"/>
              </a:rPr>
              <a:t>[MAJOR].[FEATURE].[MAINTENANCE]</a:t>
            </a:r>
            <a:endParaRPr sz="2400">
              <a:latin typeface="Microsoft Sans Serif"/>
              <a:cs typeface="Microsoft Sans Serif"/>
            </a:endParaRPr>
          </a:p>
          <a:p>
            <a:pPr marL="812800" lvl="1" indent="-342900">
              <a:lnSpc>
                <a:spcPct val="100000"/>
              </a:lnSpc>
              <a:spcBef>
                <a:spcPts val="1789"/>
              </a:spcBef>
              <a:buChar char="•"/>
              <a:tabLst>
                <a:tab pos="812165" algn="l"/>
                <a:tab pos="812800" algn="l"/>
              </a:tabLst>
            </a:pPr>
            <a:r>
              <a:rPr sz="2000" spc="-65" dirty="0">
                <a:solidFill>
                  <a:srgbClr val="F8F7F4"/>
                </a:solidFill>
                <a:latin typeface="Microsoft Sans Serif"/>
                <a:cs typeface="Microsoft Sans Serif"/>
              </a:rPr>
              <a:t>MAJOR:</a:t>
            </a:r>
            <a:r>
              <a:rPr sz="2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8F7F4"/>
                </a:solidFill>
                <a:latin typeface="Microsoft Sans Serif"/>
                <a:cs typeface="Microsoft Sans Serif"/>
              </a:rPr>
              <a:t>Long-term</a:t>
            </a:r>
            <a:r>
              <a:rPr sz="2000" spc="-5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F8F7F4"/>
                </a:solidFill>
                <a:latin typeface="Microsoft Sans Serif"/>
                <a:cs typeface="Microsoft Sans Serif"/>
              </a:rPr>
              <a:t>API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stability</a:t>
            </a:r>
            <a:endParaRPr sz="2000">
              <a:latin typeface="Microsoft Sans Serif"/>
              <a:cs typeface="Microsoft Sans Serif"/>
            </a:endParaRPr>
          </a:p>
          <a:p>
            <a:pPr marL="812800" lvl="1" indent="-342900">
              <a:lnSpc>
                <a:spcPct val="100000"/>
              </a:lnSpc>
              <a:spcBef>
                <a:spcPts val="1705"/>
              </a:spcBef>
              <a:buChar char="•"/>
              <a:tabLst>
                <a:tab pos="812165" algn="l"/>
                <a:tab pos="812800" algn="l"/>
              </a:tabLst>
            </a:pPr>
            <a:r>
              <a:rPr sz="2000" spc="-160" dirty="0">
                <a:solidFill>
                  <a:srgbClr val="F8F7F4"/>
                </a:solidFill>
                <a:latin typeface="Microsoft Sans Serif"/>
                <a:cs typeface="Microsoft Sans Serif"/>
              </a:rPr>
              <a:t>F</a:t>
            </a:r>
            <a:r>
              <a:rPr sz="2000" spc="-210" dirty="0">
                <a:solidFill>
                  <a:srgbClr val="F8F7F4"/>
                </a:solidFill>
                <a:latin typeface="Microsoft Sans Serif"/>
                <a:cs typeface="Microsoft Sans Serif"/>
              </a:rPr>
              <a:t>E</a:t>
            </a:r>
            <a:r>
              <a:rPr sz="2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000" spc="-95" dirty="0">
                <a:solidFill>
                  <a:srgbClr val="F8F7F4"/>
                </a:solidFill>
                <a:latin typeface="Microsoft Sans Serif"/>
                <a:cs typeface="Microsoft Sans Serif"/>
              </a:rPr>
              <a:t>T</a:t>
            </a:r>
            <a:r>
              <a:rPr sz="2000" spc="-125" dirty="0">
                <a:solidFill>
                  <a:srgbClr val="F8F7F4"/>
                </a:solidFill>
                <a:latin typeface="Microsoft Sans Serif"/>
                <a:cs typeface="Microsoft Sans Serif"/>
              </a:rPr>
              <a:t>U</a:t>
            </a:r>
            <a:r>
              <a:rPr sz="2000" spc="-240" dirty="0">
                <a:solidFill>
                  <a:srgbClr val="F8F7F4"/>
                </a:solidFill>
                <a:latin typeface="Microsoft Sans Serif"/>
                <a:cs typeface="Microsoft Sans Serif"/>
              </a:rPr>
              <a:t>R</a:t>
            </a:r>
            <a:r>
              <a:rPr sz="2000" spc="-229" dirty="0">
                <a:solidFill>
                  <a:srgbClr val="F8F7F4"/>
                </a:solidFill>
                <a:latin typeface="Microsoft Sans Serif"/>
                <a:cs typeface="Microsoft Sans Serif"/>
              </a:rPr>
              <a:t>E</a:t>
            </a:r>
            <a:r>
              <a:rPr sz="2000" spc="-160" dirty="0">
                <a:solidFill>
                  <a:srgbClr val="F8F7F4"/>
                </a:solidFill>
                <a:latin typeface="Microsoft Sans Serif"/>
                <a:cs typeface="Microsoft Sans Serif"/>
              </a:rPr>
              <a:t>: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New</a:t>
            </a:r>
            <a:r>
              <a:rPr sz="2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F8F7F4"/>
                </a:solidFill>
                <a:latin typeface="Microsoft Sans Serif"/>
                <a:cs typeface="Microsoft Sans Serif"/>
              </a:rPr>
              <a:t>f</a:t>
            </a:r>
            <a:r>
              <a:rPr sz="2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e</a:t>
            </a:r>
            <a:r>
              <a:rPr sz="2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000" spc="215" dirty="0">
                <a:solidFill>
                  <a:srgbClr val="F8F7F4"/>
                </a:solidFill>
                <a:latin typeface="Microsoft Sans Serif"/>
                <a:cs typeface="Microsoft Sans Serif"/>
              </a:rPr>
              <a:t>t</a:t>
            </a:r>
            <a:r>
              <a:rPr sz="2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u</a:t>
            </a:r>
            <a:r>
              <a:rPr sz="20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r</a:t>
            </a:r>
            <a:r>
              <a:rPr sz="20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es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 a</a:t>
            </a:r>
            <a:r>
              <a:rPr sz="2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n</a:t>
            </a:r>
            <a:r>
              <a:rPr sz="2000" spc="145" dirty="0">
                <a:solidFill>
                  <a:srgbClr val="F8F7F4"/>
                </a:solidFill>
                <a:latin typeface="Microsoft Sans Serif"/>
                <a:cs typeface="Microsoft Sans Serif"/>
              </a:rPr>
              <a:t>d</a:t>
            </a:r>
            <a:r>
              <a:rPr sz="2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i</a:t>
            </a:r>
            <a:r>
              <a:rPr sz="20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m</a:t>
            </a:r>
            <a:r>
              <a:rPr sz="2000" spc="145" dirty="0">
                <a:solidFill>
                  <a:srgbClr val="F8F7F4"/>
                </a:solidFill>
                <a:latin typeface="Microsoft Sans Serif"/>
                <a:cs typeface="Microsoft Sans Serif"/>
              </a:rPr>
              <a:t>p</a:t>
            </a:r>
            <a:r>
              <a:rPr sz="20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r</a:t>
            </a:r>
            <a:r>
              <a:rPr sz="20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o</a:t>
            </a:r>
            <a:r>
              <a:rPr sz="20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ve</a:t>
            </a:r>
            <a:r>
              <a:rPr sz="20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m</a:t>
            </a:r>
            <a:r>
              <a:rPr sz="20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e</a:t>
            </a:r>
            <a:r>
              <a:rPr sz="20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n</a:t>
            </a:r>
            <a:r>
              <a:rPr sz="2000" spc="215" dirty="0">
                <a:solidFill>
                  <a:srgbClr val="F8F7F4"/>
                </a:solidFill>
                <a:latin typeface="Microsoft Sans Serif"/>
                <a:cs typeface="Microsoft Sans Serif"/>
              </a:rPr>
              <a:t>t</a:t>
            </a:r>
            <a:r>
              <a:rPr sz="2000" dirty="0">
                <a:solidFill>
                  <a:srgbClr val="F8F7F4"/>
                </a:solidFill>
                <a:latin typeface="Microsoft Sans Serif"/>
                <a:cs typeface="Microsoft Sans Serif"/>
              </a:rPr>
              <a:t>s</a:t>
            </a:r>
            <a:endParaRPr sz="2000">
              <a:latin typeface="Microsoft Sans Serif"/>
              <a:cs typeface="Microsoft Sans Serif"/>
            </a:endParaRPr>
          </a:p>
          <a:p>
            <a:pPr marL="812800" lvl="1" indent="-342900">
              <a:lnSpc>
                <a:spcPct val="100000"/>
              </a:lnSpc>
              <a:spcBef>
                <a:spcPts val="1705"/>
              </a:spcBef>
              <a:buChar char="•"/>
              <a:tabLst>
                <a:tab pos="812165" algn="l"/>
                <a:tab pos="812800" algn="l"/>
              </a:tabLst>
            </a:pPr>
            <a:r>
              <a:rPr sz="20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M</a:t>
            </a:r>
            <a:r>
              <a:rPr sz="2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000" spc="-95" dirty="0">
                <a:solidFill>
                  <a:srgbClr val="F8F7F4"/>
                </a:solidFill>
                <a:latin typeface="Microsoft Sans Serif"/>
                <a:cs typeface="Microsoft Sans Serif"/>
              </a:rPr>
              <a:t>I</a:t>
            </a:r>
            <a:r>
              <a:rPr sz="2000" spc="-70" dirty="0">
                <a:solidFill>
                  <a:srgbClr val="F8F7F4"/>
                </a:solidFill>
                <a:latin typeface="Microsoft Sans Serif"/>
                <a:cs typeface="Microsoft Sans Serif"/>
              </a:rPr>
              <a:t>N</a:t>
            </a:r>
            <a:r>
              <a:rPr sz="2000" spc="-95" dirty="0">
                <a:solidFill>
                  <a:srgbClr val="F8F7F4"/>
                </a:solidFill>
                <a:latin typeface="Microsoft Sans Serif"/>
                <a:cs typeface="Microsoft Sans Serif"/>
              </a:rPr>
              <a:t>T</a:t>
            </a:r>
            <a:r>
              <a:rPr sz="2000" spc="-140" dirty="0">
                <a:solidFill>
                  <a:srgbClr val="F8F7F4"/>
                </a:solidFill>
                <a:latin typeface="Microsoft Sans Serif"/>
                <a:cs typeface="Microsoft Sans Serif"/>
              </a:rPr>
              <a:t>EN</a:t>
            </a:r>
            <a:r>
              <a:rPr sz="2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000" spc="-70" dirty="0">
                <a:solidFill>
                  <a:srgbClr val="F8F7F4"/>
                </a:solidFill>
                <a:latin typeface="Microsoft Sans Serif"/>
                <a:cs typeface="Microsoft Sans Serif"/>
              </a:rPr>
              <a:t>N</a:t>
            </a:r>
            <a:r>
              <a:rPr sz="2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C</a:t>
            </a:r>
            <a:r>
              <a:rPr sz="2000" spc="-260" dirty="0">
                <a:solidFill>
                  <a:srgbClr val="F8F7F4"/>
                </a:solidFill>
                <a:latin typeface="Microsoft Sans Serif"/>
                <a:cs typeface="Microsoft Sans Serif"/>
              </a:rPr>
              <a:t>E</a:t>
            </a:r>
            <a:r>
              <a:rPr sz="2000" spc="-110" dirty="0">
                <a:solidFill>
                  <a:srgbClr val="F8F7F4"/>
                </a:solidFill>
                <a:latin typeface="Microsoft Sans Serif"/>
                <a:cs typeface="Microsoft Sans Serif"/>
              </a:rPr>
              <a:t>:</a:t>
            </a:r>
            <a:r>
              <a:rPr sz="2000" spc="-4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F8F7F4"/>
                </a:solidFill>
                <a:latin typeface="Microsoft Sans Serif"/>
                <a:cs typeface="Microsoft Sans Serif"/>
              </a:rPr>
              <a:t>F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r</a:t>
            </a:r>
            <a:r>
              <a:rPr sz="20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e</a:t>
            </a:r>
            <a:r>
              <a:rPr sz="2000" spc="145" dirty="0">
                <a:solidFill>
                  <a:srgbClr val="F8F7F4"/>
                </a:solidFill>
                <a:latin typeface="Microsoft Sans Serif"/>
                <a:cs typeface="Microsoft Sans Serif"/>
              </a:rPr>
              <a:t>q</a:t>
            </a:r>
            <a:r>
              <a:rPr sz="2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u</a:t>
            </a:r>
            <a:r>
              <a:rPr sz="20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e</a:t>
            </a:r>
            <a:r>
              <a:rPr sz="2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n</a:t>
            </a:r>
            <a:r>
              <a:rPr sz="2000" spc="215" dirty="0">
                <a:solidFill>
                  <a:srgbClr val="F8F7F4"/>
                </a:solidFill>
                <a:latin typeface="Microsoft Sans Serif"/>
                <a:cs typeface="Microsoft Sans Serif"/>
              </a:rPr>
              <a:t>t</a:t>
            </a:r>
            <a:r>
              <a:rPr sz="2000" spc="-200" dirty="0">
                <a:solidFill>
                  <a:srgbClr val="F8F7F4"/>
                </a:solidFill>
                <a:latin typeface="Microsoft Sans Serif"/>
                <a:cs typeface="Microsoft Sans Serif"/>
              </a:rPr>
              <a:t>,</a:t>
            </a:r>
            <a:r>
              <a:rPr sz="2000" spc="-5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u</a:t>
            </a:r>
            <a:r>
              <a:rPr sz="20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r</a:t>
            </a:r>
            <a:r>
              <a:rPr sz="20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ge</a:t>
            </a:r>
            <a:r>
              <a:rPr sz="2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n</a:t>
            </a:r>
            <a:r>
              <a:rPr sz="2000" spc="215" dirty="0">
                <a:solidFill>
                  <a:srgbClr val="F8F7F4"/>
                </a:solidFill>
                <a:latin typeface="Microsoft Sans Serif"/>
                <a:cs typeface="Microsoft Sans Serif"/>
              </a:rPr>
              <a:t>t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45" dirty="0">
                <a:solidFill>
                  <a:srgbClr val="F8F7F4"/>
                </a:solidFill>
                <a:latin typeface="Microsoft Sans Serif"/>
                <a:cs typeface="Microsoft Sans Serif"/>
              </a:rPr>
              <a:t>p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000" spc="215" dirty="0">
                <a:solidFill>
                  <a:srgbClr val="F8F7F4"/>
                </a:solidFill>
                <a:latin typeface="Microsoft Sans Serif"/>
                <a:cs typeface="Microsoft Sans Serif"/>
              </a:rPr>
              <a:t>t</a:t>
            </a:r>
            <a:r>
              <a:rPr sz="20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c</a:t>
            </a:r>
            <a:r>
              <a:rPr sz="20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h</a:t>
            </a:r>
            <a:r>
              <a:rPr sz="20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e</a:t>
            </a:r>
            <a:r>
              <a:rPr sz="2000" dirty="0">
                <a:solidFill>
                  <a:srgbClr val="F8F7F4"/>
                </a:solidFill>
                <a:latin typeface="Microsoft Sans Serif"/>
                <a:cs typeface="Microsoft Sans Serif"/>
              </a:rPr>
              <a:t>s</a:t>
            </a:r>
            <a:endParaRPr sz="2000">
              <a:latin typeface="Microsoft Sans Serif"/>
              <a:cs typeface="Microsoft Sans Serif"/>
            </a:endParaRPr>
          </a:p>
          <a:p>
            <a:pPr marL="355600" marR="657860" indent="-342900">
              <a:lnSpc>
                <a:spcPct val="150000"/>
              </a:lnSpc>
              <a:spcBef>
                <a:spcPts val="990"/>
              </a:spcBef>
              <a:buClr>
                <a:srgbClr val="FF5F46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spc="-110" dirty="0">
                <a:solidFill>
                  <a:srgbClr val="F8F7F4"/>
                </a:solidFill>
                <a:latin typeface="Microsoft Sans Serif"/>
                <a:cs typeface="Microsoft Sans Serif"/>
              </a:rPr>
              <a:t>API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Compatibility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Commitments: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Maintain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compatibility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across </a:t>
            </a:r>
            <a:r>
              <a:rPr sz="2400" spc="-6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feature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releases,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reducing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need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for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users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70" dirty="0">
                <a:solidFill>
                  <a:srgbClr val="F8F7F4"/>
                </a:solidFill>
                <a:latin typeface="Microsoft Sans Serif"/>
                <a:cs typeface="Microsoft Sans Serif"/>
              </a:rPr>
              <a:t>to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refactor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code.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1" y="467176"/>
            <a:ext cx="101072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latin typeface="Lucida Sans Unicode"/>
                <a:cs typeface="Lucida Sans Unicode"/>
              </a:rPr>
              <a:t>Categorie</a:t>
            </a:r>
            <a:r>
              <a:rPr sz="4000" b="0" spc="-10" dirty="0">
                <a:latin typeface="Lucida Sans Unicode"/>
                <a:cs typeface="Lucida Sans Unicode"/>
              </a:rPr>
              <a:t>s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100" dirty="0">
                <a:latin typeface="Lucida Sans Unicode"/>
                <a:cs typeface="Lucida Sans Unicode"/>
              </a:rPr>
              <a:t>o</a:t>
            </a:r>
            <a:r>
              <a:rPr sz="4000" b="0" spc="-60" dirty="0">
                <a:latin typeface="Lucida Sans Unicode"/>
                <a:cs typeface="Lucida Sans Unicode"/>
              </a:rPr>
              <a:t>f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30" dirty="0">
                <a:latin typeface="Lucida Sans Unicode"/>
                <a:cs typeface="Lucida Sans Unicode"/>
              </a:rPr>
              <a:t>Impactfu</a:t>
            </a:r>
            <a:r>
              <a:rPr sz="4000" b="0" spc="-15" dirty="0">
                <a:latin typeface="Lucida Sans Unicode"/>
                <a:cs typeface="Lucida Sans Unicode"/>
              </a:rPr>
              <a:t>l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20" dirty="0">
                <a:latin typeface="Lucida Sans Unicode"/>
                <a:cs typeface="Lucida Sans Unicode"/>
              </a:rPr>
              <a:t>Behavio</a:t>
            </a:r>
            <a:r>
              <a:rPr sz="4000" b="0" spc="-10" dirty="0">
                <a:latin typeface="Lucida Sans Unicode"/>
                <a:cs typeface="Lucida Sans Unicode"/>
              </a:rPr>
              <a:t>r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40" dirty="0">
                <a:latin typeface="Lucida Sans Unicode"/>
                <a:cs typeface="Lucida Sans Unicode"/>
              </a:rPr>
              <a:t>Changes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1550" y="1658795"/>
            <a:ext cx="10561320" cy="474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14999"/>
              </a:lnSpc>
              <a:spcBef>
                <a:spcPts val="100"/>
              </a:spcBef>
              <a:buClr>
                <a:srgbClr val="F8F7F4"/>
              </a:buClr>
              <a:buFont typeface="Microsoft Sans Serif"/>
              <a:buChar char="•"/>
              <a:tabLst>
                <a:tab pos="393065" algn="l"/>
                <a:tab pos="393700" algn="l"/>
              </a:tabLst>
            </a:pPr>
            <a:r>
              <a:rPr sz="2400" b="1" spc="45" dirty="0">
                <a:solidFill>
                  <a:srgbClr val="FF5F46"/>
                </a:solidFill>
                <a:latin typeface="Arial"/>
                <a:cs typeface="Arial"/>
              </a:rPr>
              <a:t>Query</a:t>
            </a:r>
            <a:r>
              <a:rPr sz="2400" b="1" spc="-100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F5F46"/>
                </a:solidFill>
                <a:latin typeface="Arial"/>
                <a:cs typeface="Arial"/>
              </a:rPr>
              <a:t>Results</a:t>
            </a:r>
            <a:r>
              <a:rPr sz="2400" b="1" spc="-95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2400" b="1" spc="45" dirty="0">
                <a:solidFill>
                  <a:srgbClr val="FF5F46"/>
                </a:solidFill>
                <a:latin typeface="Arial"/>
                <a:cs typeface="Arial"/>
              </a:rPr>
              <a:t>Impact</a:t>
            </a:r>
            <a:r>
              <a:rPr sz="24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: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Changes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affecting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accuracy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and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8F7F4"/>
                </a:solidFill>
                <a:latin typeface="Microsoft Sans Serif"/>
                <a:cs typeface="Microsoft Sans Serif"/>
              </a:rPr>
              <a:t>outcome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F8F7F4"/>
                </a:solidFill>
                <a:latin typeface="Microsoft Sans Serif"/>
                <a:cs typeface="Microsoft Sans Serif"/>
              </a:rPr>
              <a:t>of </a:t>
            </a:r>
            <a:r>
              <a:rPr sz="2400" spc="-6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data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queries.</a:t>
            </a:r>
            <a:endParaRPr sz="2400">
              <a:latin typeface="Microsoft Sans Serif"/>
              <a:cs typeface="Microsoft Sans Serif"/>
            </a:endParaRPr>
          </a:p>
          <a:p>
            <a:pPr marL="393700" marR="219710" indent="-381000">
              <a:lnSpc>
                <a:spcPct val="114999"/>
              </a:lnSpc>
              <a:spcBef>
                <a:spcPts val="1005"/>
              </a:spcBef>
              <a:buClr>
                <a:srgbClr val="F8F7F4"/>
              </a:buClr>
              <a:buFont typeface="Microsoft Sans Serif"/>
              <a:buChar char="•"/>
              <a:tabLst>
                <a:tab pos="393065" algn="l"/>
                <a:tab pos="393700" algn="l"/>
              </a:tabLst>
            </a:pPr>
            <a:r>
              <a:rPr sz="2400" b="1" spc="30" dirty="0">
                <a:solidFill>
                  <a:srgbClr val="FF5F46"/>
                </a:solidFill>
                <a:latin typeface="Arial"/>
                <a:cs typeface="Arial"/>
              </a:rPr>
              <a:t>Schema</a:t>
            </a:r>
            <a:r>
              <a:rPr sz="2400" b="1" spc="-90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2400" b="1" spc="45" dirty="0">
                <a:solidFill>
                  <a:srgbClr val="FF5F46"/>
                </a:solidFill>
                <a:latin typeface="Arial"/>
                <a:cs typeface="Arial"/>
              </a:rPr>
              <a:t>and</a:t>
            </a:r>
            <a:r>
              <a:rPr sz="2400" b="1" spc="-85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2400" b="1" spc="10" dirty="0">
                <a:solidFill>
                  <a:srgbClr val="FF5F46"/>
                </a:solidFill>
                <a:latin typeface="Arial"/>
                <a:cs typeface="Arial"/>
              </a:rPr>
              <a:t>Configuration</a:t>
            </a:r>
            <a:r>
              <a:rPr sz="2400" b="1" spc="-75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2400" b="1" spc="-30" dirty="0">
                <a:solidFill>
                  <a:srgbClr val="FF5F46"/>
                </a:solidFill>
                <a:latin typeface="Arial"/>
                <a:cs typeface="Arial"/>
              </a:rPr>
              <a:t>Changes</a:t>
            </a:r>
            <a:r>
              <a:rPr sz="2400" b="1" spc="-30" dirty="0">
                <a:solidFill>
                  <a:srgbClr val="F8F7F4"/>
                </a:solidFill>
                <a:latin typeface="Arial"/>
                <a:cs typeface="Arial"/>
              </a:rPr>
              <a:t>:</a:t>
            </a:r>
            <a:r>
              <a:rPr sz="2400" b="1" spc="-25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Adjustments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70" dirty="0">
                <a:solidFill>
                  <a:srgbClr val="F8F7F4"/>
                </a:solidFill>
                <a:latin typeface="Microsoft Sans Serif"/>
                <a:cs typeface="Microsoft Sans Serif"/>
              </a:rPr>
              <a:t>to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database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or </a:t>
            </a:r>
            <a:r>
              <a:rPr sz="2400" spc="-6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application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schema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and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Spark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configuration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settings.</a:t>
            </a:r>
            <a:endParaRPr sz="2400">
              <a:latin typeface="Microsoft Sans Serif"/>
              <a:cs typeface="Microsoft Sans Serif"/>
            </a:endParaRPr>
          </a:p>
          <a:p>
            <a:pPr marL="393700" marR="212090" indent="-381000">
              <a:lnSpc>
                <a:spcPct val="114999"/>
              </a:lnSpc>
              <a:spcBef>
                <a:spcPts val="1000"/>
              </a:spcBef>
              <a:buClr>
                <a:srgbClr val="F8F7F4"/>
              </a:buClr>
              <a:buFont typeface="Microsoft Sans Serif"/>
              <a:buChar char="•"/>
              <a:tabLst>
                <a:tab pos="393065" algn="l"/>
                <a:tab pos="393700" algn="l"/>
              </a:tabLst>
            </a:pPr>
            <a:r>
              <a:rPr sz="2400" b="1" spc="-80" dirty="0">
                <a:solidFill>
                  <a:srgbClr val="FF5F46"/>
                </a:solidFill>
                <a:latin typeface="Arial"/>
                <a:cs typeface="Arial"/>
              </a:rPr>
              <a:t>API</a:t>
            </a:r>
            <a:r>
              <a:rPr sz="2400" b="1" spc="-65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2400" b="1" spc="15" dirty="0">
                <a:solidFill>
                  <a:srgbClr val="FF5F46"/>
                </a:solidFill>
                <a:latin typeface="Arial"/>
                <a:cs typeface="Arial"/>
              </a:rPr>
              <a:t>Modifications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: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Alterations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70" dirty="0">
                <a:solidFill>
                  <a:srgbClr val="F8F7F4"/>
                </a:solidFill>
                <a:latin typeface="Microsoft Sans Serif"/>
                <a:cs typeface="Microsoft Sans Serif"/>
              </a:rPr>
              <a:t>to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8F7F4"/>
                </a:solidFill>
                <a:latin typeface="Microsoft Sans Serif"/>
                <a:cs typeface="Microsoft Sans Serif"/>
              </a:rPr>
              <a:t>public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and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developer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F8F7F4"/>
                </a:solidFill>
                <a:latin typeface="Microsoft Sans Serif"/>
                <a:cs typeface="Microsoft Sans Serif"/>
              </a:rPr>
              <a:t>APIs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across </a:t>
            </a:r>
            <a:r>
              <a:rPr sz="2400" spc="-6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multiple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programming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languages.</a:t>
            </a:r>
            <a:endParaRPr sz="2400">
              <a:latin typeface="Microsoft Sans Serif"/>
              <a:cs typeface="Microsoft Sans Serif"/>
            </a:endParaRPr>
          </a:p>
          <a:p>
            <a:pPr marL="393065" marR="175895" indent="-381000">
              <a:lnSpc>
                <a:spcPct val="114999"/>
              </a:lnSpc>
              <a:spcBef>
                <a:spcPts val="994"/>
              </a:spcBef>
              <a:buClr>
                <a:srgbClr val="F8F7F4"/>
              </a:buClr>
              <a:buFont typeface="Microsoft Sans Serif"/>
              <a:buChar char="•"/>
              <a:tabLst>
                <a:tab pos="393065" algn="l"/>
                <a:tab pos="393700" algn="l"/>
              </a:tabLst>
            </a:pPr>
            <a:r>
              <a:rPr sz="2400" b="1" spc="-40" dirty="0">
                <a:solidFill>
                  <a:srgbClr val="FF5F46"/>
                </a:solidFill>
                <a:latin typeface="Arial"/>
                <a:cs typeface="Arial"/>
              </a:rPr>
              <a:t>Error</a:t>
            </a:r>
            <a:r>
              <a:rPr sz="2400" b="1" spc="-90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5F46"/>
                </a:solidFill>
                <a:latin typeface="Arial"/>
                <a:cs typeface="Arial"/>
              </a:rPr>
              <a:t>Handling</a:t>
            </a:r>
            <a:r>
              <a:rPr sz="2400" b="1" spc="-70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2400" b="1" spc="20" dirty="0">
                <a:solidFill>
                  <a:srgbClr val="FF5F46"/>
                </a:solidFill>
                <a:latin typeface="Arial"/>
                <a:cs typeface="Arial"/>
              </a:rPr>
              <a:t>Adjustments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: </a:t>
            </a:r>
            <a:r>
              <a:rPr sz="24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Modifications</a:t>
            </a:r>
            <a:r>
              <a:rPr sz="24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in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how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errors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are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classified </a:t>
            </a:r>
            <a:r>
              <a:rPr sz="2400" spc="-6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and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handled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within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system.</a:t>
            </a:r>
            <a:endParaRPr sz="2400">
              <a:latin typeface="Microsoft Sans Serif"/>
              <a:cs typeface="Microsoft Sans Serif"/>
            </a:endParaRPr>
          </a:p>
          <a:p>
            <a:pPr marL="393700" marR="15240" indent="-381000">
              <a:lnSpc>
                <a:spcPct val="114999"/>
              </a:lnSpc>
              <a:spcBef>
                <a:spcPts val="1005"/>
              </a:spcBef>
              <a:buClr>
                <a:srgbClr val="F8F7F4"/>
              </a:buClr>
              <a:buFont typeface="Microsoft Sans Serif"/>
              <a:buChar char="•"/>
              <a:tabLst>
                <a:tab pos="393065" algn="l"/>
                <a:tab pos="393700" algn="l"/>
              </a:tabLst>
            </a:pPr>
            <a:r>
              <a:rPr sz="2400" b="1" spc="60" dirty="0">
                <a:solidFill>
                  <a:srgbClr val="FF5F46"/>
                </a:solidFill>
                <a:latin typeface="Arial"/>
                <a:cs typeface="Arial"/>
              </a:rPr>
              <a:t>Deployment</a:t>
            </a:r>
            <a:r>
              <a:rPr sz="2400" b="1" spc="-70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2400" b="1" spc="45" dirty="0">
                <a:solidFill>
                  <a:srgbClr val="FF5F46"/>
                </a:solidFill>
                <a:latin typeface="Arial"/>
                <a:cs typeface="Arial"/>
              </a:rPr>
              <a:t>and</a:t>
            </a:r>
            <a:r>
              <a:rPr sz="2400" b="1" spc="-85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2400" b="1" spc="60" dirty="0">
                <a:solidFill>
                  <a:srgbClr val="FF5F46"/>
                </a:solidFill>
                <a:latin typeface="Arial"/>
                <a:cs typeface="Arial"/>
              </a:rPr>
              <a:t>Management</a:t>
            </a:r>
            <a:r>
              <a:rPr sz="2400" b="1" spc="-85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2400" b="1" spc="-60" dirty="0">
                <a:solidFill>
                  <a:srgbClr val="FF5F46"/>
                </a:solidFill>
                <a:latin typeface="Arial"/>
                <a:cs typeface="Arial"/>
              </a:rPr>
              <a:t>Revisions</a:t>
            </a:r>
            <a:r>
              <a:rPr sz="2400" spc="-60" dirty="0">
                <a:solidFill>
                  <a:srgbClr val="F8F7F4"/>
                </a:solidFill>
                <a:latin typeface="Microsoft Sans Serif"/>
                <a:cs typeface="Microsoft Sans Serif"/>
              </a:rPr>
              <a:t>:</a:t>
            </a:r>
            <a:r>
              <a:rPr sz="24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Changes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F8F7F4"/>
                </a:solidFill>
                <a:latin typeface="Microsoft Sans Serif"/>
                <a:cs typeface="Microsoft Sans Serif"/>
              </a:rPr>
              <a:t>methods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and </a:t>
            </a:r>
            <a:r>
              <a:rPr sz="2400" spc="-6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tools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used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for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deploying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and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managing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Spark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environments.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1" y="467176"/>
            <a:ext cx="7404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100" dirty="0">
                <a:latin typeface="Lucida Sans Unicode"/>
                <a:cs typeface="Lucida Sans Unicode"/>
              </a:rPr>
              <a:t>Bes</a:t>
            </a:r>
            <a:r>
              <a:rPr sz="4000" b="0" spc="70" dirty="0">
                <a:latin typeface="Lucida Sans Unicode"/>
                <a:cs typeface="Lucida Sans Unicode"/>
              </a:rPr>
              <a:t>t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75" dirty="0">
                <a:latin typeface="Lucida Sans Unicode"/>
                <a:cs typeface="Lucida Sans Unicode"/>
              </a:rPr>
              <a:t>Practice</a:t>
            </a:r>
            <a:r>
              <a:rPr sz="4000" b="0" spc="85" dirty="0">
                <a:latin typeface="Lucida Sans Unicode"/>
                <a:cs typeface="Lucida Sans Unicode"/>
              </a:rPr>
              <a:t>s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105" dirty="0">
                <a:latin typeface="Lucida Sans Unicode"/>
                <a:cs typeface="Lucida Sans Unicode"/>
              </a:rPr>
              <a:t>fo</a:t>
            </a:r>
            <a:r>
              <a:rPr sz="4000" b="0" spc="-80" dirty="0">
                <a:latin typeface="Lucida Sans Unicode"/>
                <a:cs typeface="Lucida Sans Unicode"/>
              </a:rPr>
              <a:t>r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20" dirty="0">
                <a:latin typeface="Lucida Sans Unicode"/>
                <a:cs typeface="Lucida Sans Unicode"/>
              </a:rPr>
              <a:t>AP</a:t>
            </a:r>
            <a:r>
              <a:rPr sz="4000" b="0" spc="-10" dirty="0">
                <a:latin typeface="Lucida Sans Unicode"/>
                <a:cs typeface="Lucida Sans Unicode"/>
              </a:rPr>
              <a:t>I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40" dirty="0">
                <a:latin typeface="Lucida Sans Unicode"/>
                <a:cs typeface="Lucida Sans Unicode"/>
              </a:rPr>
              <a:t>Changes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1223" y="1582940"/>
            <a:ext cx="9405620" cy="3857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5F46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General</a:t>
            </a:r>
            <a:r>
              <a:rPr sz="24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Approach:</a:t>
            </a:r>
            <a:endParaRPr sz="2400">
              <a:latin typeface="Microsoft Sans Serif"/>
              <a:cs typeface="Microsoft Sans Serif"/>
            </a:endParaRPr>
          </a:p>
          <a:p>
            <a:pPr marL="812800" lvl="1" indent="-342900">
              <a:lnSpc>
                <a:spcPct val="100000"/>
              </a:lnSpc>
              <a:spcBef>
                <a:spcPts val="1789"/>
              </a:spcBef>
              <a:buChar char="•"/>
              <a:tabLst>
                <a:tab pos="812165" algn="l"/>
                <a:tab pos="812800" algn="l"/>
              </a:tabLst>
            </a:pPr>
            <a:r>
              <a:rPr sz="20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Avoid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F8F7F4"/>
                </a:solidFill>
                <a:latin typeface="Microsoft Sans Serif"/>
                <a:cs typeface="Microsoft Sans Serif"/>
              </a:rPr>
              <a:t>API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changes</a:t>
            </a:r>
            <a:r>
              <a:rPr sz="2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whenever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possible.</a:t>
            </a:r>
            <a:endParaRPr sz="2000">
              <a:latin typeface="Microsoft Sans Serif"/>
              <a:cs typeface="Microsoft Sans Serif"/>
            </a:endParaRPr>
          </a:p>
          <a:p>
            <a:pPr marL="812800" lvl="1" indent="-342900">
              <a:lnSpc>
                <a:spcPct val="100000"/>
              </a:lnSpc>
              <a:spcBef>
                <a:spcPts val="1705"/>
              </a:spcBef>
              <a:buFont typeface="Microsoft Sans Serif"/>
              <a:buChar char="•"/>
              <a:tabLst>
                <a:tab pos="812165" algn="l"/>
                <a:tab pos="812800" algn="l"/>
              </a:tabLst>
            </a:pPr>
            <a:r>
              <a:rPr sz="2000" spc="-20" dirty="0">
                <a:solidFill>
                  <a:srgbClr val="F8F7F4"/>
                </a:solidFill>
                <a:latin typeface="Trebuchet MS"/>
                <a:cs typeface="Trebuchet MS"/>
              </a:rPr>
              <a:t>Prefer</a:t>
            </a:r>
            <a:r>
              <a:rPr sz="2000" spc="-105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40" dirty="0">
                <a:solidFill>
                  <a:srgbClr val="F8F7F4"/>
                </a:solidFill>
                <a:latin typeface="Trebuchet MS"/>
                <a:cs typeface="Trebuchet MS"/>
              </a:rPr>
              <a:t>deprecating</a:t>
            </a:r>
            <a:r>
              <a:rPr sz="2000" spc="-114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F8F7F4"/>
                </a:solidFill>
                <a:latin typeface="Trebuchet MS"/>
                <a:cs typeface="Trebuchet MS"/>
              </a:rPr>
              <a:t>features</a:t>
            </a:r>
            <a:r>
              <a:rPr sz="2000" spc="-110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F8F7F4"/>
                </a:solidFill>
                <a:latin typeface="Trebuchet MS"/>
                <a:cs typeface="Trebuchet MS"/>
              </a:rPr>
              <a:t>over</a:t>
            </a:r>
            <a:r>
              <a:rPr sz="2000" spc="-85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F8F7F4"/>
                </a:solidFill>
                <a:latin typeface="Trebuchet MS"/>
                <a:cs typeface="Trebuchet MS"/>
              </a:rPr>
              <a:t>direct</a:t>
            </a:r>
            <a:r>
              <a:rPr sz="2000" spc="-100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F8F7F4"/>
                </a:solidFill>
                <a:latin typeface="Trebuchet MS"/>
                <a:cs typeface="Trebuchet MS"/>
              </a:rPr>
              <a:t>modiﬁcations</a:t>
            </a:r>
            <a:r>
              <a:rPr sz="2000" spc="-110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F8F7F4"/>
                </a:solidFill>
                <a:latin typeface="Trebuchet MS"/>
                <a:cs typeface="Trebuchet MS"/>
              </a:rPr>
              <a:t>to</a:t>
            </a:r>
            <a:r>
              <a:rPr sz="2000" spc="-75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F8F7F4"/>
                </a:solidFill>
                <a:latin typeface="Trebuchet MS"/>
                <a:cs typeface="Trebuchet MS"/>
              </a:rPr>
              <a:t>ensure</a:t>
            </a:r>
            <a:r>
              <a:rPr sz="2000" spc="-110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65" dirty="0">
                <a:solidFill>
                  <a:srgbClr val="F8F7F4"/>
                </a:solidFill>
                <a:latin typeface="Trebuchet MS"/>
                <a:cs typeface="Trebuchet MS"/>
              </a:rPr>
              <a:t>smoother</a:t>
            </a:r>
            <a:endParaRPr sz="2000">
              <a:latin typeface="Trebuchet MS"/>
              <a:cs typeface="Trebuchet MS"/>
            </a:endParaRPr>
          </a:p>
          <a:p>
            <a:pPr marL="812800">
              <a:lnSpc>
                <a:spcPct val="100000"/>
              </a:lnSpc>
              <a:spcBef>
                <a:spcPts val="1200"/>
              </a:spcBef>
            </a:pPr>
            <a:r>
              <a:rPr sz="20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transitions.</a:t>
            </a:r>
            <a:endParaRPr sz="2000">
              <a:latin typeface="Microsoft Sans Serif"/>
              <a:cs typeface="Microsoft Sans Serif"/>
            </a:endParaRPr>
          </a:p>
          <a:p>
            <a:pPr marL="812800" lvl="1" indent="-342900">
              <a:lnSpc>
                <a:spcPct val="100000"/>
              </a:lnSpc>
              <a:spcBef>
                <a:spcPts val="1705"/>
              </a:spcBef>
              <a:buFont typeface="Microsoft Sans Serif"/>
              <a:buChar char="•"/>
              <a:tabLst>
                <a:tab pos="812165" algn="l"/>
                <a:tab pos="812800" algn="l"/>
              </a:tabLst>
            </a:pPr>
            <a:r>
              <a:rPr sz="2000" spc="30" dirty="0">
                <a:solidFill>
                  <a:srgbClr val="F8F7F4"/>
                </a:solidFill>
                <a:latin typeface="Trebuchet MS"/>
                <a:cs typeface="Trebuchet MS"/>
              </a:rPr>
              <a:t>Implement</a:t>
            </a:r>
            <a:r>
              <a:rPr sz="2000" spc="-95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45" dirty="0">
                <a:solidFill>
                  <a:srgbClr val="F8F7F4"/>
                </a:solidFill>
                <a:latin typeface="Trebuchet MS"/>
                <a:cs typeface="Trebuchet MS"/>
              </a:rPr>
              <a:t>legacy</a:t>
            </a:r>
            <a:r>
              <a:rPr sz="2000" spc="-65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F8F7F4"/>
                </a:solidFill>
                <a:latin typeface="Trebuchet MS"/>
                <a:cs typeface="Trebuchet MS"/>
              </a:rPr>
              <a:t>ﬂags</a:t>
            </a:r>
            <a:r>
              <a:rPr sz="2000" spc="-85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F8F7F4"/>
                </a:solidFill>
                <a:latin typeface="Trebuchet MS"/>
                <a:cs typeface="Trebuchet MS"/>
              </a:rPr>
              <a:t>to</a:t>
            </a:r>
            <a:r>
              <a:rPr sz="2000" spc="-85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-35" dirty="0">
                <a:solidFill>
                  <a:srgbClr val="F8F7F4"/>
                </a:solidFill>
                <a:latin typeface="Trebuchet MS"/>
                <a:cs typeface="Trebuchet MS"/>
              </a:rPr>
              <a:t>allow</a:t>
            </a:r>
            <a:r>
              <a:rPr sz="2000" spc="-65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rgbClr val="F8F7F4"/>
                </a:solidFill>
                <a:latin typeface="Trebuchet MS"/>
                <a:cs typeface="Trebuchet MS"/>
              </a:rPr>
              <a:t>users</a:t>
            </a:r>
            <a:r>
              <a:rPr sz="2000" spc="-95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F8F7F4"/>
                </a:solidFill>
                <a:latin typeface="Trebuchet MS"/>
                <a:cs typeface="Trebuchet MS"/>
              </a:rPr>
              <a:t>to</a:t>
            </a:r>
            <a:r>
              <a:rPr sz="2000" spc="-85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65" dirty="0">
                <a:solidFill>
                  <a:srgbClr val="F8F7F4"/>
                </a:solidFill>
                <a:latin typeface="Trebuchet MS"/>
                <a:cs typeface="Trebuchet MS"/>
              </a:rPr>
              <a:t>opt</a:t>
            </a:r>
            <a:r>
              <a:rPr sz="2000" spc="-95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F8F7F4"/>
                </a:solidFill>
                <a:latin typeface="Trebuchet MS"/>
                <a:cs typeface="Trebuchet MS"/>
              </a:rPr>
              <a:t>into</a:t>
            </a:r>
            <a:r>
              <a:rPr sz="2000" spc="-85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F8F7F4"/>
                </a:solidFill>
                <a:latin typeface="Trebuchet MS"/>
                <a:cs typeface="Trebuchet MS"/>
              </a:rPr>
              <a:t>previous</a:t>
            </a:r>
            <a:r>
              <a:rPr sz="2000" spc="-120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50" dirty="0">
                <a:solidFill>
                  <a:srgbClr val="F8F7F4"/>
                </a:solidFill>
                <a:latin typeface="Trebuchet MS"/>
                <a:cs typeface="Trebuchet MS"/>
              </a:rPr>
              <a:t>behaviors</a:t>
            </a:r>
            <a:endParaRPr sz="2000">
              <a:latin typeface="Trebuchet MS"/>
              <a:cs typeface="Trebuchet MS"/>
            </a:endParaRPr>
          </a:p>
          <a:p>
            <a:pPr marL="812800">
              <a:lnSpc>
                <a:spcPct val="100000"/>
              </a:lnSpc>
              <a:spcBef>
                <a:spcPts val="1200"/>
              </a:spcBef>
            </a:pPr>
            <a:r>
              <a:rPr sz="2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temporarily,</a:t>
            </a:r>
            <a:r>
              <a:rPr sz="2000" spc="-5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easing</a:t>
            </a:r>
            <a:r>
              <a:rPr sz="2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transition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35" dirty="0">
                <a:solidFill>
                  <a:srgbClr val="F8F7F4"/>
                </a:solidFill>
                <a:latin typeface="Microsoft Sans Serif"/>
                <a:cs typeface="Microsoft Sans Serif"/>
              </a:rPr>
              <a:t>to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new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versions.</a:t>
            </a:r>
            <a:endParaRPr sz="2000">
              <a:latin typeface="Microsoft Sans Serif"/>
              <a:cs typeface="Microsoft Sans Serif"/>
            </a:endParaRPr>
          </a:p>
          <a:p>
            <a:pPr marL="812800" marR="948690" lvl="1" indent="-342900">
              <a:lnSpc>
                <a:spcPct val="150000"/>
              </a:lnSpc>
              <a:spcBef>
                <a:spcPts val="490"/>
              </a:spcBef>
              <a:buChar char="•"/>
              <a:tabLst>
                <a:tab pos="812165" algn="l"/>
                <a:tab pos="812800" algn="l"/>
              </a:tabLst>
            </a:pPr>
            <a:r>
              <a:rPr sz="20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Communicate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changes</a:t>
            </a:r>
            <a:r>
              <a:rPr sz="20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clearly</a:t>
            </a:r>
            <a:r>
              <a:rPr sz="20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through</a:t>
            </a:r>
            <a:r>
              <a:rPr sz="2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deprecation</a:t>
            </a:r>
            <a:r>
              <a:rPr sz="2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warnings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and </a:t>
            </a:r>
            <a:r>
              <a:rPr sz="2000" spc="-5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documentation</a:t>
            </a:r>
            <a:r>
              <a:rPr sz="2000" spc="-5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updates.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1" y="467176"/>
            <a:ext cx="7404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100" dirty="0">
                <a:latin typeface="Lucida Sans Unicode"/>
                <a:cs typeface="Lucida Sans Unicode"/>
              </a:rPr>
              <a:t>Bes</a:t>
            </a:r>
            <a:r>
              <a:rPr sz="4000" b="0" spc="70" dirty="0">
                <a:latin typeface="Lucida Sans Unicode"/>
                <a:cs typeface="Lucida Sans Unicode"/>
              </a:rPr>
              <a:t>t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75" dirty="0">
                <a:latin typeface="Lucida Sans Unicode"/>
                <a:cs typeface="Lucida Sans Unicode"/>
              </a:rPr>
              <a:t>Practice</a:t>
            </a:r>
            <a:r>
              <a:rPr sz="4000" b="0" spc="85" dirty="0">
                <a:latin typeface="Lucida Sans Unicode"/>
                <a:cs typeface="Lucida Sans Unicode"/>
              </a:rPr>
              <a:t>s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105" dirty="0">
                <a:latin typeface="Lucida Sans Unicode"/>
                <a:cs typeface="Lucida Sans Unicode"/>
              </a:rPr>
              <a:t>fo</a:t>
            </a:r>
            <a:r>
              <a:rPr sz="4000" b="0" spc="-80" dirty="0">
                <a:latin typeface="Lucida Sans Unicode"/>
                <a:cs typeface="Lucida Sans Unicode"/>
              </a:rPr>
              <a:t>r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20" dirty="0">
                <a:latin typeface="Lucida Sans Unicode"/>
                <a:cs typeface="Lucida Sans Unicode"/>
              </a:rPr>
              <a:t>AP</a:t>
            </a:r>
            <a:r>
              <a:rPr sz="4000" b="0" spc="-10" dirty="0">
                <a:latin typeface="Lucida Sans Unicode"/>
                <a:cs typeface="Lucida Sans Unicode"/>
              </a:rPr>
              <a:t>I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40" dirty="0">
                <a:latin typeface="Lucida Sans Unicode"/>
                <a:cs typeface="Lucida Sans Unicode"/>
              </a:rPr>
              <a:t>Changes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1237" y="1405899"/>
            <a:ext cx="11071225" cy="470535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495"/>
              </a:spcBef>
              <a:buClr>
                <a:srgbClr val="FF5F46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User-facing</a:t>
            </a:r>
            <a:r>
              <a:rPr sz="24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documentation</a:t>
            </a:r>
            <a:endParaRPr sz="2400">
              <a:latin typeface="Microsoft Sans Serif"/>
              <a:cs typeface="Microsoft Sans Serif"/>
            </a:endParaRPr>
          </a:p>
          <a:p>
            <a:pPr marL="824865" marR="1133475" lvl="1" indent="-355600">
              <a:lnSpc>
                <a:spcPct val="114999"/>
              </a:lnSpc>
              <a:spcBef>
                <a:spcPts val="805"/>
              </a:spcBef>
              <a:buFont typeface="Microsoft Sans Serif"/>
              <a:buChar char="•"/>
              <a:tabLst>
                <a:tab pos="824865" algn="l"/>
                <a:tab pos="825500" algn="l"/>
              </a:tabLst>
            </a:pPr>
            <a:r>
              <a:rPr sz="2000" b="1" spc="20" dirty="0">
                <a:solidFill>
                  <a:srgbClr val="F8F7F4"/>
                </a:solidFill>
                <a:latin typeface="Arial"/>
                <a:cs typeface="Arial"/>
              </a:rPr>
              <a:t>Migration</a:t>
            </a:r>
            <a:r>
              <a:rPr sz="2000" b="1" spc="-110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F8F7F4"/>
                </a:solidFill>
                <a:latin typeface="Arial"/>
                <a:cs typeface="Arial"/>
              </a:rPr>
              <a:t>Guide</a:t>
            </a:r>
            <a:r>
              <a:rPr sz="2000" b="1" spc="-100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F8F7F4"/>
                </a:solidFill>
                <a:latin typeface="Arial"/>
                <a:cs typeface="Arial"/>
              </a:rPr>
              <a:t>Updates</a:t>
            </a:r>
            <a:r>
              <a:rPr sz="20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: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Regularly </a:t>
            </a:r>
            <a:r>
              <a:rPr sz="2000" spc="90" dirty="0">
                <a:solidFill>
                  <a:srgbClr val="F8F7F4"/>
                </a:solidFill>
                <a:latin typeface="Microsoft Sans Serif"/>
                <a:cs typeface="Microsoft Sans Serif"/>
              </a:rPr>
              <a:t>update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migration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guide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with</a:t>
            </a:r>
            <a:r>
              <a:rPr sz="2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detailed </a:t>
            </a:r>
            <a:r>
              <a:rPr sz="2000" spc="-5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information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on</a:t>
            </a:r>
            <a:r>
              <a:rPr sz="20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changes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affecting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user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operations.</a:t>
            </a:r>
            <a:endParaRPr sz="2000">
              <a:latin typeface="Microsoft Sans Serif"/>
              <a:cs typeface="Microsoft Sans Serif"/>
            </a:endParaRPr>
          </a:p>
          <a:p>
            <a:pPr marL="824865" marR="442595" lvl="1" indent="-355600">
              <a:lnSpc>
                <a:spcPct val="114999"/>
              </a:lnSpc>
              <a:spcBef>
                <a:spcPts val="505"/>
              </a:spcBef>
              <a:buFont typeface="Microsoft Sans Serif"/>
              <a:buChar char="•"/>
              <a:tabLst>
                <a:tab pos="824865" algn="l"/>
                <a:tab pos="825500" algn="l"/>
              </a:tabLst>
            </a:pPr>
            <a:r>
              <a:rPr sz="2000" b="1" spc="15" dirty="0">
                <a:solidFill>
                  <a:srgbClr val="F8F7F4"/>
                </a:solidFill>
                <a:latin typeface="Arial"/>
                <a:cs typeface="Arial"/>
              </a:rPr>
              <a:t>Legacy</a:t>
            </a:r>
            <a:r>
              <a:rPr sz="2000" b="1" spc="-85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spc="-35" dirty="0">
                <a:solidFill>
                  <a:srgbClr val="F8F7F4"/>
                </a:solidFill>
                <a:latin typeface="Arial"/>
                <a:cs typeface="Arial"/>
              </a:rPr>
              <a:t>Configs:</a:t>
            </a:r>
            <a:r>
              <a:rPr sz="2000" b="1" spc="-60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Include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information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on</a:t>
            </a:r>
            <a:r>
              <a:rPr sz="20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legacy</a:t>
            </a:r>
            <a:r>
              <a:rPr sz="20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configurations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F8F7F4"/>
                </a:solidFill>
                <a:latin typeface="Microsoft Sans Serif"/>
                <a:cs typeface="Microsoft Sans Serif"/>
              </a:rPr>
              <a:t>that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might</a:t>
            </a:r>
            <a:r>
              <a:rPr sz="2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help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users </a:t>
            </a:r>
            <a:r>
              <a:rPr sz="2000" spc="-5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transition</a:t>
            </a:r>
            <a:r>
              <a:rPr sz="20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smoothly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versions.</a:t>
            </a:r>
            <a:endParaRPr sz="2000">
              <a:latin typeface="Microsoft Sans Serif"/>
              <a:cs typeface="Microsoft Sans Serif"/>
            </a:endParaRPr>
          </a:p>
          <a:p>
            <a:pPr marL="355600" indent="-342900">
              <a:lnSpc>
                <a:spcPct val="100000"/>
              </a:lnSpc>
              <a:spcBef>
                <a:spcPts val="2230"/>
              </a:spcBef>
              <a:buClr>
                <a:srgbClr val="FF5F46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Error</a:t>
            </a:r>
            <a:r>
              <a:rPr sz="24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Messages:</a:t>
            </a:r>
            <a:endParaRPr sz="2400">
              <a:latin typeface="Microsoft Sans Serif"/>
              <a:cs typeface="Microsoft Sans Serif"/>
            </a:endParaRPr>
          </a:p>
          <a:p>
            <a:pPr marL="824865" marR="5080" lvl="1" indent="-355600">
              <a:lnSpc>
                <a:spcPct val="114999"/>
              </a:lnSpc>
              <a:spcBef>
                <a:spcPts val="805"/>
              </a:spcBef>
              <a:buChar char="•"/>
              <a:tabLst>
                <a:tab pos="824865" algn="l"/>
                <a:tab pos="825500" algn="l"/>
              </a:tabLst>
            </a:pPr>
            <a:r>
              <a:rPr sz="20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C</a:t>
            </a:r>
            <a:r>
              <a:rPr sz="2000" b="1" spc="30" dirty="0">
                <a:solidFill>
                  <a:srgbClr val="F8F7F4"/>
                </a:solidFill>
                <a:latin typeface="Arial"/>
                <a:cs typeface="Arial"/>
              </a:rPr>
              <a:t>larity</a:t>
            </a:r>
            <a:r>
              <a:rPr sz="2000" b="1" spc="-90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spc="40" dirty="0">
                <a:solidFill>
                  <a:srgbClr val="F8F7F4"/>
                </a:solidFill>
                <a:latin typeface="Arial"/>
                <a:cs typeface="Arial"/>
              </a:rPr>
              <a:t>and</a:t>
            </a:r>
            <a:r>
              <a:rPr sz="2000" b="1" spc="-90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spc="20" dirty="0">
                <a:solidFill>
                  <a:srgbClr val="F8F7F4"/>
                </a:solidFill>
                <a:latin typeface="Arial"/>
                <a:cs typeface="Arial"/>
              </a:rPr>
              <a:t>Actionability</a:t>
            </a:r>
            <a:r>
              <a:rPr sz="20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: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Ensure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F8F7F4"/>
                </a:solidFill>
                <a:latin typeface="Microsoft Sans Serif"/>
                <a:cs typeface="Microsoft Sans Serif"/>
              </a:rPr>
              <a:t>that</a:t>
            </a:r>
            <a:r>
              <a:rPr sz="20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all</a:t>
            </a:r>
            <a:r>
              <a:rPr sz="20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error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messages</a:t>
            </a:r>
            <a:r>
              <a:rPr sz="2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are</a:t>
            </a:r>
            <a:r>
              <a:rPr sz="20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clear</a:t>
            </a:r>
            <a:r>
              <a:rPr sz="20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and</a:t>
            </a:r>
            <a:r>
              <a:rPr sz="20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direct,</a:t>
            </a:r>
            <a:r>
              <a:rPr sz="20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informing </a:t>
            </a:r>
            <a:r>
              <a:rPr sz="2000" spc="-5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user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precisely</a:t>
            </a:r>
            <a:r>
              <a:rPr sz="20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what</a:t>
            </a:r>
            <a:r>
              <a:rPr sz="20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went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wrong.</a:t>
            </a:r>
            <a:endParaRPr sz="2000">
              <a:latin typeface="Microsoft Sans Serif"/>
              <a:cs typeface="Microsoft Sans Serif"/>
            </a:endParaRPr>
          </a:p>
          <a:p>
            <a:pPr marL="824865" marR="83820" lvl="1" indent="-355600">
              <a:lnSpc>
                <a:spcPct val="114999"/>
              </a:lnSpc>
              <a:spcBef>
                <a:spcPts val="505"/>
              </a:spcBef>
              <a:buFont typeface="Microsoft Sans Serif"/>
              <a:buChar char="•"/>
              <a:tabLst>
                <a:tab pos="824865" algn="l"/>
                <a:tab pos="825500" algn="l"/>
              </a:tabLst>
            </a:pPr>
            <a:r>
              <a:rPr sz="2000" b="1" dirty="0">
                <a:solidFill>
                  <a:srgbClr val="F8F7F4"/>
                </a:solidFill>
                <a:latin typeface="Arial"/>
                <a:cs typeface="Arial"/>
              </a:rPr>
              <a:t>Workarounds</a:t>
            </a:r>
            <a:r>
              <a:rPr sz="2000" dirty="0">
                <a:solidFill>
                  <a:srgbClr val="F8F7F4"/>
                </a:solidFill>
                <a:latin typeface="Microsoft Sans Serif"/>
                <a:cs typeface="Microsoft Sans Serif"/>
              </a:rPr>
              <a:t>: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Wherever</a:t>
            </a:r>
            <a:r>
              <a:rPr sz="2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possible,</a:t>
            </a:r>
            <a:r>
              <a:rPr sz="20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provide</a:t>
            </a:r>
            <a:r>
              <a:rPr sz="20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actionable</a:t>
            </a:r>
            <a:r>
              <a:rPr sz="20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advice</a:t>
            </a:r>
            <a:r>
              <a:rPr sz="2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within</a:t>
            </a:r>
            <a:r>
              <a:rPr sz="2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error</a:t>
            </a:r>
            <a:r>
              <a:rPr sz="2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message, </a:t>
            </a:r>
            <a:r>
              <a:rPr sz="2000" spc="-5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including </a:t>
            </a:r>
            <a:r>
              <a:rPr sz="20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configuration </a:t>
            </a:r>
            <a:r>
              <a:rPr sz="20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changes </a:t>
            </a:r>
            <a:r>
              <a:rPr sz="2000" spc="110" dirty="0">
                <a:solidFill>
                  <a:srgbClr val="F8F7F4"/>
                </a:solidFill>
                <a:latin typeface="Microsoft Sans Serif"/>
                <a:cs typeface="Microsoft Sans Serif"/>
              </a:rPr>
              <a:t>that </a:t>
            </a:r>
            <a:r>
              <a:rPr sz="20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can </a:t>
            </a:r>
            <a:r>
              <a:rPr sz="20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revert </a:t>
            </a:r>
            <a:r>
              <a:rPr sz="2000" spc="145" dirty="0">
                <a:solidFill>
                  <a:srgbClr val="F8F7F4"/>
                </a:solidFill>
                <a:latin typeface="Microsoft Sans Serif"/>
                <a:cs typeface="Microsoft Sans Serif"/>
              </a:rPr>
              <a:t>to </a:t>
            </a:r>
            <a:r>
              <a:rPr sz="20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previous </a:t>
            </a:r>
            <a:r>
              <a:rPr sz="20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behaviors </a:t>
            </a:r>
            <a:r>
              <a:rPr sz="20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or </a:t>
            </a:r>
            <a:r>
              <a:rPr sz="20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other </a:t>
            </a:r>
            <a:r>
              <a:rPr sz="20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immediate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solutions.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1" y="467176"/>
            <a:ext cx="74047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100" dirty="0">
                <a:latin typeface="Lucida Sans Unicode"/>
                <a:cs typeface="Lucida Sans Unicode"/>
              </a:rPr>
              <a:t>Bes</a:t>
            </a:r>
            <a:r>
              <a:rPr sz="4000" b="0" spc="70" dirty="0">
                <a:latin typeface="Lucida Sans Unicode"/>
                <a:cs typeface="Lucida Sans Unicode"/>
              </a:rPr>
              <a:t>t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75" dirty="0">
                <a:latin typeface="Lucida Sans Unicode"/>
                <a:cs typeface="Lucida Sans Unicode"/>
              </a:rPr>
              <a:t>Practice</a:t>
            </a:r>
            <a:r>
              <a:rPr sz="4000" b="0" spc="85" dirty="0">
                <a:latin typeface="Lucida Sans Unicode"/>
                <a:cs typeface="Lucida Sans Unicode"/>
              </a:rPr>
              <a:t>s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105" dirty="0">
                <a:latin typeface="Lucida Sans Unicode"/>
                <a:cs typeface="Lucida Sans Unicode"/>
              </a:rPr>
              <a:t>fo</a:t>
            </a:r>
            <a:r>
              <a:rPr sz="4000" b="0" spc="-80" dirty="0">
                <a:latin typeface="Lucida Sans Unicode"/>
                <a:cs typeface="Lucida Sans Unicode"/>
              </a:rPr>
              <a:t>r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20" dirty="0">
                <a:latin typeface="Lucida Sans Unicode"/>
                <a:cs typeface="Lucida Sans Unicode"/>
              </a:rPr>
              <a:t>AP</a:t>
            </a:r>
            <a:r>
              <a:rPr sz="4000" b="0" spc="-10" dirty="0">
                <a:latin typeface="Lucida Sans Unicode"/>
                <a:cs typeface="Lucida Sans Unicode"/>
              </a:rPr>
              <a:t>I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40" dirty="0">
                <a:latin typeface="Lucida Sans Unicode"/>
                <a:cs typeface="Lucida Sans Unicode"/>
              </a:rPr>
              <a:t>Changes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5329" y="1405899"/>
            <a:ext cx="10309860" cy="213741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495"/>
              </a:spcBef>
              <a:buClr>
                <a:srgbClr val="FF5F46"/>
              </a:buClr>
              <a:buChar char="•"/>
              <a:tabLst>
                <a:tab pos="393065" algn="l"/>
                <a:tab pos="393700" algn="l"/>
              </a:tabLst>
            </a:pPr>
            <a:r>
              <a:rPr sz="2400" spc="-265" dirty="0">
                <a:solidFill>
                  <a:srgbClr val="F8F7F4"/>
                </a:solidFill>
                <a:latin typeface="Microsoft Sans Serif"/>
                <a:cs typeface="Microsoft Sans Serif"/>
              </a:rPr>
              <a:t>PR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F8F7F4"/>
                </a:solidFill>
                <a:latin typeface="Microsoft Sans Serif"/>
                <a:cs typeface="Microsoft Sans Serif"/>
              </a:rPr>
              <a:t>D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es</a:t>
            </a:r>
            <a:r>
              <a:rPr sz="2400" spc="165" dirty="0">
                <a:solidFill>
                  <a:srgbClr val="F8F7F4"/>
                </a:solidFill>
                <a:latin typeface="Microsoft Sans Serif"/>
                <a:cs typeface="Microsoft Sans Serif"/>
              </a:rPr>
              <a:t>c</a:t>
            </a:r>
            <a:r>
              <a:rPr sz="24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r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i</a:t>
            </a:r>
            <a:r>
              <a:rPr sz="24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p</a:t>
            </a:r>
            <a:r>
              <a:rPr sz="2400" spc="254" dirty="0">
                <a:solidFill>
                  <a:srgbClr val="F8F7F4"/>
                </a:solidFill>
                <a:latin typeface="Microsoft Sans Serif"/>
                <a:cs typeface="Microsoft Sans Serif"/>
              </a:rPr>
              <a:t>t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i</a:t>
            </a:r>
            <a:r>
              <a:rPr sz="24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o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n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850900" lvl="1" indent="-355600">
              <a:lnSpc>
                <a:spcPct val="100000"/>
              </a:lnSpc>
              <a:spcBef>
                <a:spcPts val="1165"/>
              </a:spcBef>
              <a:buFont typeface="Microsoft Sans Serif"/>
              <a:buChar char="•"/>
              <a:tabLst>
                <a:tab pos="850265" algn="l"/>
                <a:tab pos="850900" algn="l"/>
              </a:tabLst>
            </a:pPr>
            <a:r>
              <a:rPr sz="2000" b="1" spc="5" dirty="0">
                <a:solidFill>
                  <a:srgbClr val="F8F7F4"/>
                </a:solidFill>
                <a:latin typeface="Arial"/>
                <a:cs typeface="Arial"/>
              </a:rPr>
              <a:t>Detail</a:t>
            </a:r>
            <a:r>
              <a:rPr sz="20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: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Provide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comprehensive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explanations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8F7F4"/>
                </a:solidFill>
                <a:latin typeface="Microsoft Sans Serif"/>
                <a:cs typeface="Microsoft Sans Serif"/>
              </a:rPr>
              <a:t>of</a:t>
            </a:r>
            <a:r>
              <a:rPr sz="2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changes,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highlighting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endParaRPr sz="2000">
              <a:latin typeface="Microsoft Sans Serif"/>
              <a:cs typeface="Microsoft Sans Serif"/>
            </a:endParaRPr>
          </a:p>
          <a:p>
            <a:pPr marL="850900">
              <a:lnSpc>
                <a:spcPct val="100000"/>
              </a:lnSpc>
              <a:spcBef>
                <a:spcPts val="360"/>
              </a:spcBef>
            </a:pPr>
            <a:r>
              <a:rPr sz="2000" spc="55" dirty="0">
                <a:solidFill>
                  <a:srgbClr val="F8F7F4"/>
                </a:solidFill>
                <a:latin typeface="Trebuchet MS"/>
                <a:cs typeface="Trebuchet MS"/>
              </a:rPr>
              <a:t>modiﬁcations</a:t>
            </a:r>
            <a:r>
              <a:rPr sz="2000" spc="-135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F8F7F4"/>
                </a:solidFill>
                <a:latin typeface="Trebuchet MS"/>
                <a:cs typeface="Trebuchet MS"/>
              </a:rPr>
              <a:t>and</a:t>
            </a:r>
            <a:r>
              <a:rPr sz="2000" spc="-100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-15" dirty="0">
                <a:solidFill>
                  <a:srgbClr val="F8F7F4"/>
                </a:solidFill>
                <a:latin typeface="Trebuchet MS"/>
                <a:cs typeface="Trebuchet MS"/>
              </a:rPr>
              <a:t>their</a:t>
            </a:r>
            <a:r>
              <a:rPr sz="2000" spc="-110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8F7F4"/>
                </a:solidFill>
                <a:latin typeface="Trebuchet MS"/>
                <a:cs typeface="Trebuchet MS"/>
              </a:rPr>
              <a:t>implications.</a:t>
            </a:r>
            <a:endParaRPr sz="2000">
              <a:latin typeface="Trebuchet MS"/>
              <a:cs typeface="Trebuchet MS"/>
            </a:endParaRPr>
          </a:p>
          <a:p>
            <a:pPr marL="850900" marR="5080" lvl="1" indent="-355600">
              <a:lnSpc>
                <a:spcPct val="114999"/>
              </a:lnSpc>
              <a:spcBef>
                <a:spcPts val="505"/>
              </a:spcBef>
              <a:buFont typeface="Microsoft Sans Serif"/>
              <a:buChar char="•"/>
              <a:tabLst>
                <a:tab pos="850265" algn="l"/>
                <a:tab pos="850900" algn="l"/>
              </a:tabLst>
            </a:pPr>
            <a:r>
              <a:rPr sz="2000" b="1" dirty="0">
                <a:solidFill>
                  <a:srgbClr val="F8F7F4"/>
                </a:solidFill>
                <a:latin typeface="Arial"/>
                <a:cs typeface="Arial"/>
              </a:rPr>
              <a:t>Transparency</a:t>
            </a:r>
            <a:r>
              <a:rPr sz="2000" dirty="0">
                <a:solidFill>
                  <a:srgbClr val="F8F7F4"/>
                </a:solidFill>
                <a:latin typeface="Microsoft Sans Serif"/>
                <a:cs typeface="Microsoft Sans Serif"/>
              </a:rPr>
              <a:t>: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Explain</a:t>
            </a:r>
            <a:r>
              <a:rPr sz="2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clearly</a:t>
            </a:r>
            <a:r>
              <a:rPr sz="20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how</a:t>
            </a:r>
            <a:r>
              <a:rPr sz="20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new</a:t>
            </a:r>
            <a:r>
              <a:rPr sz="2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behavior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differs</a:t>
            </a:r>
            <a:r>
              <a:rPr sz="2000" spc="-4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from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8F7F4"/>
                </a:solidFill>
                <a:latin typeface="Microsoft Sans Serif"/>
                <a:cs typeface="Microsoft Sans Serif"/>
              </a:rPr>
              <a:t>old,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and</a:t>
            </a:r>
            <a:r>
              <a:rPr sz="20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the </a:t>
            </a:r>
            <a:r>
              <a:rPr sz="2000" spc="-5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reasons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for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these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8F7F4"/>
                </a:solidFill>
                <a:latin typeface="Microsoft Sans Serif"/>
                <a:cs typeface="Microsoft Sans Serif"/>
              </a:rPr>
              <a:t>changes.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2439" y="2998723"/>
            <a:ext cx="45300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25" dirty="0">
                <a:latin typeface="Lucida Sans Unicode"/>
                <a:cs typeface="Lucida Sans Unicode"/>
              </a:rPr>
              <a:t>Documentation</a:t>
            </a:r>
            <a:endParaRPr sz="4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1B3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6551" y="467176"/>
            <a:ext cx="6267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45" dirty="0">
                <a:latin typeface="Lucida Sans Unicode"/>
                <a:cs typeface="Lucida Sans Unicode"/>
              </a:rPr>
              <a:t>PySpark</a:t>
            </a:r>
            <a:r>
              <a:rPr sz="4000" b="0" spc="-215" dirty="0">
                <a:latin typeface="Lucida Sans Unicode"/>
                <a:cs typeface="Lucida Sans Unicode"/>
              </a:rPr>
              <a:t> </a:t>
            </a:r>
            <a:r>
              <a:rPr sz="4000" b="0" spc="10" dirty="0">
                <a:latin typeface="Lucida Sans Unicode"/>
                <a:cs typeface="Lucida Sans Unicode"/>
              </a:rPr>
              <a:t>Doc</a:t>
            </a:r>
            <a:r>
              <a:rPr sz="4000" b="0" spc="-250" dirty="0">
                <a:latin typeface="Lucida Sans Unicode"/>
                <a:cs typeface="Lucida Sans Unicode"/>
              </a:rPr>
              <a:t> </a:t>
            </a:r>
            <a:r>
              <a:rPr sz="4000" b="0" spc="575" dirty="0">
                <a:latin typeface="Lucida Sans Unicode"/>
                <a:cs typeface="Lucida Sans Unicode"/>
              </a:rPr>
              <a:t>–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110" dirty="0">
                <a:latin typeface="Lucida Sans Unicode"/>
                <a:cs typeface="Lucida Sans Unicode"/>
              </a:rPr>
              <a:t>Da</a:t>
            </a:r>
            <a:r>
              <a:rPr sz="4000" b="0" spc="-65" dirty="0">
                <a:latin typeface="Lucida Sans Unicode"/>
                <a:cs typeface="Lucida Sans Unicode"/>
              </a:rPr>
              <a:t>r</a:t>
            </a:r>
            <a:r>
              <a:rPr sz="4000" b="0" spc="-200" dirty="0">
                <a:latin typeface="Lucida Sans Unicode"/>
                <a:cs typeface="Lucida Sans Unicode"/>
              </a:rPr>
              <a:t>k</a:t>
            </a:r>
            <a:r>
              <a:rPr sz="4000" b="0" spc="-245" dirty="0">
                <a:latin typeface="Lucida Sans Unicode"/>
                <a:cs typeface="Lucida Sans Unicode"/>
              </a:rPr>
              <a:t> </a:t>
            </a:r>
            <a:r>
              <a:rPr sz="4000" b="0" spc="-35" dirty="0">
                <a:latin typeface="Lucida Sans Unicode"/>
                <a:cs typeface="Lucida Sans Unicode"/>
              </a:rPr>
              <a:t>Mo</a:t>
            </a:r>
            <a:r>
              <a:rPr sz="4000" b="0" spc="70" dirty="0">
                <a:latin typeface="Lucida Sans Unicode"/>
                <a:cs typeface="Lucida Sans Unicode"/>
              </a:rPr>
              <a:t>de</a:t>
            </a:r>
            <a:endParaRPr sz="40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58695" y="1461516"/>
            <a:ext cx="9371330" cy="4861560"/>
            <a:chOff x="1758695" y="1461516"/>
            <a:chExt cx="9371330" cy="48615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2172" y="1461516"/>
              <a:ext cx="7467599" cy="39242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8695" y="2500883"/>
              <a:ext cx="7543787" cy="382219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2121" y="496637"/>
            <a:ext cx="10177145" cy="5915660"/>
            <a:chOff x="972121" y="496637"/>
            <a:chExt cx="10177145" cy="5915660"/>
          </a:xfrm>
        </p:grpSpPr>
        <p:sp>
          <p:nvSpPr>
            <p:cNvPr id="3" name="object 3"/>
            <p:cNvSpPr/>
            <p:nvPr/>
          </p:nvSpPr>
          <p:spPr>
            <a:xfrm>
              <a:off x="1062687" y="875212"/>
              <a:ext cx="10086340" cy="5537200"/>
            </a:xfrm>
            <a:custGeom>
              <a:avLst/>
              <a:gdLst/>
              <a:ahLst/>
              <a:cxnLst/>
              <a:rect l="l" t="t" r="r" b="b"/>
              <a:pathLst>
                <a:path w="10086340" h="5537200">
                  <a:moveTo>
                    <a:pt x="9854095" y="0"/>
                  </a:moveTo>
                  <a:lnTo>
                    <a:pt x="231978" y="0"/>
                  </a:lnTo>
                  <a:lnTo>
                    <a:pt x="220040" y="304"/>
                  </a:lnTo>
                  <a:lnTo>
                    <a:pt x="162852" y="10515"/>
                  </a:lnTo>
                  <a:lnTo>
                    <a:pt x="121259" y="28130"/>
                  </a:lnTo>
                  <a:lnTo>
                    <a:pt x="84289" y="53149"/>
                  </a:lnTo>
                  <a:lnTo>
                    <a:pt x="52857" y="84645"/>
                  </a:lnTo>
                  <a:lnTo>
                    <a:pt x="27901" y="121678"/>
                  </a:lnTo>
                  <a:lnTo>
                    <a:pt x="10363" y="163322"/>
                  </a:lnTo>
                  <a:lnTo>
                    <a:pt x="1181" y="208495"/>
                  </a:lnTo>
                  <a:lnTo>
                    <a:pt x="0" y="5305094"/>
                  </a:lnTo>
                  <a:lnTo>
                    <a:pt x="304" y="5317032"/>
                  </a:lnTo>
                  <a:lnTo>
                    <a:pt x="10502" y="5374208"/>
                  </a:lnTo>
                  <a:lnTo>
                    <a:pt x="28130" y="5415800"/>
                  </a:lnTo>
                  <a:lnTo>
                    <a:pt x="53149" y="5452783"/>
                  </a:lnTo>
                  <a:lnTo>
                    <a:pt x="84632" y="5484215"/>
                  </a:lnTo>
                  <a:lnTo>
                    <a:pt x="121665" y="5509158"/>
                  </a:lnTo>
                  <a:lnTo>
                    <a:pt x="163309" y="5526697"/>
                  </a:lnTo>
                  <a:lnTo>
                    <a:pt x="208495" y="5535891"/>
                  </a:lnTo>
                  <a:lnTo>
                    <a:pt x="232105" y="5537073"/>
                  </a:lnTo>
                  <a:lnTo>
                    <a:pt x="9854222" y="5537073"/>
                  </a:lnTo>
                  <a:lnTo>
                    <a:pt x="9866160" y="5536768"/>
                  </a:lnTo>
                  <a:lnTo>
                    <a:pt x="9878060" y="5535841"/>
                  </a:lnTo>
                  <a:lnTo>
                    <a:pt x="9901110" y="5532310"/>
                  </a:lnTo>
                  <a:lnTo>
                    <a:pt x="9919559" y="5527548"/>
                  </a:lnTo>
                  <a:lnTo>
                    <a:pt x="232105" y="5527548"/>
                  </a:lnTo>
                  <a:lnTo>
                    <a:pt x="220522" y="5527255"/>
                  </a:lnTo>
                  <a:lnTo>
                    <a:pt x="165684" y="5517476"/>
                  </a:lnTo>
                  <a:lnTo>
                    <a:pt x="125806" y="5500585"/>
                  </a:lnTo>
                  <a:lnTo>
                    <a:pt x="90335" y="5476582"/>
                  </a:lnTo>
                  <a:lnTo>
                    <a:pt x="60197" y="5446382"/>
                  </a:lnTo>
                  <a:lnTo>
                    <a:pt x="36271" y="5410860"/>
                  </a:lnTo>
                  <a:lnTo>
                    <a:pt x="19443" y="5370931"/>
                  </a:lnTo>
                  <a:lnTo>
                    <a:pt x="10642" y="5327497"/>
                  </a:lnTo>
                  <a:lnTo>
                    <a:pt x="9518" y="5305094"/>
                  </a:lnTo>
                  <a:lnTo>
                    <a:pt x="9527" y="231990"/>
                  </a:lnTo>
                  <a:lnTo>
                    <a:pt x="14084" y="187007"/>
                  </a:lnTo>
                  <a:lnTo>
                    <a:pt x="27089" y="145249"/>
                  </a:lnTo>
                  <a:lnTo>
                    <a:pt x="47650" y="107467"/>
                  </a:lnTo>
                  <a:lnTo>
                    <a:pt x="74866" y="74549"/>
                  </a:lnTo>
                  <a:lnTo>
                    <a:pt x="107835" y="47409"/>
                  </a:lnTo>
                  <a:lnTo>
                    <a:pt x="145668" y="26924"/>
                  </a:lnTo>
                  <a:lnTo>
                    <a:pt x="187464" y="13995"/>
                  </a:lnTo>
                  <a:lnTo>
                    <a:pt x="232219" y="9525"/>
                  </a:lnTo>
                  <a:lnTo>
                    <a:pt x="9919570" y="9525"/>
                  </a:lnTo>
                  <a:lnTo>
                    <a:pt x="9900640" y="4673"/>
                  </a:lnTo>
                  <a:lnTo>
                    <a:pt x="9877704" y="1193"/>
                  </a:lnTo>
                  <a:lnTo>
                    <a:pt x="9865918" y="304"/>
                  </a:lnTo>
                  <a:lnTo>
                    <a:pt x="9854095" y="0"/>
                  </a:lnTo>
                  <a:close/>
                </a:path>
                <a:path w="10086340" h="5537200">
                  <a:moveTo>
                    <a:pt x="9919570" y="9525"/>
                  </a:moveTo>
                  <a:lnTo>
                    <a:pt x="9854095" y="9525"/>
                  </a:lnTo>
                  <a:lnTo>
                    <a:pt x="9865677" y="9817"/>
                  </a:lnTo>
                  <a:lnTo>
                    <a:pt x="9876980" y="10680"/>
                  </a:lnTo>
                  <a:lnTo>
                    <a:pt x="9920516" y="19596"/>
                  </a:lnTo>
                  <a:lnTo>
                    <a:pt x="9960394" y="36499"/>
                  </a:lnTo>
                  <a:lnTo>
                    <a:pt x="9995865" y="60490"/>
                  </a:lnTo>
                  <a:lnTo>
                    <a:pt x="10026002" y="90703"/>
                  </a:lnTo>
                  <a:lnTo>
                    <a:pt x="10049929" y="126212"/>
                  </a:lnTo>
                  <a:lnTo>
                    <a:pt x="10066743" y="166141"/>
                  </a:lnTo>
                  <a:lnTo>
                    <a:pt x="10075557" y="209575"/>
                  </a:lnTo>
                  <a:lnTo>
                    <a:pt x="10076684" y="5305094"/>
                  </a:lnTo>
                  <a:lnTo>
                    <a:pt x="10076389" y="5316308"/>
                  </a:lnTo>
                  <a:lnTo>
                    <a:pt x="10066616" y="5371388"/>
                  </a:lnTo>
                  <a:lnTo>
                    <a:pt x="10049713" y="5411266"/>
                  </a:lnTo>
                  <a:lnTo>
                    <a:pt x="10025710" y="5446725"/>
                  </a:lnTo>
                  <a:lnTo>
                    <a:pt x="9995509" y="5476875"/>
                  </a:lnTo>
                  <a:lnTo>
                    <a:pt x="9959987" y="5500801"/>
                  </a:lnTo>
                  <a:lnTo>
                    <a:pt x="9920071" y="5517616"/>
                  </a:lnTo>
                  <a:lnTo>
                    <a:pt x="9876624" y="5526430"/>
                  </a:lnTo>
                  <a:lnTo>
                    <a:pt x="9853980" y="5527548"/>
                  </a:lnTo>
                  <a:lnTo>
                    <a:pt x="9919559" y="5527548"/>
                  </a:lnTo>
                  <a:lnTo>
                    <a:pt x="9964940" y="5508942"/>
                  </a:lnTo>
                  <a:lnTo>
                    <a:pt x="10001910" y="5483923"/>
                  </a:lnTo>
                  <a:lnTo>
                    <a:pt x="10033342" y="5452427"/>
                  </a:lnTo>
                  <a:lnTo>
                    <a:pt x="10058298" y="5415407"/>
                  </a:lnTo>
                  <a:lnTo>
                    <a:pt x="10075837" y="5373763"/>
                  </a:lnTo>
                  <a:lnTo>
                    <a:pt x="10084965" y="5328932"/>
                  </a:lnTo>
                  <a:lnTo>
                    <a:pt x="10086200" y="231990"/>
                  </a:lnTo>
                  <a:lnTo>
                    <a:pt x="10085895" y="220052"/>
                  </a:lnTo>
                  <a:lnTo>
                    <a:pt x="10075697" y="162864"/>
                  </a:lnTo>
                  <a:lnTo>
                    <a:pt x="10058069" y="121272"/>
                  </a:lnTo>
                  <a:lnTo>
                    <a:pt x="10033050" y="84289"/>
                  </a:lnTo>
                  <a:lnTo>
                    <a:pt x="10001567" y="52870"/>
                  </a:lnTo>
                  <a:lnTo>
                    <a:pt x="9964534" y="27914"/>
                  </a:lnTo>
                  <a:lnTo>
                    <a:pt x="9922891" y="10375"/>
                  </a:lnTo>
                  <a:lnTo>
                    <a:pt x="9919570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6883" y="795528"/>
              <a:ext cx="10076815" cy="5527675"/>
            </a:xfrm>
            <a:custGeom>
              <a:avLst/>
              <a:gdLst/>
              <a:ahLst/>
              <a:cxnLst/>
              <a:rect l="l" t="t" r="r" b="b"/>
              <a:pathLst>
                <a:path w="10076815" h="5527675">
                  <a:moveTo>
                    <a:pt x="0" y="227342"/>
                  </a:moveTo>
                  <a:lnTo>
                    <a:pt x="4619" y="181526"/>
                  </a:lnTo>
                  <a:lnTo>
                    <a:pt x="17866" y="138853"/>
                  </a:lnTo>
                  <a:lnTo>
                    <a:pt x="38828" y="100235"/>
                  </a:lnTo>
                  <a:lnTo>
                    <a:pt x="66589" y="66589"/>
                  </a:lnTo>
                  <a:lnTo>
                    <a:pt x="100235" y="38828"/>
                  </a:lnTo>
                  <a:lnTo>
                    <a:pt x="138853" y="17866"/>
                  </a:lnTo>
                  <a:lnTo>
                    <a:pt x="181526" y="4619"/>
                  </a:lnTo>
                  <a:lnTo>
                    <a:pt x="227342" y="0"/>
                  </a:lnTo>
                  <a:lnTo>
                    <a:pt x="9849345" y="0"/>
                  </a:lnTo>
                  <a:lnTo>
                    <a:pt x="9895164" y="4619"/>
                  </a:lnTo>
                  <a:lnTo>
                    <a:pt x="9937840" y="17866"/>
                  </a:lnTo>
                  <a:lnTo>
                    <a:pt x="9976457" y="38828"/>
                  </a:lnTo>
                  <a:lnTo>
                    <a:pt x="10010103" y="66589"/>
                  </a:lnTo>
                  <a:lnTo>
                    <a:pt x="10037863" y="100235"/>
                  </a:lnTo>
                  <a:lnTo>
                    <a:pt x="10058823" y="138853"/>
                  </a:lnTo>
                  <a:lnTo>
                    <a:pt x="10072069" y="181526"/>
                  </a:lnTo>
                  <a:lnTo>
                    <a:pt x="10076688" y="227342"/>
                  </a:lnTo>
                  <a:lnTo>
                    <a:pt x="10076688" y="5300205"/>
                  </a:lnTo>
                  <a:lnTo>
                    <a:pt x="10072069" y="5346021"/>
                  </a:lnTo>
                  <a:lnTo>
                    <a:pt x="10058823" y="5388694"/>
                  </a:lnTo>
                  <a:lnTo>
                    <a:pt x="10037863" y="5427312"/>
                  </a:lnTo>
                  <a:lnTo>
                    <a:pt x="10010103" y="5460958"/>
                  </a:lnTo>
                  <a:lnTo>
                    <a:pt x="9976457" y="5488719"/>
                  </a:lnTo>
                  <a:lnTo>
                    <a:pt x="9937840" y="5509681"/>
                  </a:lnTo>
                  <a:lnTo>
                    <a:pt x="9895164" y="5522928"/>
                  </a:lnTo>
                  <a:lnTo>
                    <a:pt x="9849345" y="5527548"/>
                  </a:lnTo>
                  <a:lnTo>
                    <a:pt x="227342" y="5527548"/>
                  </a:lnTo>
                  <a:lnTo>
                    <a:pt x="181526" y="5522928"/>
                  </a:lnTo>
                  <a:lnTo>
                    <a:pt x="138853" y="5509681"/>
                  </a:lnTo>
                  <a:lnTo>
                    <a:pt x="100235" y="5488719"/>
                  </a:lnTo>
                  <a:lnTo>
                    <a:pt x="66589" y="5460958"/>
                  </a:lnTo>
                  <a:lnTo>
                    <a:pt x="38828" y="5427312"/>
                  </a:lnTo>
                  <a:lnTo>
                    <a:pt x="17866" y="5388694"/>
                  </a:lnTo>
                  <a:lnTo>
                    <a:pt x="4619" y="5346021"/>
                  </a:lnTo>
                  <a:lnTo>
                    <a:pt x="0" y="5300205"/>
                  </a:lnTo>
                  <a:lnTo>
                    <a:pt x="0" y="227342"/>
                  </a:lnTo>
                  <a:close/>
                </a:path>
              </a:pathLst>
            </a:custGeom>
            <a:ln w="9525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37487" y="1345693"/>
              <a:ext cx="9560560" cy="4716780"/>
            </a:xfrm>
            <a:custGeom>
              <a:avLst/>
              <a:gdLst/>
              <a:ahLst/>
              <a:cxnLst/>
              <a:rect l="l" t="t" r="r" b="b"/>
              <a:pathLst>
                <a:path w="9560560" h="4716780">
                  <a:moveTo>
                    <a:pt x="9271673" y="0"/>
                  </a:moveTo>
                  <a:lnTo>
                    <a:pt x="288378" y="0"/>
                  </a:lnTo>
                  <a:lnTo>
                    <a:pt x="241601" y="3774"/>
                  </a:lnTo>
                  <a:lnTo>
                    <a:pt x="197227" y="14701"/>
                  </a:lnTo>
                  <a:lnTo>
                    <a:pt x="155850" y="32187"/>
                  </a:lnTo>
                  <a:lnTo>
                    <a:pt x="118064" y="55639"/>
                  </a:lnTo>
                  <a:lnTo>
                    <a:pt x="84462" y="84462"/>
                  </a:lnTo>
                  <a:lnTo>
                    <a:pt x="55639" y="118064"/>
                  </a:lnTo>
                  <a:lnTo>
                    <a:pt x="32187" y="155850"/>
                  </a:lnTo>
                  <a:lnTo>
                    <a:pt x="14701" y="197227"/>
                  </a:lnTo>
                  <a:lnTo>
                    <a:pt x="3774" y="241601"/>
                  </a:lnTo>
                  <a:lnTo>
                    <a:pt x="0" y="288378"/>
                  </a:lnTo>
                  <a:lnTo>
                    <a:pt x="0" y="4428401"/>
                  </a:lnTo>
                  <a:lnTo>
                    <a:pt x="3774" y="4475178"/>
                  </a:lnTo>
                  <a:lnTo>
                    <a:pt x="14701" y="4519552"/>
                  </a:lnTo>
                  <a:lnTo>
                    <a:pt x="32187" y="4560929"/>
                  </a:lnTo>
                  <a:lnTo>
                    <a:pt x="55639" y="4598715"/>
                  </a:lnTo>
                  <a:lnTo>
                    <a:pt x="84462" y="4632317"/>
                  </a:lnTo>
                  <a:lnTo>
                    <a:pt x="118064" y="4661140"/>
                  </a:lnTo>
                  <a:lnTo>
                    <a:pt x="155850" y="4684592"/>
                  </a:lnTo>
                  <a:lnTo>
                    <a:pt x="197227" y="4702078"/>
                  </a:lnTo>
                  <a:lnTo>
                    <a:pt x="241601" y="4713005"/>
                  </a:lnTo>
                  <a:lnTo>
                    <a:pt x="288378" y="4716780"/>
                  </a:lnTo>
                  <a:lnTo>
                    <a:pt x="9271673" y="4716780"/>
                  </a:lnTo>
                  <a:lnTo>
                    <a:pt x="9318450" y="4713005"/>
                  </a:lnTo>
                  <a:lnTo>
                    <a:pt x="9362824" y="4702078"/>
                  </a:lnTo>
                  <a:lnTo>
                    <a:pt x="9404201" y="4684592"/>
                  </a:lnTo>
                  <a:lnTo>
                    <a:pt x="9441987" y="4661140"/>
                  </a:lnTo>
                  <a:lnTo>
                    <a:pt x="9475589" y="4632317"/>
                  </a:lnTo>
                  <a:lnTo>
                    <a:pt x="9504412" y="4598715"/>
                  </a:lnTo>
                  <a:lnTo>
                    <a:pt x="9527864" y="4560929"/>
                  </a:lnTo>
                  <a:lnTo>
                    <a:pt x="9545350" y="4519552"/>
                  </a:lnTo>
                  <a:lnTo>
                    <a:pt x="9556277" y="4475178"/>
                  </a:lnTo>
                  <a:lnTo>
                    <a:pt x="9560052" y="4428401"/>
                  </a:lnTo>
                  <a:lnTo>
                    <a:pt x="9560052" y="288378"/>
                  </a:lnTo>
                  <a:lnTo>
                    <a:pt x="9556277" y="241601"/>
                  </a:lnTo>
                  <a:lnTo>
                    <a:pt x="9545350" y="197227"/>
                  </a:lnTo>
                  <a:lnTo>
                    <a:pt x="9527864" y="155850"/>
                  </a:lnTo>
                  <a:lnTo>
                    <a:pt x="9504412" y="118064"/>
                  </a:lnTo>
                  <a:lnTo>
                    <a:pt x="9475589" y="84462"/>
                  </a:lnTo>
                  <a:lnTo>
                    <a:pt x="9441987" y="55639"/>
                  </a:lnTo>
                  <a:lnTo>
                    <a:pt x="9404201" y="32187"/>
                  </a:lnTo>
                  <a:lnTo>
                    <a:pt x="9362824" y="14701"/>
                  </a:lnTo>
                  <a:lnTo>
                    <a:pt x="9318450" y="3774"/>
                  </a:lnTo>
                  <a:lnTo>
                    <a:pt x="9271673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37487" y="1345693"/>
              <a:ext cx="9560560" cy="4716780"/>
            </a:xfrm>
            <a:custGeom>
              <a:avLst/>
              <a:gdLst/>
              <a:ahLst/>
              <a:cxnLst/>
              <a:rect l="l" t="t" r="r" b="b"/>
              <a:pathLst>
                <a:path w="9560560" h="4716780">
                  <a:moveTo>
                    <a:pt x="0" y="288378"/>
                  </a:moveTo>
                  <a:lnTo>
                    <a:pt x="3774" y="241601"/>
                  </a:lnTo>
                  <a:lnTo>
                    <a:pt x="14701" y="197227"/>
                  </a:lnTo>
                  <a:lnTo>
                    <a:pt x="32187" y="155850"/>
                  </a:lnTo>
                  <a:lnTo>
                    <a:pt x="55639" y="118064"/>
                  </a:lnTo>
                  <a:lnTo>
                    <a:pt x="84462" y="84462"/>
                  </a:lnTo>
                  <a:lnTo>
                    <a:pt x="118064" y="55639"/>
                  </a:lnTo>
                  <a:lnTo>
                    <a:pt x="155850" y="32187"/>
                  </a:lnTo>
                  <a:lnTo>
                    <a:pt x="197227" y="14701"/>
                  </a:lnTo>
                  <a:lnTo>
                    <a:pt x="241601" y="3774"/>
                  </a:lnTo>
                  <a:lnTo>
                    <a:pt x="288378" y="0"/>
                  </a:lnTo>
                  <a:lnTo>
                    <a:pt x="9271673" y="0"/>
                  </a:lnTo>
                  <a:lnTo>
                    <a:pt x="9318450" y="3774"/>
                  </a:lnTo>
                  <a:lnTo>
                    <a:pt x="9362824" y="14701"/>
                  </a:lnTo>
                  <a:lnTo>
                    <a:pt x="9404201" y="32187"/>
                  </a:lnTo>
                  <a:lnTo>
                    <a:pt x="9441987" y="55639"/>
                  </a:lnTo>
                  <a:lnTo>
                    <a:pt x="9475589" y="84462"/>
                  </a:lnTo>
                  <a:lnTo>
                    <a:pt x="9504412" y="118064"/>
                  </a:lnTo>
                  <a:lnTo>
                    <a:pt x="9527864" y="155850"/>
                  </a:lnTo>
                  <a:lnTo>
                    <a:pt x="9545350" y="197227"/>
                  </a:lnTo>
                  <a:lnTo>
                    <a:pt x="9556277" y="241601"/>
                  </a:lnTo>
                  <a:lnTo>
                    <a:pt x="9560052" y="288378"/>
                  </a:lnTo>
                  <a:lnTo>
                    <a:pt x="9560052" y="4428401"/>
                  </a:lnTo>
                  <a:lnTo>
                    <a:pt x="9556277" y="4475178"/>
                  </a:lnTo>
                  <a:lnTo>
                    <a:pt x="9545350" y="4519552"/>
                  </a:lnTo>
                  <a:lnTo>
                    <a:pt x="9527864" y="4560929"/>
                  </a:lnTo>
                  <a:lnTo>
                    <a:pt x="9504412" y="4598715"/>
                  </a:lnTo>
                  <a:lnTo>
                    <a:pt x="9475589" y="4632317"/>
                  </a:lnTo>
                  <a:lnTo>
                    <a:pt x="9441987" y="4661140"/>
                  </a:lnTo>
                  <a:lnTo>
                    <a:pt x="9404201" y="4684592"/>
                  </a:lnTo>
                  <a:lnTo>
                    <a:pt x="9362824" y="4702078"/>
                  </a:lnTo>
                  <a:lnTo>
                    <a:pt x="9318450" y="4713005"/>
                  </a:lnTo>
                  <a:lnTo>
                    <a:pt x="9271673" y="4716780"/>
                  </a:lnTo>
                  <a:lnTo>
                    <a:pt x="288378" y="4716780"/>
                  </a:lnTo>
                  <a:lnTo>
                    <a:pt x="241601" y="4713005"/>
                  </a:lnTo>
                  <a:lnTo>
                    <a:pt x="197227" y="4702078"/>
                  </a:lnTo>
                  <a:lnTo>
                    <a:pt x="155850" y="4684592"/>
                  </a:lnTo>
                  <a:lnTo>
                    <a:pt x="118064" y="4661140"/>
                  </a:lnTo>
                  <a:lnTo>
                    <a:pt x="84462" y="4632317"/>
                  </a:lnTo>
                  <a:lnTo>
                    <a:pt x="55639" y="4598715"/>
                  </a:lnTo>
                  <a:lnTo>
                    <a:pt x="32187" y="4560929"/>
                  </a:lnTo>
                  <a:lnTo>
                    <a:pt x="14701" y="4519552"/>
                  </a:lnTo>
                  <a:lnTo>
                    <a:pt x="3774" y="4475178"/>
                  </a:lnTo>
                  <a:lnTo>
                    <a:pt x="0" y="4428401"/>
                  </a:lnTo>
                  <a:lnTo>
                    <a:pt x="0" y="288378"/>
                  </a:lnTo>
                  <a:close/>
                </a:path>
              </a:pathLst>
            </a:custGeom>
            <a:ln w="9525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71672" y="501398"/>
              <a:ext cx="4853940" cy="570230"/>
            </a:xfrm>
            <a:custGeom>
              <a:avLst/>
              <a:gdLst/>
              <a:ahLst/>
              <a:cxnLst/>
              <a:rect l="l" t="t" r="r" b="b"/>
              <a:pathLst>
                <a:path w="4853940" h="570230">
                  <a:moveTo>
                    <a:pt x="4731956" y="0"/>
                  </a:moveTo>
                  <a:lnTo>
                    <a:pt x="121983" y="0"/>
                  </a:lnTo>
                  <a:lnTo>
                    <a:pt x="74500" y="9585"/>
                  </a:lnTo>
                  <a:lnTo>
                    <a:pt x="35726" y="35726"/>
                  </a:lnTo>
                  <a:lnTo>
                    <a:pt x="9585" y="74500"/>
                  </a:lnTo>
                  <a:lnTo>
                    <a:pt x="0" y="121983"/>
                  </a:lnTo>
                  <a:lnTo>
                    <a:pt x="0" y="447992"/>
                  </a:lnTo>
                  <a:lnTo>
                    <a:pt x="9585" y="495470"/>
                  </a:lnTo>
                  <a:lnTo>
                    <a:pt x="35726" y="534244"/>
                  </a:lnTo>
                  <a:lnTo>
                    <a:pt x="74500" y="560388"/>
                  </a:lnTo>
                  <a:lnTo>
                    <a:pt x="121983" y="569976"/>
                  </a:lnTo>
                  <a:lnTo>
                    <a:pt x="4731956" y="569976"/>
                  </a:lnTo>
                  <a:lnTo>
                    <a:pt x="4779439" y="560388"/>
                  </a:lnTo>
                  <a:lnTo>
                    <a:pt x="4818213" y="534244"/>
                  </a:lnTo>
                  <a:lnTo>
                    <a:pt x="4844354" y="495470"/>
                  </a:lnTo>
                  <a:lnTo>
                    <a:pt x="4853940" y="447992"/>
                  </a:lnTo>
                  <a:lnTo>
                    <a:pt x="4853940" y="121983"/>
                  </a:lnTo>
                  <a:lnTo>
                    <a:pt x="4844354" y="74500"/>
                  </a:lnTo>
                  <a:lnTo>
                    <a:pt x="4818213" y="35726"/>
                  </a:lnTo>
                  <a:lnTo>
                    <a:pt x="4779439" y="9585"/>
                  </a:lnTo>
                  <a:lnTo>
                    <a:pt x="4731956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71672" y="501399"/>
              <a:ext cx="4853940" cy="570230"/>
            </a:xfrm>
            <a:custGeom>
              <a:avLst/>
              <a:gdLst/>
              <a:ahLst/>
              <a:cxnLst/>
              <a:rect l="l" t="t" r="r" b="b"/>
              <a:pathLst>
                <a:path w="4853940" h="570230">
                  <a:moveTo>
                    <a:pt x="0" y="121983"/>
                  </a:moveTo>
                  <a:lnTo>
                    <a:pt x="9585" y="74500"/>
                  </a:lnTo>
                  <a:lnTo>
                    <a:pt x="35726" y="35726"/>
                  </a:lnTo>
                  <a:lnTo>
                    <a:pt x="74500" y="9585"/>
                  </a:lnTo>
                  <a:lnTo>
                    <a:pt x="121983" y="0"/>
                  </a:lnTo>
                  <a:lnTo>
                    <a:pt x="4731956" y="0"/>
                  </a:lnTo>
                  <a:lnTo>
                    <a:pt x="4779439" y="9585"/>
                  </a:lnTo>
                  <a:lnTo>
                    <a:pt x="4818213" y="35726"/>
                  </a:lnTo>
                  <a:lnTo>
                    <a:pt x="4844354" y="74500"/>
                  </a:lnTo>
                  <a:lnTo>
                    <a:pt x="4853940" y="121983"/>
                  </a:lnTo>
                  <a:lnTo>
                    <a:pt x="4853940" y="447992"/>
                  </a:lnTo>
                  <a:lnTo>
                    <a:pt x="4844354" y="495470"/>
                  </a:lnTo>
                  <a:lnTo>
                    <a:pt x="4818213" y="534244"/>
                  </a:lnTo>
                  <a:lnTo>
                    <a:pt x="4779439" y="560388"/>
                  </a:lnTo>
                  <a:lnTo>
                    <a:pt x="4731956" y="569976"/>
                  </a:lnTo>
                  <a:lnTo>
                    <a:pt x="121983" y="569976"/>
                  </a:lnTo>
                  <a:lnTo>
                    <a:pt x="74500" y="560388"/>
                  </a:lnTo>
                  <a:lnTo>
                    <a:pt x="35726" y="534244"/>
                  </a:lnTo>
                  <a:lnTo>
                    <a:pt x="9585" y="495470"/>
                  </a:lnTo>
                  <a:lnTo>
                    <a:pt x="0" y="447992"/>
                  </a:lnTo>
                  <a:lnTo>
                    <a:pt x="0" y="121983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153960" y="512899"/>
            <a:ext cx="34899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135" dirty="0">
                <a:latin typeface="Microsoft Sans Serif"/>
                <a:cs typeface="Microsoft Sans Serif"/>
              </a:rPr>
              <a:t>Without</a:t>
            </a:r>
            <a:r>
              <a:rPr sz="3000" b="0" spc="-50" dirty="0">
                <a:latin typeface="Microsoft Sans Serif"/>
                <a:cs typeface="Microsoft Sans Serif"/>
              </a:rPr>
              <a:t> </a:t>
            </a:r>
            <a:r>
              <a:rPr sz="3000" b="0" spc="-130" dirty="0">
                <a:latin typeface="Microsoft Sans Serif"/>
                <a:cs typeface="Microsoft Sans Serif"/>
              </a:rPr>
              <a:t>ANSI</a:t>
            </a:r>
            <a:r>
              <a:rPr sz="3000" b="0" spc="-45" dirty="0">
                <a:latin typeface="Microsoft Sans Serif"/>
                <a:cs typeface="Microsoft Sans Serif"/>
              </a:rPr>
              <a:t> </a:t>
            </a:r>
            <a:r>
              <a:rPr sz="3000" b="0" spc="135" dirty="0">
                <a:latin typeface="Microsoft Sans Serif"/>
                <a:cs typeface="Microsoft Sans Serif"/>
              </a:rPr>
              <a:t>mode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96339" y="1485900"/>
            <a:ext cx="9604375" cy="4619625"/>
            <a:chOff x="1196339" y="1485900"/>
            <a:chExt cx="9604375" cy="461962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6339" y="1485900"/>
              <a:ext cx="9604247" cy="46192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1411" y="1680971"/>
              <a:ext cx="9015971" cy="403096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013311" y="4869251"/>
            <a:ext cx="333565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95" dirty="0">
                <a:solidFill>
                  <a:srgbClr val="FF5F46"/>
                </a:solidFill>
                <a:latin typeface="Arial"/>
                <a:cs typeface="Arial"/>
              </a:rPr>
              <a:t>Data</a:t>
            </a:r>
            <a:r>
              <a:rPr sz="3200" b="1" spc="-155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3200" b="1" spc="25" dirty="0">
                <a:solidFill>
                  <a:srgbClr val="FF5F46"/>
                </a:solidFill>
                <a:latin typeface="Arial"/>
                <a:cs typeface="Arial"/>
              </a:rPr>
              <a:t>Corruption!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16859" y="5160264"/>
            <a:ext cx="1146175" cy="126364"/>
            <a:chOff x="3816859" y="5160264"/>
            <a:chExt cx="1146175" cy="126364"/>
          </a:xfrm>
        </p:grpSpPr>
        <p:sp>
          <p:nvSpPr>
            <p:cNvPr id="15" name="object 15"/>
            <p:cNvSpPr/>
            <p:nvPr/>
          </p:nvSpPr>
          <p:spPr>
            <a:xfrm>
              <a:off x="3911991" y="5179314"/>
              <a:ext cx="1031875" cy="51435"/>
            </a:xfrm>
            <a:custGeom>
              <a:avLst/>
              <a:gdLst/>
              <a:ahLst/>
              <a:cxnLst/>
              <a:rect l="l" t="t" r="r" b="b"/>
              <a:pathLst>
                <a:path w="1031875" h="51435">
                  <a:moveTo>
                    <a:pt x="1031366" y="0"/>
                  </a:moveTo>
                  <a:lnTo>
                    <a:pt x="0" y="51092"/>
                  </a:lnTo>
                </a:path>
              </a:pathLst>
            </a:custGeom>
            <a:ln w="38100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16859" y="5172373"/>
              <a:ext cx="117475" cy="114300"/>
            </a:xfrm>
            <a:custGeom>
              <a:avLst/>
              <a:gdLst/>
              <a:ahLst/>
              <a:cxnLst/>
              <a:rect l="l" t="t" r="r" b="b"/>
              <a:pathLst>
                <a:path w="117475" h="114300">
                  <a:moveTo>
                    <a:pt x="111328" y="0"/>
                  </a:moveTo>
                  <a:lnTo>
                    <a:pt x="0" y="62737"/>
                  </a:lnTo>
                  <a:lnTo>
                    <a:pt x="116992" y="114160"/>
                  </a:lnTo>
                  <a:lnTo>
                    <a:pt x="111328" y="0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1" y="467176"/>
            <a:ext cx="30829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45" dirty="0">
                <a:latin typeface="Lucida Sans Unicode"/>
                <a:cs typeface="Lucida Sans Unicode"/>
              </a:rPr>
              <a:t>PySpark</a:t>
            </a:r>
            <a:r>
              <a:rPr sz="4000" b="0" spc="-305" dirty="0">
                <a:latin typeface="Lucida Sans Unicode"/>
                <a:cs typeface="Lucida Sans Unicode"/>
              </a:rPr>
              <a:t> </a:t>
            </a:r>
            <a:r>
              <a:rPr sz="4000" b="0" spc="10" dirty="0">
                <a:latin typeface="Lucida Sans Unicode"/>
                <a:cs typeface="Lucida Sans Unicode"/>
              </a:rPr>
              <a:t>Doc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1223" y="1582940"/>
            <a:ext cx="3077210" cy="248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5F46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20" dirty="0">
                <a:solidFill>
                  <a:srgbClr val="FF3620"/>
                </a:solidFill>
                <a:uFill>
                  <a:solidFill>
                    <a:srgbClr val="FF3620"/>
                  </a:solidFill>
                </a:uFill>
                <a:latin typeface="Microsoft Sans Serif"/>
                <a:cs typeface="Microsoft Sans Serif"/>
                <a:hlinkClick r:id="rId2"/>
              </a:rPr>
              <a:t>SPARK-44728</a:t>
            </a:r>
            <a:endParaRPr sz="2400">
              <a:latin typeface="Microsoft Sans Serif"/>
              <a:cs typeface="Microsoft Sans Serif"/>
            </a:endParaRPr>
          </a:p>
          <a:p>
            <a:pPr marL="812800" lvl="1" indent="-342900">
              <a:lnSpc>
                <a:spcPct val="100000"/>
              </a:lnSpc>
              <a:spcBef>
                <a:spcPts val="1789"/>
              </a:spcBef>
              <a:buChar char="•"/>
              <a:tabLst>
                <a:tab pos="812165" algn="l"/>
                <a:tab pos="812800" algn="l"/>
              </a:tabLst>
            </a:pPr>
            <a:r>
              <a:rPr sz="20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More</a:t>
            </a:r>
            <a:r>
              <a:rPr sz="20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examples</a:t>
            </a:r>
            <a:endParaRPr sz="2000">
              <a:latin typeface="Microsoft Sans Serif"/>
              <a:cs typeface="Microsoft Sans Serif"/>
            </a:endParaRPr>
          </a:p>
          <a:p>
            <a:pPr marL="812800" lvl="1" indent="-342900">
              <a:lnSpc>
                <a:spcPct val="100000"/>
              </a:lnSpc>
              <a:spcBef>
                <a:spcPts val="1705"/>
              </a:spcBef>
              <a:buChar char="•"/>
              <a:tabLst>
                <a:tab pos="812165" algn="l"/>
                <a:tab pos="812800" algn="l"/>
              </a:tabLst>
            </a:pPr>
            <a:r>
              <a:rPr sz="20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Environment</a:t>
            </a:r>
            <a:r>
              <a:rPr sz="2000" spc="-8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Setup</a:t>
            </a:r>
            <a:endParaRPr sz="2000">
              <a:latin typeface="Microsoft Sans Serif"/>
              <a:cs typeface="Microsoft Sans Serif"/>
            </a:endParaRPr>
          </a:p>
          <a:p>
            <a:pPr marL="812800" lvl="1" indent="-342900">
              <a:lnSpc>
                <a:spcPct val="100000"/>
              </a:lnSpc>
              <a:spcBef>
                <a:spcPts val="1705"/>
              </a:spcBef>
              <a:buChar char="•"/>
              <a:tabLst>
                <a:tab pos="812165" algn="l"/>
                <a:tab pos="812800" algn="l"/>
              </a:tabLst>
            </a:pPr>
            <a:r>
              <a:rPr sz="20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Quickstart</a:t>
            </a:r>
            <a:endParaRPr sz="2000">
              <a:latin typeface="Microsoft Sans Serif"/>
              <a:cs typeface="Microsoft Sans Serif"/>
            </a:endParaRPr>
          </a:p>
          <a:p>
            <a:pPr marL="812800" lvl="1" indent="-342900">
              <a:lnSpc>
                <a:spcPct val="100000"/>
              </a:lnSpc>
              <a:spcBef>
                <a:spcPts val="1689"/>
              </a:spcBef>
              <a:buChar char="•"/>
              <a:tabLst>
                <a:tab pos="812165" algn="l"/>
                <a:tab pos="812800" algn="l"/>
              </a:tabLst>
            </a:pPr>
            <a:r>
              <a:rPr sz="20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Type</a:t>
            </a:r>
            <a:r>
              <a:rPr sz="2000" spc="-6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System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4752" y="339852"/>
            <a:ext cx="10652760" cy="6518275"/>
            <a:chOff x="1444752" y="339852"/>
            <a:chExt cx="10652760" cy="65182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5788" y="339852"/>
              <a:ext cx="7031723" cy="65181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0848" y="534923"/>
              <a:ext cx="6443471" cy="599389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1920" y="2100072"/>
              <a:ext cx="7772399" cy="39119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5368" y="3483864"/>
              <a:ext cx="8226551" cy="32369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4752" y="4468367"/>
              <a:ext cx="5571743" cy="236805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1B3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41244" y="3068827"/>
            <a:ext cx="9182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5" dirty="0">
                <a:latin typeface="Lucida Sans Unicode"/>
                <a:cs typeface="Lucida Sans Unicode"/>
              </a:rPr>
              <a:t>Versionles</a:t>
            </a:r>
            <a:r>
              <a:rPr sz="4000" b="0" spc="-30" dirty="0">
                <a:latin typeface="Lucida Sans Unicode"/>
                <a:cs typeface="Lucida Sans Unicode"/>
              </a:rPr>
              <a:t>s</a:t>
            </a:r>
            <a:r>
              <a:rPr sz="4000" b="0" spc="-229" dirty="0">
                <a:latin typeface="Lucida Sans Unicode"/>
                <a:cs typeface="Lucida Sans Unicode"/>
              </a:rPr>
              <a:t> </a:t>
            </a:r>
            <a:r>
              <a:rPr sz="4000" b="0" spc="-20" dirty="0">
                <a:latin typeface="Lucida Sans Unicode"/>
                <a:cs typeface="Lucida Sans Unicode"/>
              </a:rPr>
              <a:t>Spar</a:t>
            </a:r>
            <a:r>
              <a:rPr sz="4000" b="0" spc="-15" dirty="0">
                <a:latin typeface="Lucida Sans Unicode"/>
                <a:cs typeface="Lucida Sans Unicode"/>
              </a:rPr>
              <a:t>k</a:t>
            </a:r>
            <a:r>
              <a:rPr sz="4000" b="0" spc="-229" dirty="0">
                <a:latin typeface="Lucida Sans Unicode"/>
                <a:cs typeface="Lucida Sans Unicode"/>
              </a:rPr>
              <a:t> </a:t>
            </a:r>
            <a:r>
              <a:rPr sz="4000" b="0" spc="-100" dirty="0">
                <a:latin typeface="Lucida Sans Unicode"/>
                <a:cs typeface="Lucida Sans Unicode"/>
              </a:rPr>
              <a:t>Programming</a:t>
            </a:r>
            <a:r>
              <a:rPr sz="4000" b="0" spc="-229" dirty="0">
                <a:latin typeface="Lucida Sans Unicode"/>
                <a:cs typeface="Lucida Sans Unicode"/>
              </a:rPr>
              <a:t> </a:t>
            </a:r>
            <a:r>
              <a:rPr sz="4000" b="0" dirty="0">
                <a:latin typeface="Lucida Sans Unicode"/>
                <a:cs typeface="Lucida Sans Unicode"/>
              </a:rPr>
              <a:t>Guide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226383"/>
            <a:ext cx="91598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0" spc="-15" dirty="0">
                <a:latin typeface="Lucida Sans Unicode"/>
                <a:cs typeface="Lucida Sans Unicode"/>
              </a:rPr>
              <a:t>[Proposal]</a:t>
            </a:r>
            <a:r>
              <a:rPr sz="3600" b="0" spc="-265" dirty="0">
                <a:latin typeface="Lucida Sans Unicode"/>
                <a:cs typeface="Lucida Sans Unicode"/>
              </a:rPr>
              <a:t> </a:t>
            </a:r>
            <a:r>
              <a:rPr sz="3600" b="0" spc="-25" dirty="0">
                <a:latin typeface="Lucida Sans Unicode"/>
                <a:cs typeface="Lucida Sans Unicode"/>
              </a:rPr>
              <a:t>Versionless</a:t>
            </a:r>
            <a:r>
              <a:rPr sz="3600" b="0" spc="-265" dirty="0">
                <a:latin typeface="Lucida Sans Unicode"/>
                <a:cs typeface="Lucida Sans Unicode"/>
              </a:rPr>
              <a:t> </a:t>
            </a:r>
            <a:r>
              <a:rPr sz="3600" b="0" spc="-10" dirty="0">
                <a:latin typeface="Lucida Sans Unicode"/>
                <a:cs typeface="Lucida Sans Unicode"/>
              </a:rPr>
              <a:t>Spark</a:t>
            </a:r>
            <a:r>
              <a:rPr sz="3600" b="0" spc="-265" dirty="0">
                <a:latin typeface="Lucida Sans Unicode"/>
                <a:cs typeface="Lucida Sans Unicode"/>
              </a:rPr>
              <a:t> </a:t>
            </a:r>
            <a:r>
              <a:rPr sz="3600" b="0" spc="-80" dirty="0">
                <a:latin typeface="Lucida Sans Unicode"/>
                <a:cs typeface="Lucida Sans Unicode"/>
              </a:rPr>
              <a:t>Programming  </a:t>
            </a:r>
            <a:r>
              <a:rPr sz="3600" b="0" spc="10" dirty="0">
                <a:latin typeface="Lucida Sans Unicode"/>
                <a:cs typeface="Lucida Sans Unicode"/>
              </a:rPr>
              <a:t>Guide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3223" y="1681519"/>
            <a:ext cx="5399405" cy="3256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SzPct val="625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Motivation: 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Allow </a:t>
            </a: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for </a:t>
            </a:r>
            <a:r>
              <a:rPr sz="24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real-time </a:t>
            </a:r>
            <a:r>
              <a:rPr sz="2400" spc="1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updates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and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rapid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rgbClr val="F8F7F4"/>
                </a:solidFill>
                <a:latin typeface="Microsoft Sans Serif"/>
                <a:cs typeface="Microsoft Sans Serif"/>
              </a:rPr>
              <a:t>content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iteration </a:t>
            </a:r>
            <a:r>
              <a:rPr sz="2400" spc="-6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without 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release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schedule </a:t>
            </a:r>
            <a:r>
              <a:rPr sz="24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constraints.</a:t>
            </a:r>
            <a:endParaRPr sz="2400">
              <a:latin typeface="Microsoft Sans Serif"/>
              <a:cs typeface="Microsoft Sans Serif"/>
            </a:endParaRPr>
          </a:p>
          <a:p>
            <a:pPr marL="354965" marR="184785" indent="-342900">
              <a:lnSpc>
                <a:spcPct val="100000"/>
              </a:lnSpc>
              <a:spcBef>
                <a:spcPts val="1200"/>
              </a:spcBef>
              <a:buSzPct val="625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Small 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changes </a:t>
            </a:r>
            <a:r>
              <a:rPr sz="24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pose 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less </a:t>
            </a:r>
            <a:r>
              <a:rPr sz="2400" spc="-150" dirty="0">
                <a:solidFill>
                  <a:srgbClr val="F8F7F4"/>
                </a:solidFill>
                <a:latin typeface="Microsoft Sans Serif"/>
                <a:cs typeface="Microsoft Sans Serif"/>
              </a:rPr>
              <a:t>SEO </a:t>
            </a:r>
            <a:r>
              <a:rPr sz="2400" spc="-14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deranking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risk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than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major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updates.</a:t>
            </a:r>
            <a:endParaRPr sz="2400">
              <a:latin typeface="Microsoft Sans Serif"/>
              <a:cs typeface="Microsoft Sans Serif"/>
            </a:endParaRPr>
          </a:p>
          <a:p>
            <a:pPr marL="354965" marR="277495" indent="-342900">
              <a:lnSpc>
                <a:spcPct val="100000"/>
              </a:lnSpc>
              <a:spcBef>
                <a:spcPts val="1200"/>
              </a:spcBef>
              <a:buSzPct val="62500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Transition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75" dirty="0">
                <a:solidFill>
                  <a:srgbClr val="F8F7F4"/>
                </a:solidFill>
                <a:latin typeface="Microsoft Sans Serif"/>
                <a:cs typeface="Microsoft Sans Serif"/>
              </a:rPr>
              <a:t>9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existing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programming </a:t>
            </a:r>
            <a:r>
              <a:rPr sz="2400" spc="-6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guides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F8F7F4"/>
                </a:solidFill>
                <a:latin typeface="Microsoft Sans Serif"/>
                <a:cs typeface="Microsoft Sans Serif"/>
              </a:rPr>
              <a:t>to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Spark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website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repo.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55080" y="1223772"/>
            <a:ext cx="5455920" cy="4887595"/>
            <a:chOff x="6355080" y="1223772"/>
            <a:chExt cx="5455920" cy="48875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5080" y="1223772"/>
              <a:ext cx="5455919" cy="48874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9504" y="1568196"/>
              <a:ext cx="4767070" cy="41986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655052" y="1523746"/>
              <a:ext cx="4856480" cy="4287520"/>
            </a:xfrm>
            <a:custGeom>
              <a:avLst/>
              <a:gdLst/>
              <a:ahLst/>
              <a:cxnLst/>
              <a:rect l="l" t="t" r="r" b="b"/>
              <a:pathLst>
                <a:path w="4856480" h="4287520">
                  <a:moveTo>
                    <a:pt x="743115" y="0"/>
                  </a:moveTo>
                  <a:lnTo>
                    <a:pt x="4855972" y="0"/>
                  </a:lnTo>
                  <a:lnTo>
                    <a:pt x="4855972" y="3544404"/>
                  </a:lnTo>
                  <a:lnTo>
                    <a:pt x="4852187" y="3619322"/>
                  </a:lnTo>
                  <a:lnTo>
                    <a:pt x="4840909" y="3693223"/>
                  </a:lnTo>
                  <a:lnTo>
                    <a:pt x="4822558" y="3764584"/>
                  </a:lnTo>
                  <a:lnTo>
                    <a:pt x="4797526" y="3832999"/>
                  </a:lnTo>
                  <a:lnTo>
                    <a:pt x="4766170" y="3898074"/>
                  </a:lnTo>
                  <a:lnTo>
                    <a:pt x="4728895" y="3959453"/>
                  </a:lnTo>
                  <a:lnTo>
                    <a:pt x="4686046" y="4016730"/>
                  </a:lnTo>
                  <a:lnTo>
                    <a:pt x="4638027" y="4069575"/>
                  </a:lnTo>
                  <a:lnTo>
                    <a:pt x="4585182" y="4117594"/>
                  </a:lnTo>
                  <a:lnTo>
                    <a:pt x="4527905" y="4160431"/>
                  </a:lnTo>
                  <a:lnTo>
                    <a:pt x="4466526" y="4197718"/>
                  </a:lnTo>
                  <a:lnTo>
                    <a:pt x="4401451" y="4229074"/>
                  </a:lnTo>
                  <a:lnTo>
                    <a:pt x="4333036" y="4254106"/>
                  </a:lnTo>
                  <a:lnTo>
                    <a:pt x="4261675" y="4272457"/>
                  </a:lnTo>
                  <a:lnTo>
                    <a:pt x="4187774" y="4283735"/>
                  </a:lnTo>
                  <a:lnTo>
                    <a:pt x="4112856" y="4287520"/>
                  </a:lnTo>
                  <a:lnTo>
                    <a:pt x="0" y="4287520"/>
                  </a:lnTo>
                  <a:lnTo>
                    <a:pt x="0" y="743115"/>
                  </a:lnTo>
                  <a:lnTo>
                    <a:pt x="3784" y="668197"/>
                  </a:lnTo>
                  <a:lnTo>
                    <a:pt x="15062" y="594296"/>
                  </a:lnTo>
                  <a:lnTo>
                    <a:pt x="33413" y="522935"/>
                  </a:lnTo>
                  <a:lnTo>
                    <a:pt x="58445" y="454520"/>
                  </a:lnTo>
                  <a:lnTo>
                    <a:pt x="89801" y="389445"/>
                  </a:lnTo>
                  <a:lnTo>
                    <a:pt x="127088" y="328066"/>
                  </a:lnTo>
                  <a:lnTo>
                    <a:pt x="169926" y="270789"/>
                  </a:lnTo>
                  <a:lnTo>
                    <a:pt x="217944" y="217944"/>
                  </a:lnTo>
                  <a:lnTo>
                    <a:pt x="270789" y="169926"/>
                  </a:lnTo>
                  <a:lnTo>
                    <a:pt x="328079" y="127088"/>
                  </a:lnTo>
                  <a:lnTo>
                    <a:pt x="389445" y="89801"/>
                  </a:lnTo>
                  <a:lnTo>
                    <a:pt x="454520" y="58445"/>
                  </a:lnTo>
                  <a:lnTo>
                    <a:pt x="522935" y="33413"/>
                  </a:lnTo>
                  <a:lnTo>
                    <a:pt x="594296" y="15062"/>
                  </a:lnTo>
                  <a:lnTo>
                    <a:pt x="668197" y="3784"/>
                  </a:lnTo>
                  <a:lnTo>
                    <a:pt x="743115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1088" y="815340"/>
            <a:ext cx="5306567" cy="58125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2455" y="2833874"/>
            <a:ext cx="94443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35" dirty="0">
                <a:latin typeface="Lucida Sans Unicode"/>
                <a:cs typeface="Lucida Sans Unicode"/>
              </a:rPr>
              <a:t>Python:</a:t>
            </a:r>
            <a:r>
              <a:rPr sz="4800" b="0" spc="-305" dirty="0">
                <a:latin typeface="Lucida Sans Unicode"/>
                <a:cs typeface="Lucida Sans Unicode"/>
              </a:rPr>
              <a:t> </a:t>
            </a:r>
            <a:r>
              <a:rPr sz="4800" b="0" spc="-100" dirty="0">
                <a:latin typeface="Lucida Sans Unicode"/>
                <a:cs typeface="Lucida Sans Unicode"/>
              </a:rPr>
              <a:t>The</a:t>
            </a:r>
            <a:r>
              <a:rPr sz="4800" b="0" spc="-305" dirty="0">
                <a:latin typeface="Lucida Sans Unicode"/>
                <a:cs typeface="Lucida Sans Unicode"/>
              </a:rPr>
              <a:t> </a:t>
            </a:r>
            <a:r>
              <a:rPr sz="4800" b="0" spc="-60" dirty="0">
                <a:latin typeface="Lucida Sans Unicode"/>
                <a:cs typeface="Lucida Sans Unicode"/>
              </a:rPr>
              <a:t>Number</a:t>
            </a:r>
            <a:r>
              <a:rPr sz="4800" b="0" spc="-305" dirty="0">
                <a:latin typeface="Lucida Sans Unicode"/>
                <a:cs typeface="Lucida Sans Unicode"/>
              </a:rPr>
              <a:t> </a:t>
            </a:r>
            <a:r>
              <a:rPr sz="4800" b="0" spc="10" dirty="0">
                <a:latin typeface="Lucida Sans Unicode"/>
                <a:cs typeface="Lucida Sans Unicode"/>
              </a:rPr>
              <a:t>One</a:t>
            </a:r>
            <a:r>
              <a:rPr sz="4800" b="0" spc="-305" dirty="0">
                <a:latin typeface="Lucida Sans Unicode"/>
                <a:cs typeface="Lucida Sans Unicode"/>
              </a:rPr>
              <a:t> </a:t>
            </a:r>
            <a:r>
              <a:rPr sz="4800" b="0" spc="40" dirty="0">
                <a:latin typeface="Lucida Sans Unicode"/>
                <a:cs typeface="Lucida Sans Unicode"/>
              </a:rPr>
              <a:t>Choice</a:t>
            </a:r>
            <a:endParaRPr sz="4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5156"/>
            <a:ext cx="12188951" cy="675284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1B3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1523"/>
            <a:ext cx="10852785" cy="6855459"/>
            <a:chOff x="0" y="1523"/>
            <a:chExt cx="10852785" cy="685545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4952" y="6473952"/>
              <a:ext cx="187451" cy="1859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23"/>
              <a:ext cx="6237731" cy="68549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0884" y="227065"/>
            <a:ext cx="2309495" cy="2320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800" b="0" spc="95" dirty="0">
                <a:latin typeface="Microsoft Sans Serif"/>
                <a:cs typeface="Microsoft Sans Serif"/>
              </a:rPr>
              <a:t>Birth </a:t>
            </a:r>
            <a:r>
              <a:rPr sz="4800" b="0" spc="215" dirty="0">
                <a:latin typeface="Microsoft Sans Serif"/>
                <a:cs typeface="Microsoft Sans Serif"/>
              </a:rPr>
              <a:t>of </a:t>
            </a:r>
            <a:r>
              <a:rPr sz="4800" b="0" spc="220" dirty="0">
                <a:latin typeface="Microsoft Sans Serif"/>
                <a:cs typeface="Microsoft Sans Serif"/>
              </a:rPr>
              <a:t> </a:t>
            </a:r>
            <a:r>
              <a:rPr sz="4800" b="0" spc="-425" dirty="0">
                <a:latin typeface="Microsoft Sans Serif"/>
                <a:cs typeface="Microsoft Sans Serif"/>
              </a:rPr>
              <a:t>P</a:t>
            </a:r>
            <a:r>
              <a:rPr sz="4800" b="0" spc="260" dirty="0">
                <a:latin typeface="Microsoft Sans Serif"/>
                <a:cs typeface="Microsoft Sans Serif"/>
              </a:rPr>
              <a:t>y</a:t>
            </a:r>
            <a:r>
              <a:rPr sz="4800" b="0" spc="-434" dirty="0">
                <a:latin typeface="Microsoft Sans Serif"/>
                <a:cs typeface="Microsoft Sans Serif"/>
              </a:rPr>
              <a:t>S</a:t>
            </a:r>
            <a:r>
              <a:rPr sz="4800" b="0" spc="335" dirty="0">
                <a:latin typeface="Microsoft Sans Serif"/>
                <a:cs typeface="Microsoft Sans Serif"/>
              </a:rPr>
              <a:t>p</a:t>
            </a:r>
            <a:r>
              <a:rPr sz="4800" b="0" spc="-80" dirty="0">
                <a:latin typeface="Microsoft Sans Serif"/>
                <a:cs typeface="Microsoft Sans Serif"/>
              </a:rPr>
              <a:t>a</a:t>
            </a:r>
            <a:r>
              <a:rPr sz="4800" b="0" spc="135" dirty="0">
                <a:latin typeface="Microsoft Sans Serif"/>
                <a:cs typeface="Microsoft Sans Serif"/>
              </a:rPr>
              <a:t>r</a:t>
            </a:r>
            <a:r>
              <a:rPr sz="4800" b="0" spc="15" dirty="0">
                <a:latin typeface="Microsoft Sans Serif"/>
                <a:cs typeface="Microsoft Sans Serif"/>
              </a:rPr>
              <a:t>k</a:t>
            </a:r>
            <a:endParaRPr sz="4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4800" b="0" spc="-85" dirty="0">
                <a:latin typeface="Microsoft Sans Serif"/>
                <a:cs typeface="Microsoft Sans Serif"/>
              </a:rPr>
              <a:t>2013</a:t>
            </a:r>
            <a:endParaRPr sz="48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7732" y="1523"/>
            <a:ext cx="5951219" cy="685495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872" y="621791"/>
            <a:ext cx="10969751" cy="5614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53038" y="815370"/>
            <a:ext cx="2914650" cy="1560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50" spc="-630" dirty="0">
                <a:solidFill>
                  <a:srgbClr val="FFAB00"/>
                </a:solidFill>
              </a:rPr>
              <a:t>&gt;</a:t>
            </a:r>
            <a:r>
              <a:rPr sz="9900" b="0" spc="-114" dirty="0">
                <a:solidFill>
                  <a:srgbClr val="FFAB00"/>
                </a:solidFill>
                <a:latin typeface="Courier New"/>
                <a:cs typeface="Courier New"/>
              </a:rPr>
              <a:t>330</a:t>
            </a:r>
            <a:endParaRPr sz="99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68990" y="1750515"/>
            <a:ext cx="3681095" cy="2569210"/>
          </a:xfrm>
          <a:prstGeom prst="rect">
            <a:avLst/>
          </a:prstGeom>
        </p:spPr>
        <p:txBody>
          <a:bodyPr vert="horz" wrap="square" lIns="0" tIns="3702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15"/>
              </a:spcBef>
            </a:pPr>
            <a:r>
              <a:rPr sz="8250" spc="135" dirty="0">
                <a:solidFill>
                  <a:srgbClr val="F8F7F4"/>
                </a:solidFill>
                <a:latin typeface="Microsoft Sans Serif"/>
                <a:cs typeface="Microsoft Sans Serif"/>
              </a:rPr>
              <a:t>millions</a:t>
            </a:r>
            <a:endParaRPr sz="8250">
              <a:latin typeface="Microsoft Sans Serif"/>
              <a:cs typeface="Microsoft Sans Serif"/>
            </a:endParaRPr>
          </a:p>
          <a:p>
            <a:pPr marL="294640" marR="287020" indent="2540" algn="ctr">
              <a:lnSpc>
                <a:spcPct val="100800"/>
              </a:lnSpc>
              <a:spcBef>
                <a:spcPts val="894"/>
              </a:spcBef>
            </a:pPr>
            <a:r>
              <a:rPr sz="265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Number </a:t>
            </a:r>
            <a:r>
              <a:rPr sz="2650" spc="120" dirty="0">
                <a:solidFill>
                  <a:srgbClr val="F8F7F4"/>
                </a:solidFill>
                <a:latin typeface="Microsoft Sans Serif"/>
                <a:cs typeface="Microsoft Sans Serif"/>
              </a:rPr>
              <a:t>of </a:t>
            </a:r>
            <a:r>
              <a:rPr sz="2650" spc="-105" dirty="0">
                <a:solidFill>
                  <a:srgbClr val="F8F7F4"/>
                </a:solidFill>
                <a:latin typeface="Microsoft Sans Serif"/>
                <a:cs typeface="Microsoft Sans Serif"/>
              </a:rPr>
              <a:t>PyPI </a:t>
            </a:r>
            <a:r>
              <a:rPr sz="2650" spc="-1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65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Downloads</a:t>
            </a:r>
            <a:r>
              <a:rPr sz="265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650" spc="100" dirty="0">
                <a:solidFill>
                  <a:srgbClr val="F8F7F4"/>
                </a:solidFill>
                <a:latin typeface="Microsoft Sans Serif"/>
                <a:cs typeface="Microsoft Sans Serif"/>
              </a:rPr>
              <a:t>per</a:t>
            </a:r>
            <a:r>
              <a:rPr sz="265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650" spc="-95" dirty="0">
                <a:solidFill>
                  <a:srgbClr val="F8F7F4"/>
                </a:solidFill>
                <a:latin typeface="Microsoft Sans Serif"/>
                <a:cs typeface="Microsoft Sans Serif"/>
              </a:rPr>
              <a:t>Year</a:t>
            </a:r>
            <a:endParaRPr sz="26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09304" y="2331656"/>
              <a:ext cx="4724400" cy="2047239"/>
            </a:xfrm>
            <a:custGeom>
              <a:avLst/>
              <a:gdLst/>
              <a:ahLst/>
              <a:cxnLst/>
              <a:rect l="l" t="t" r="r" b="b"/>
              <a:pathLst>
                <a:path w="4724400" h="2047239">
                  <a:moveTo>
                    <a:pt x="1188217" y="262597"/>
                  </a:moveTo>
                  <a:lnTo>
                    <a:pt x="650443" y="262597"/>
                  </a:lnTo>
                  <a:lnTo>
                    <a:pt x="709172" y="266290"/>
                  </a:lnTo>
                  <a:lnTo>
                    <a:pt x="762829" y="277368"/>
                  </a:lnTo>
                  <a:lnTo>
                    <a:pt x="811414" y="295831"/>
                  </a:lnTo>
                  <a:lnTo>
                    <a:pt x="854927" y="321680"/>
                  </a:lnTo>
                  <a:lnTo>
                    <a:pt x="893368" y="354914"/>
                  </a:lnTo>
                  <a:lnTo>
                    <a:pt x="920796" y="387612"/>
                  </a:lnTo>
                  <a:lnTo>
                    <a:pt x="943237" y="424175"/>
                  </a:lnTo>
                  <a:lnTo>
                    <a:pt x="960691" y="464602"/>
                  </a:lnTo>
                  <a:lnTo>
                    <a:pt x="973158" y="508893"/>
                  </a:lnTo>
                  <a:lnTo>
                    <a:pt x="980638" y="557048"/>
                  </a:lnTo>
                  <a:lnTo>
                    <a:pt x="983132" y="609066"/>
                  </a:lnTo>
                  <a:lnTo>
                    <a:pt x="981279" y="655398"/>
                  </a:lnTo>
                  <a:lnTo>
                    <a:pt x="975719" y="701573"/>
                  </a:lnTo>
                  <a:lnTo>
                    <a:pt x="966452" y="747592"/>
                  </a:lnTo>
                  <a:lnTo>
                    <a:pt x="953479" y="793454"/>
                  </a:lnTo>
                  <a:lnTo>
                    <a:pt x="936799" y="839161"/>
                  </a:lnTo>
                  <a:lnTo>
                    <a:pt x="916411" y="884711"/>
                  </a:lnTo>
                  <a:lnTo>
                    <a:pt x="892316" y="930107"/>
                  </a:lnTo>
                  <a:lnTo>
                    <a:pt x="864514" y="975347"/>
                  </a:lnTo>
                  <a:lnTo>
                    <a:pt x="839786" y="1011629"/>
                  </a:lnTo>
                  <a:lnTo>
                    <a:pt x="813051" y="1048215"/>
                  </a:lnTo>
                  <a:lnTo>
                    <a:pt x="784311" y="1085105"/>
                  </a:lnTo>
                  <a:lnTo>
                    <a:pt x="753564" y="1122299"/>
                  </a:lnTo>
                  <a:lnTo>
                    <a:pt x="720810" y="1159797"/>
                  </a:lnTo>
                  <a:lnTo>
                    <a:pt x="686050" y="1197598"/>
                  </a:lnTo>
                  <a:lnTo>
                    <a:pt x="649284" y="1235703"/>
                  </a:lnTo>
                  <a:lnTo>
                    <a:pt x="610512" y="1274111"/>
                  </a:lnTo>
                  <a:lnTo>
                    <a:pt x="569733" y="1312823"/>
                  </a:lnTo>
                  <a:lnTo>
                    <a:pt x="526948" y="1351838"/>
                  </a:lnTo>
                  <a:lnTo>
                    <a:pt x="462575" y="1408803"/>
                  </a:lnTo>
                  <a:lnTo>
                    <a:pt x="394567" y="1467782"/>
                  </a:lnTo>
                  <a:lnTo>
                    <a:pt x="322923" y="1528775"/>
                  </a:lnTo>
                  <a:lnTo>
                    <a:pt x="247645" y="1591781"/>
                  </a:lnTo>
                  <a:lnTo>
                    <a:pt x="127911" y="1690067"/>
                  </a:lnTo>
                  <a:lnTo>
                    <a:pt x="0" y="1792884"/>
                  </a:lnTo>
                  <a:lnTo>
                    <a:pt x="0" y="2014080"/>
                  </a:lnTo>
                  <a:lnTo>
                    <a:pt x="1328420" y="2014080"/>
                  </a:lnTo>
                  <a:lnTo>
                    <a:pt x="1328420" y="1754200"/>
                  </a:lnTo>
                  <a:lnTo>
                    <a:pt x="414147" y="1754200"/>
                  </a:lnTo>
                  <a:lnTo>
                    <a:pt x="456835" y="1730582"/>
                  </a:lnTo>
                  <a:lnTo>
                    <a:pt x="499698" y="1704696"/>
                  </a:lnTo>
                  <a:lnTo>
                    <a:pt x="542736" y="1676543"/>
                  </a:lnTo>
                  <a:lnTo>
                    <a:pt x="585950" y="1646123"/>
                  </a:lnTo>
                  <a:lnTo>
                    <a:pt x="629339" y="1613436"/>
                  </a:lnTo>
                  <a:lnTo>
                    <a:pt x="672905" y="1578481"/>
                  </a:lnTo>
                  <a:lnTo>
                    <a:pt x="716648" y="1541259"/>
                  </a:lnTo>
                  <a:lnTo>
                    <a:pt x="754578" y="1507474"/>
                  </a:lnTo>
                  <a:lnTo>
                    <a:pt x="791662" y="1473232"/>
                  </a:lnTo>
                  <a:lnTo>
                    <a:pt x="827900" y="1438534"/>
                  </a:lnTo>
                  <a:lnTo>
                    <a:pt x="863293" y="1403380"/>
                  </a:lnTo>
                  <a:lnTo>
                    <a:pt x="897840" y="1367770"/>
                  </a:lnTo>
                  <a:lnTo>
                    <a:pt x="931541" y="1331706"/>
                  </a:lnTo>
                  <a:lnTo>
                    <a:pt x="964395" y="1295187"/>
                  </a:lnTo>
                  <a:lnTo>
                    <a:pt x="996403" y="1258214"/>
                  </a:lnTo>
                  <a:lnTo>
                    <a:pt x="1031487" y="1215404"/>
                  </a:lnTo>
                  <a:lnTo>
                    <a:pt x="1064545" y="1172001"/>
                  </a:lnTo>
                  <a:lnTo>
                    <a:pt x="1095575" y="1128006"/>
                  </a:lnTo>
                  <a:lnTo>
                    <a:pt x="1124579" y="1083420"/>
                  </a:lnTo>
                  <a:lnTo>
                    <a:pt x="1151555" y="1038242"/>
                  </a:lnTo>
                  <a:lnTo>
                    <a:pt x="1176504" y="992472"/>
                  </a:lnTo>
                  <a:lnTo>
                    <a:pt x="1199426" y="946111"/>
                  </a:lnTo>
                  <a:lnTo>
                    <a:pt x="1219768" y="899129"/>
                  </a:lnTo>
                  <a:lnTo>
                    <a:pt x="1236980" y="851496"/>
                  </a:lnTo>
                  <a:lnTo>
                    <a:pt x="1251062" y="803210"/>
                  </a:lnTo>
                  <a:lnTo>
                    <a:pt x="1262015" y="754272"/>
                  </a:lnTo>
                  <a:lnTo>
                    <a:pt x="1269837" y="704681"/>
                  </a:lnTo>
                  <a:lnTo>
                    <a:pt x="1274531" y="654438"/>
                  </a:lnTo>
                  <a:lnTo>
                    <a:pt x="1276096" y="603542"/>
                  </a:lnTo>
                  <a:lnTo>
                    <a:pt x="1274447" y="549873"/>
                  </a:lnTo>
                  <a:lnTo>
                    <a:pt x="1269500" y="498383"/>
                  </a:lnTo>
                  <a:lnTo>
                    <a:pt x="1261255" y="449070"/>
                  </a:lnTo>
                  <a:lnTo>
                    <a:pt x="1249713" y="401936"/>
                  </a:lnTo>
                  <a:lnTo>
                    <a:pt x="1234873" y="356979"/>
                  </a:lnTo>
                  <a:lnTo>
                    <a:pt x="1216735" y="314201"/>
                  </a:lnTo>
                  <a:lnTo>
                    <a:pt x="1195300" y="273601"/>
                  </a:lnTo>
                  <a:lnTo>
                    <a:pt x="1188217" y="262597"/>
                  </a:lnTo>
                  <a:close/>
                </a:path>
                <a:path w="4724400" h="2047239">
                  <a:moveTo>
                    <a:pt x="650443" y="0"/>
                  </a:moveTo>
                  <a:lnTo>
                    <a:pt x="598853" y="1533"/>
                  </a:lnTo>
                  <a:lnTo>
                    <a:pt x="548783" y="6133"/>
                  </a:lnTo>
                  <a:lnTo>
                    <a:pt x="500233" y="13801"/>
                  </a:lnTo>
                  <a:lnTo>
                    <a:pt x="453202" y="24538"/>
                  </a:lnTo>
                  <a:lnTo>
                    <a:pt x="407692" y="38342"/>
                  </a:lnTo>
                  <a:lnTo>
                    <a:pt x="363702" y="55215"/>
                  </a:lnTo>
                  <a:lnTo>
                    <a:pt x="321233" y="75158"/>
                  </a:lnTo>
                  <a:lnTo>
                    <a:pt x="274267" y="102075"/>
                  </a:lnTo>
                  <a:lnTo>
                    <a:pt x="230699" y="132722"/>
                  </a:lnTo>
                  <a:lnTo>
                    <a:pt x="190531" y="167101"/>
                  </a:lnTo>
                  <a:lnTo>
                    <a:pt x="153763" y="205211"/>
                  </a:lnTo>
                  <a:lnTo>
                    <a:pt x="120393" y="247051"/>
                  </a:lnTo>
                  <a:lnTo>
                    <a:pt x="90424" y="292620"/>
                  </a:lnTo>
                  <a:lnTo>
                    <a:pt x="70501" y="329480"/>
                  </a:lnTo>
                  <a:lnTo>
                    <a:pt x="53140" y="368899"/>
                  </a:lnTo>
                  <a:lnTo>
                    <a:pt x="38341" y="410877"/>
                  </a:lnTo>
                  <a:lnTo>
                    <a:pt x="26103" y="455415"/>
                  </a:lnTo>
                  <a:lnTo>
                    <a:pt x="16426" y="502513"/>
                  </a:lnTo>
                  <a:lnTo>
                    <a:pt x="9312" y="552170"/>
                  </a:lnTo>
                  <a:lnTo>
                    <a:pt x="4759" y="604389"/>
                  </a:lnTo>
                  <a:lnTo>
                    <a:pt x="2768" y="659168"/>
                  </a:lnTo>
                  <a:lnTo>
                    <a:pt x="287477" y="659168"/>
                  </a:lnTo>
                  <a:lnTo>
                    <a:pt x="290020" y="598458"/>
                  </a:lnTo>
                  <a:lnTo>
                    <a:pt x="297648" y="543105"/>
                  </a:lnTo>
                  <a:lnTo>
                    <a:pt x="310360" y="493111"/>
                  </a:lnTo>
                  <a:lnTo>
                    <a:pt x="328155" y="448475"/>
                  </a:lnTo>
                  <a:lnTo>
                    <a:pt x="351053" y="408567"/>
                  </a:lnTo>
                  <a:lnTo>
                    <a:pt x="379056" y="372781"/>
                  </a:lnTo>
                  <a:lnTo>
                    <a:pt x="412165" y="341117"/>
                  </a:lnTo>
                  <a:lnTo>
                    <a:pt x="450380" y="313575"/>
                  </a:lnTo>
                  <a:lnTo>
                    <a:pt x="493459" y="291272"/>
                  </a:lnTo>
                  <a:lnTo>
                    <a:pt x="541162" y="275342"/>
                  </a:lnTo>
                  <a:lnTo>
                    <a:pt x="593490" y="265784"/>
                  </a:lnTo>
                  <a:lnTo>
                    <a:pt x="650443" y="262597"/>
                  </a:lnTo>
                  <a:lnTo>
                    <a:pt x="1188217" y="262597"/>
                  </a:lnTo>
                  <a:lnTo>
                    <a:pt x="1170568" y="235179"/>
                  </a:lnTo>
                  <a:lnTo>
                    <a:pt x="1142538" y="198936"/>
                  </a:lnTo>
                  <a:lnTo>
                    <a:pt x="1111211" y="164871"/>
                  </a:lnTo>
                  <a:lnTo>
                    <a:pt x="1076926" y="133544"/>
                  </a:lnTo>
                  <a:lnTo>
                    <a:pt x="1040019" y="105516"/>
                  </a:lnTo>
                  <a:lnTo>
                    <a:pt x="1000493" y="80785"/>
                  </a:lnTo>
                  <a:lnTo>
                    <a:pt x="958346" y="59351"/>
                  </a:lnTo>
                  <a:lnTo>
                    <a:pt x="913579" y="41216"/>
                  </a:lnTo>
                  <a:lnTo>
                    <a:pt x="866192" y="26378"/>
                  </a:lnTo>
                  <a:lnTo>
                    <a:pt x="816184" y="14837"/>
                  </a:lnTo>
                  <a:lnTo>
                    <a:pt x="763557" y="6594"/>
                  </a:lnTo>
                  <a:lnTo>
                    <a:pt x="708310" y="1648"/>
                  </a:lnTo>
                  <a:lnTo>
                    <a:pt x="650443" y="0"/>
                  </a:lnTo>
                  <a:close/>
                </a:path>
                <a:path w="4724400" h="2047239">
                  <a:moveTo>
                    <a:pt x="2955937" y="1751431"/>
                  </a:moveTo>
                  <a:lnTo>
                    <a:pt x="1644053" y="1751431"/>
                  </a:lnTo>
                  <a:lnTo>
                    <a:pt x="1644053" y="2014080"/>
                  </a:lnTo>
                  <a:lnTo>
                    <a:pt x="2955937" y="2014080"/>
                  </a:lnTo>
                  <a:lnTo>
                    <a:pt x="2955937" y="1751431"/>
                  </a:lnTo>
                  <a:close/>
                </a:path>
                <a:path w="4724400" h="2047239">
                  <a:moveTo>
                    <a:pt x="2429979" y="359016"/>
                  </a:moveTo>
                  <a:lnTo>
                    <a:pt x="2142515" y="359016"/>
                  </a:lnTo>
                  <a:lnTo>
                    <a:pt x="2142515" y="1751431"/>
                  </a:lnTo>
                  <a:lnTo>
                    <a:pt x="2429979" y="1751431"/>
                  </a:lnTo>
                  <a:lnTo>
                    <a:pt x="2429979" y="359016"/>
                  </a:lnTo>
                  <a:close/>
                </a:path>
                <a:path w="4724400" h="2047239">
                  <a:moveTo>
                    <a:pt x="2429979" y="33019"/>
                  </a:moveTo>
                  <a:lnTo>
                    <a:pt x="2243086" y="33019"/>
                  </a:lnTo>
                  <a:lnTo>
                    <a:pt x="1671599" y="228345"/>
                  </a:lnTo>
                  <a:lnTo>
                    <a:pt x="1671599" y="449897"/>
                  </a:lnTo>
                  <a:lnTo>
                    <a:pt x="2142515" y="359016"/>
                  </a:lnTo>
                  <a:lnTo>
                    <a:pt x="2429979" y="359016"/>
                  </a:lnTo>
                  <a:lnTo>
                    <a:pt x="2429979" y="33019"/>
                  </a:lnTo>
                  <a:close/>
                </a:path>
                <a:path w="4724400" h="2047239">
                  <a:moveTo>
                    <a:pt x="3960571" y="0"/>
                  </a:moveTo>
                  <a:lnTo>
                    <a:pt x="3910746" y="1561"/>
                  </a:lnTo>
                  <a:lnTo>
                    <a:pt x="3862236" y="6244"/>
                  </a:lnTo>
                  <a:lnTo>
                    <a:pt x="3815041" y="14051"/>
                  </a:lnTo>
                  <a:lnTo>
                    <a:pt x="3769162" y="24980"/>
                  </a:lnTo>
                  <a:lnTo>
                    <a:pt x="3724598" y="39033"/>
                  </a:lnTo>
                  <a:lnTo>
                    <a:pt x="3681348" y="56209"/>
                  </a:lnTo>
                  <a:lnTo>
                    <a:pt x="3639415" y="76508"/>
                  </a:lnTo>
                  <a:lnTo>
                    <a:pt x="3598796" y="99932"/>
                  </a:lnTo>
                  <a:lnTo>
                    <a:pt x="3559492" y="126479"/>
                  </a:lnTo>
                  <a:lnTo>
                    <a:pt x="3521819" y="155841"/>
                  </a:lnTo>
                  <a:lnTo>
                    <a:pt x="3486105" y="187718"/>
                  </a:lnTo>
                  <a:lnTo>
                    <a:pt x="3452353" y="222110"/>
                  </a:lnTo>
                  <a:lnTo>
                    <a:pt x="3420567" y="259017"/>
                  </a:lnTo>
                  <a:lnTo>
                    <a:pt x="3390749" y="298439"/>
                  </a:lnTo>
                  <a:lnTo>
                    <a:pt x="3363041" y="340135"/>
                  </a:lnTo>
                  <a:lnTo>
                    <a:pt x="3337191" y="384500"/>
                  </a:lnTo>
                  <a:lnTo>
                    <a:pt x="3313309" y="431365"/>
                  </a:lnTo>
                  <a:lnTo>
                    <a:pt x="3291395" y="480733"/>
                  </a:lnTo>
                  <a:lnTo>
                    <a:pt x="3275052" y="522857"/>
                  </a:lnTo>
                  <a:lnTo>
                    <a:pt x="3260266" y="566401"/>
                  </a:lnTo>
                  <a:lnTo>
                    <a:pt x="3247036" y="611364"/>
                  </a:lnTo>
                  <a:lnTo>
                    <a:pt x="3235362" y="657747"/>
                  </a:lnTo>
                  <a:lnTo>
                    <a:pt x="3225244" y="705549"/>
                  </a:lnTo>
                  <a:lnTo>
                    <a:pt x="3216683" y="754771"/>
                  </a:lnTo>
                  <a:lnTo>
                    <a:pt x="3209678" y="805412"/>
                  </a:lnTo>
                  <a:lnTo>
                    <a:pt x="3204230" y="857473"/>
                  </a:lnTo>
                  <a:lnTo>
                    <a:pt x="3200323" y="911295"/>
                  </a:lnTo>
                  <a:lnTo>
                    <a:pt x="3198003" y="965853"/>
                  </a:lnTo>
                  <a:lnTo>
                    <a:pt x="3197225" y="1022172"/>
                  </a:lnTo>
                  <a:lnTo>
                    <a:pt x="3198004" y="1078571"/>
                  </a:lnTo>
                  <a:lnTo>
                    <a:pt x="3200351" y="1133885"/>
                  </a:lnTo>
                  <a:lnTo>
                    <a:pt x="3204258" y="1187600"/>
                  </a:lnTo>
                  <a:lnTo>
                    <a:pt x="3209728" y="1239886"/>
                  </a:lnTo>
                  <a:lnTo>
                    <a:pt x="3216761" y="1290744"/>
                  </a:lnTo>
                  <a:lnTo>
                    <a:pt x="3225357" y="1340173"/>
                  </a:lnTo>
                  <a:lnTo>
                    <a:pt x="3235516" y="1388174"/>
                  </a:lnTo>
                  <a:lnTo>
                    <a:pt x="3247237" y="1434747"/>
                  </a:lnTo>
                  <a:lnTo>
                    <a:pt x="3260521" y="1479892"/>
                  </a:lnTo>
                  <a:lnTo>
                    <a:pt x="3275367" y="1523609"/>
                  </a:lnTo>
                  <a:lnTo>
                    <a:pt x="3291776" y="1565897"/>
                  </a:lnTo>
                  <a:lnTo>
                    <a:pt x="3313762" y="1615445"/>
                  </a:lnTo>
                  <a:lnTo>
                    <a:pt x="3337700" y="1662465"/>
                  </a:lnTo>
                  <a:lnTo>
                    <a:pt x="3363591" y="1706957"/>
                  </a:lnTo>
                  <a:lnTo>
                    <a:pt x="3391435" y="1748920"/>
                  </a:lnTo>
                  <a:lnTo>
                    <a:pt x="3421231" y="1788356"/>
                  </a:lnTo>
                  <a:lnTo>
                    <a:pt x="3452980" y="1825264"/>
                  </a:lnTo>
                  <a:lnTo>
                    <a:pt x="3486683" y="1859644"/>
                  </a:lnTo>
                  <a:lnTo>
                    <a:pt x="3522339" y="1891497"/>
                  </a:lnTo>
                  <a:lnTo>
                    <a:pt x="3559949" y="1920824"/>
                  </a:lnTo>
                  <a:lnTo>
                    <a:pt x="3599191" y="1947328"/>
                  </a:lnTo>
                  <a:lnTo>
                    <a:pt x="3639750" y="1970714"/>
                  </a:lnTo>
                  <a:lnTo>
                    <a:pt x="3681628" y="1990982"/>
                  </a:lnTo>
                  <a:lnTo>
                    <a:pt x="3724823" y="2008133"/>
                  </a:lnTo>
                  <a:lnTo>
                    <a:pt x="3769337" y="2022165"/>
                  </a:lnTo>
                  <a:lnTo>
                    <a:pt x="3815168" y="2033079"/>
                  </a:lnTo>
                  <a:lnTo>
                    <a:pt x="3862318" y="2040876"/>
                  </a:lnTo>
                  <a:lnTo>
                    <a:pt x="3910785" y="2045553"/>
                  </a:lnTo>
                  <a:lnTo>
                    <a:pt x="3960571" y="2047112"/>
                  </a:lnTo>
                  <a:lnTo>
                    <a:pt x="4010831" y="2045553"/>
                  </a:lnTo>
                  <a:lnTo>
                    <a:pt x="4059682" y="2040875"/>
                  </a:lnTo>
                  <a:lnTo>
                    <a:pt x="4107123" y="2033079"/>
                  </a:lnTo>
                  <a:lnTo>
                    <a:pt x="4153154" y="2022164"/>
                  </a:lnTo>
                  <a:lnTo>
                    <a:pt x="4197774" y="2008131"/>
                  </a:lnTo>
                  <a:lnTo>
                    <a:pt x="4240984" y="1990978"/>
                  </a:lnTo>
                  <a:lnTo>
                    <a:pt x="4282782" y="1970708"/>
                  </a:lnTo>
                  <a:lnTo>
                    <a:pt x="4323169" y="1947319"/>
                  </a:lnTo>
                  <a:lnTo>
                    <a:pt x="4362145" y="1920811"/>
                  </a:lnTo>
                  <a:lnTo>
                    <a:pt x="4399462" y="1891474"/>
                  </a:lnTo>
                  <a:lnTo>
                    <a:pt x="4434867" y="1859597"/>
                  </a:lnTo>
                  <a:lnTo>
                    <a:pt x="4468360" y="1825181"/>
                  </a:lnTo>
                  <a:lnTo>
                    <a:pt x="4499940" y="1788225"/>
                  </a:lnTo>
                  <a:lnTo>
                    <a:pt x="4504817" y="1781733"/>
                  </a:lnTo>
                  <a:lnTo>
                    <a:pt x="3960571" y="1781733"/>
                  </a:lnTo>
                  <a:lnTo>
                    <a:pt x="3914937" y="1779719"/>
                  </a:lnTo>
                  <a:lnTo>
                    <a:pt x="3872733" y="1773675"/>
                  </a:lnTo>
                  <a:lnTo>
                    <a:pt x="3833960" y="1763602"/>
                  </a:lnTo>
                  <a:lnTo>
                    <a:pt x="3798620" y="1749501"/>
                  </a:lnTo>
                  <a:lnTo>
                    <a:pt x="3865072" y="1583397"/>
                  </a:lnTo>
                  <a:lnTo>
                    <a:pt x="3606469" y="1583397"/>
                  </a:lnTo>
                  <a:lnTo>
                    <a:pt x="3590989" y="1547391"/>
                  </a:lnTo>
                  <a:lnTo>
                    <a:pt x="3575499" y="1506430"/>
                  </a:lnTo>
                  <a:lnTo>
                    <a:pt x="3559999" y="1460514"/>
                  </a:lnTo>
                  <a:lnTo>
                    <a:pt x="3544491" y="1409644"/>
                  </a:lnTo>
                  <a:lnTo>
                    <a:pt x="3528974" y="1353819"/>
                  </a:lnTo>
                  <a:lnTo>
                    <a:pt x="3518684" y="1311353"/>
                  </a:lnTo>
                  <a:lnTo>
                    <a:pt x="3509977" y="1267249"/>
                  </a:lnTo>
                  <a:lnTo>
                    <a:pt x="3502853" y="1221509"/>
                  </a:lnTo>
                  <a:lnTo>
                    <a:pt x="3497312" y="1174132"/>
                  </a:lnTo>
                  <a:lnTo>
                    <a:pt x="3493354" y="1125117"/>
                  </a:lnTo>
                  <a:lnTo>
                    <a:pt x="3490980" y="1074464"/>
                  </a:lnTo>
                  <a:lnTo>
                    <a:pt x="3490188" y="1022172"/>
                  </a:lnTo>
                  <a:lnTo>
                    <a:pt x="3491144" y="963863"/>
                  </a:lnTo>
                  <a:lnTo>
                    <a:pt x="3494013" y="907696"/>
                  </a:lnTo>
                  <a:lnTo>
                    <a:pt x="3498793" y="853669"/>
                  </a:lnTo>
                  <a:lnTo>
                    <a:pt x="3505487" y="801784"/>
                  </a:lnTo>
                  <a:lnTo>
                    <a:pt x="3514093" y="752040"/>
                  </a:lnTo>
                  <a:lnTo>
                    <a:pt x="3524612" y="704437"/>
                  </a:lnTo>
                  <a:lnTo>
                    <a:pt x="3537044" y="658976"/>
                  </a:lnTo>
                  <a:lnTo>
                    <a:pt x="3551389" y="615657"/>
                  </a:lnTo>
                  <a:lnTo>
                    <a:pt x="3573040" y="561535"/>
                  </a:lnTo>
                  <a:lnTo>
                    <a:pt x="3597185" y="511844"/>
                  </a:lnTo>
                  <a:lnTo>
                    <a:pt x="3623825" y="466583"/>
                  </a:lnTo>
                  <a:lnTo>
                    <a:pt x="3652960" y="425754"/>
                  </a:lnTo>
                  <a:lnTo>
                    <a:pt x="3684589" y="389356"/>
                  </a:lnTo>
                  <a:lnTo>
                    <a:pt x="3718712" y="357390"/>
                  </a:lnTo>
                  <a:lnTo>
                    <a:pt x="3762335" y="325254"/>
                  </a:lnTo>
                  <a:lnTo>
                    <a:pt x="3808332" y="300258"/>
                  </a:lnTo>
                  <a:lnTo>
                    <a:pt x="3856704" y="282405"/>
                  </a:lnTo>
                  <a:lnTo>
                    <a:pt x="3907450" y="271693"/>
                  </a:lnTo>
                  <a:lnTo>
                    <a:pt x="3960571" y="268122"/>
                  </a:lnTo>
                  <a:lnTo>
                    <a:pt x="4507345" y="268122"/>
                  </a:lnTo>
                  <a:lnTo>
                    <a:pt x="4500405" y="258911"/>
                  </a:lnTo>
                  <a:lnTo>
                    <a:pt x="4468853" y="222051"/>
                  </a:lnTo>
                  <a:lnTo>
                    <a:pt x="4435369" y="187692"/>
                  </a:lnTo>
                  <a:lnTo>
                    <a:pt x="4399949" y="155835"/>
                  </a:lnTo>
                  <a:lnTo>
                    <a:pt x="4362589" y="126479"/>
                  </a:lnTo>
                  <a:lnTo>
                    <a:pt x="4323553" y="99932"/>
                  </a:lnTo>
                  <a:lnTo>
                    <a:pt x="4283109" y="76508"/>
                  </a:lnTo>
                  <a:lnTo>
                    <a:pt x="4241257" y="56209"/>
                  </a:lnTo>
                  <a:lnTo>
                    <a:pt x="4197997" y="39033"/>
                  </a:lnTo>
                  <a:lnTo>
                    <a:pt x="4153329" y="24980"/>
                  </a:lnTo>
                  <a:lnTo>
                    <a:pt x="4107252" y="14051"/>
                  </a:lnTo>
                  <a:lnTo>
                    <a:pt x="4059767" y="6244"/>
                  </a:lnTo>
                  <a:lnTo>
                    <a:pt x="4010874" y="1561"/>
                  </a:lnTo>
                  <a:lnTo>
                    <a:pt x="3960571" y="0"/>
                  </a:lnTo>
                  <a:close/>
                </a:path>
                <a:path w="4724400" h="2047239">
                  <a:moveTo>
                    <a:pt x="4620481" y="460908"/>
                  </a:moveTo>
                  <a:lnTo>
                    <a:pt x="4314139" y="460908"/>
                  </a:lnTo>
                  <a:lnTo>
                    <a:pt x="4329779" y="497818"/>
                  </a:lnTo>
                  <a:lnTo>
                    <a:pt x="4345397" y="539495"/>
                  </a:lnTo>
                  <a:lnTo>
                    <a:pt x="4360992" y="585941"/>
                  </a:lnTo>
                  <a:lnTo>
                    <a:pt x="4376561" y="637156"/>
                  </a:lnTo>
                  <a:lnTo>
                    <a:pt x="4392104" y="693140"/>
                  </a:lnTo>
                  <a:lnTo>
                    <a:pt x="4402410" y="735587"/>
                  </a:lnTo>
                  <a:lnTo>
                    <a:pt x="4411130" y="779552"/>
                  </a:lnTo>
                  <a:lnTo>
                    <a:pt x="4418266" y="825038"/>
                  </a:lnTo>
                  <a:lnTo>
                    <a:pt x="4423816" y="872042"/>
                  </a:lnTo>
                  <a:lnTo>
                    <a:pt x="4427781" y="920566"/>
                  </a:lnTo>
                  <a:lnTo>
                    <a:pt x="4430160" y="970609"/>
                  </a:lnTo>
                  <a:lnTo>
                    <a:pt x="4430953" y="1022172"/>
                  </a:lnTo>
                  <a:lnTo>
                    <a:pt x="4429988" y="1080564"/>
                  </a:lnTo>
                  <a:lnTo>
                    <a:pt x="4427093" y="1136898"/>
                  </a:lnTo>
                  <a:lnTo>
                    <a:pt x="4422269" y="1191173"/>
                  </a:lnTo>
                  <a:lnTo>
                    <a:pt x="4415515" y="1243390"/>
                  </a:lnTo>
                  <a:lnTo>
                    <a:pt x="4406831" y="1293548"/>
                  </a:lnTo>
                  <a:lnTo>
                    <a:pt x="4396219" y="1341647"/>
                  </a:lnTo>
                  <a:lnTo>
                    <a:pt x="4383677" y="1387688"/>
                  </a:lnTo>
                  <a:lnTo>
                    <a:pt x="4369206" y="1431670"/>
                  </a:lnTo>
                  <a:lnTo>
                    <a:pt x="4347403" y="1486645"/>
                  </a:lnTo>
                  <a:lnTo>
                    <a:pt x="4323144" y="1537025"/>
                  </a:lnTo>
                  <a:lnTo>
                    <a:pt x="4296429" y="1582812"/>
                  </a:lnTo>
                  <a:lnTo>
                    <a:pt x="4267258" y="1624004"/>
                  </a:lnTo>
                  <a:lnTo>
                    <a:pt x="4235632" y="1660602"/>
                  </a:lnTo>
                  <a:lnTo>
                    <a:pt x="4201553" y="1692605"/>
                  </a:lnTo>
                  <a:lnTo>
                    <a:pt x="4158014" y="1724693"/>
                  </a:lnTo>
                  <a:lnTo>
                    <a:pt x="4112146" y="1749649"/>
                  </a:lnTo>
                  <a:lnTo>
                    <a:pt x="4063950" y="1767474"/>
                  </a:lnTo>
                  <a:lnTo>
                    <a:pt x="4013425" y="1778169"/>
                  </a:lnTo>
                  <a:lnTo>
                    <a:pt x="3960571" y="1781733"/>
                  </a:lnTo>
                  <a:lnTo>
                    <a:pt x="4504817" y="1781733"/>
                  </a:lnTo>
                  <a:lnTo>
                    <a:pt x="4529608" y="1748730"/>
                  </a:lnTo>
                  <a:lnTo>
                    <a:pt x="4557364" y="1706697"/>
                  </a:lnTo>
                  <a:lnTo>
                    <a:pt x="4583209" y="1662124"/>
                  </a:lnTo>
                  <a:lnTo>
                    <a:pt x="4607141" y="1615013"/>
                  </a:lnTo>
                  <a:lnTo>
                    <a:pt x="4629162" y="1565363"/>
                  </a:lnTo>
                  <a:lnTo>
                    <a:pt x="4645614" y="1523001"/>
                  </a:lnTo>
                  <a:lnTo>
                    <a:pt x="4660499" y="1479235"/>
                  </a:lnTo>
                  <a:lnTo>
                    <a:pt x="4673817" y="1434065"/>
                  </a:lnTo>
                  <a:lnTo>
                    <a:pt x="4685568" y="1387491"/>
                  </a:lnTo>
                  <a:lnTo>
                    <a:pt x="4695752" y="1339514"/>
                  </a:lnTo>
                  <a:lnTo>
                    <a:pt x="4704370" y="1290133"/>
                  </a:lnTo>
                  <a:lnTo>
                    <a:pt x="4711420" y="1239348"/>
                  </a:lnTo>
                  <a:lnTo>
                    <a:pt x="4716904" y="1187159"/>
                  </a:lnTo>
                  <a:lnTo>
                    <a:pt x="4720821" y="1133567"/>
                  </a:lnTo>
                  <a:lnTo>
                    <a:pt x="4723172" y="1078571"/>
                  </a:lnTo>
                  <a:lnTo>
                    <a:pt x="4723955" y="1022172"/>
                  </a:lnTo>
                  <a:lnTo>
                    <a:pt x="4723167" y="965853"/>
                  </a:lnTo>
                  <a:lnTo>
                    <a:pt x="4720808" y="910953"/>
                  </a:lnTo>
                  <a:lnTo>
                    <a:pt x="4716930" y="857946"/>
                  </a:lnTo>
                  <a:lnTo>
                    <a:pt x="4711466" y="805989"/>
                  </a:lnTo>
                  <a:lnTo>
                    <a:pt x="4704442" y="755425"/>
                  </a:lnTo>
                  <a:lnTo>
                    <a:pt x="4695856" y="706254"/>
                  </a:lnTo>
                  <a:lnTo>
                    <a:pt x="4685710" y="658475"/>
                  </a:lnTo>
                  <a:lnTo>
                    <a:pt x="4674003" y="612088"/>
                  </a:lnTo>
                  <a:lnTo>
                    <a:pt x="4660735" y="567093"/>
                  </a:lnTo>
                  <a:lnTo>
                    <a:pt x="4645907" y="523490"/>
                  </a:lnTo>
                  <a:lnTo>
                    <a:pt x="4629518" y="481279"/>
                  </a:lnTo>
                  <a:lnTo>
                    <a:pt x="4620481" y="460908"/>
                  </a:lnTo>
                  <a:close/>
                </a:path>
                <a:path w="4724400" h="2047239">
                  <a:moveTo>
                    <a:pt x="4507345" y="268122"/>
                  </a:moveTo>
                  <a:lnTo>
                    <a:pt x="3960571" y="268122"/>
                  </a:lnTo>
                  <a:lnTo>
                    <a:pt x="4005733" y="270113"/>
                  </a:lnTo>
                  <a:lnTo>
                    <a:pt x="4047324" y="276085"/>
                  </a:lnTo>
                  <a:lnTo>
                    <a:pt x="4085343" y="286038"/>
                  </a:lnTo>
                  <a:lnTo>
                    <a:pt x="4119791" y="299973"/>
                  </a:lnTo>
                  <a:lnTo>
                    <a:pt x="3606469" y="1583397"/>
                  </a:lnTo>
                  <a:lnTo>
                    <a:pt x="3865072" y="1583397"/>
                  </a:lnTo>
                  <a:lnTo>
                    <a:pt x="4314139" y="460908"/>
                  </a:lnTo>
                  <a:lnTo>
                    <a:pt x="4620481" y="460908"/>
                  </a:lnTo>
                  <a:lnTo>
                    <a:pt x="4607566" y="431796"/>
                  </a:lnTo>
                  <a:lnTo>
                    <a:pt x="4583688" y="384828"/>
                  </a:lnTo>
                  <a:lnTo>
                    <a:pt x="4557884" y="340376"/>
                  </a:lnTo>
                  <a:lnTo>
                    <a:pt x="4530028" y="298272"/>
                  </a:lnTo>
                  <a:lnTo>
                    <a:pt x="4507345" y="268122"/>
                  </a:lnTo>
                  <a:close/>
                </a:path>
              </a:pathLst>
            </a:custGeom>
            <a:solidFill>
              <a:srgbClr val="FFA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07432" y="2221311"/>
            <a:ext cx="3995420" cy="149606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40"/>
              </a:spcBef>
            </a:pPr>
            <a:r>
              <a:rPr sz="4800" b="0" spc="-55" dirty="0">
                <a:latin typeface="Courier New"/>
                <a:cs typeface="Courier New"/>
              </a:rPr>
              <a:t>Countries </a:t>
            </a:r>
            <a:r>
              <a:rPr sz="4800" b="0" spc="-50" dirty="0">
                <a:latin typeface="Courier New"/>
                <a:cs typeface="Courier New"/>
              </a:rPr>
              <a:t> </a:t>
            </a:r>
            <a:r>
              <a:rPr sz="4800" b="0" spc="-35" dirty="0">
                <a:latin typeface="Courier New"/>
                <a:cs typeface="Courier New"/>
              </a:rPr>
              <a:t>and</a:t>
            </a:r>
            <a:r>
              <a:rPr sz="4800" b="0" spc="-165" dirty="0">
                <a:latin typeface="Courier New"/>
                <a:cs typeface="Courier New"/>
              </a:rPr>
              <a:t> </a:t>
            </a:r>
            <a:r>
              <a:rPr sz="4800" b="0" spc="-40" dirty="0">
                <a:latin typeface="Courier New"/>
                <a:cs typeface="Courier New"/>
              </a:rPr>
              <a:t>Regions</a:t>
            </a:r>
            <a:endParaRPr sz="4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7432" y="3707212"/>
            <a:ext cx="4260850" cy="126492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811530">
              <a:lnSpc>
                <a:spcPct val="101099"/>
              </a:lnSpc>
              <a:spcBef>
                <a:spcPts val="65"/>
              </a:spcBef>
            </a:pPr>
            <a:r>
              <a:rPr sz="2700" spc="-30" dirty="0">
                <a:solidFill>
                  <a:srgbClr val="F8F7F4"/>
                </a:solidFill>
                <a:latin typeface="Courier New"/>
                <a:cs typeface="Courier New"/>
              </a:rPr>
              <a:t>PyPI</a:t>
            </a:r>
            <a:r>
              <a:rPr sz="2700" spc="-90" dirty="0">
                <a:solidFill>
                  <a:srgbClr val="F8F7F4"/>
                </a:solidFill>
                <a:latin typeface="Courier New"/>
                <a:cs typeface="Courier New"/>
              </a:rPr>
              <a:t> </a:t>
            </a:r>
            <a:r>
              <a:rPr sz="2700" spc="-35" dirty="0">
                <a:solidFill>
                  <a:srgbClr val="F8F7F4"/>
                </a:solidFill>
                <a:latin typeface="Courier New"/>
                <a:cs typeface="Courier New"/>
              </a:rPr>
              <a:t>downLoads</a:t>
            </a:r>
            <a:r>
              <a:rPr sz="2700" spc="-85" dirty="0">
                <a:solidFill>
                  <a:srgbClr val="F8F7F4"/>
                </a:solidFill>
                <a:latin typeface="Courier New"/>
                <a:cs typeface="Courier New"/>
              </a:rPr>
              <a:t> </a:t>
            </a:r>
            <a:r>
              <a:rPr sz="2700" spc="-45" dirty="0">
                <a:solidFill>
                  <a:srgbClr val="F8F7F4"/>
                </a:solidFill>
                <a:latin typeface="Courier New"/>
                <a:cs typeface="Courier New"/>
              </a:rPr>
              <a:t>of </a:t>
            </a:r>
            <a:r>
              <a:rPr sz="2700" spc="-1605" dirty="0">
                <a:solidFill>
                  <a:srgbClr val="F8F7F4"/>
                </a:solidFill>
                <a:latin typeface="Courier New"/>
                <a:cs typeface="Courier New"/>
              </a:rPr>
              <a:t> </a:t>
            </a:r>
            <a:r>
              <a:rPr sz="2700" spc="-40" dirty="0">
                <a:solidFill>
                  <a:srgbClr val="F8F7F4"/>
                </a:solidFill>
                <a:latin typeface="Courier New"/>
                <a:cs typeface="Courier New"/>
              </a:rPr>
              <a:t>PySpark</a:t>
            </a:r>
            <a:endParaRPr sz="2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700" spc="-15" dirty="0">
                <a:solidFill>
                  <a:srgbClr val="F8F7F4"/>
                </a:solidFill>
                <a:latin typeface="Courier New"/>
                <a:cs typeface="Courier New"/>
              </a:rPr>
              <a:t>in</a:t>
            </a:r>
            <a:r>
              <a:rPr sz="2700" spc="-90" dirty="0">
                <a:solidFill>
                  <a:srgbClr val="F8F7F4"/>
                </a:solidFill>
                <a:latin typeface="Courier New"/>
                <a:cs typeface="Courier New"/>
              </a:rPr>
              <a:t> </a:t>
            </a:r>
            <a:r>
              <a:rPr sz="2700" spc="-25" dirty="0">
                <a:solidFill>
                  <a:srgbClr val="F8F7F4"/>
                </a:solidFill>
                <a:latin typeface="Courier New"/>
                <a:cs typeface="Courier New"/>
              </a:rPr>
              <a:t>the</a:t>
            </a:r>
            <a:r>
              <a:rPr sz="2700" spc="-85" dirty="0">
                <a:solidFill>
                  <a:srgbClr val="F8F7F4"/>
                </a:solidFill>
                <a:latin typeface="Courier New"/>
                <a:cs typeface="Courier New"/>
              </a:rPr>
              <a:t> </a:t>
            </a:r>
            <a:r>
              <a:rPr sz="2700" spc="-30" dirty="0">
                <a:solidFill>
                  <a:srgbClr val="F8F7F4"/>
                </a:solidFill>
                <a:latin typeface="Courier New"/>
                <a:cs typeface="Courier New"/>
              </a:rPr>
              <a:t>Last</a:t>
            </a:r>
            <a:r>
              <a:rPr sz="2700" spc="-75" dirty="0">
                <a:solidFill>
                  <a:srgbClr val="F8F7F4"/>
                </a:solidFill>
                <a:latin typeface="Courier New"/>
                <a:cs typeface="Courier New"/>
              </a:rPr>
              <a:t> </a:t>
            </a:r>
            <a:r>
              <a:rPr sz="2700" spc="-25" dirty="0">
                <a:solidFill>
                  <a:srgbClr val="F8F7F4"/>
                </a:solidFill>
                <a:latin typeface="Courier New"/>
                <a:cs typeface="Courier New"/>
              </a:rPr>
              <a:t>12</a:t>
            </a:r>
            <a:r>
              <a:rPr sz="2700" spc="-70" dirty="0">
                <a:solidFill>
                  <a:srgbClr val="F8F7F4"/>
                </a:solidFill>
                <a:latin typeface="Courier New"/>
                <a:cs typeface="Courier New"/>
              </a:rPr>
              <a:t> </a:t>
            </a:r>
            <a:r>
              <a:rPr sz="2700" spc="-40" dirty="0">
                <a:solidFill>
                  <a:srgbClr val="F8F7F4"/>
                </a:solidFill>
                <a:latin typeface="Courier New"/>
                <a:cs typeface="Courier New"/>
              </a:rPr>
              <a:t>months</a:t>
            </a:r>
            <a:endParaRPr sz="2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50023" y="0"/>
            <a:ext cx="5139055" cy="6858000"/>
            <a:chOff x="7050023" y="0"/>
            <a:chExt cx="51390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91171" y="10668"/>
              <a:ext cx="5097779" cy="684733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259567" y="0"/>
              <a:ext cx="1929764" cy="1929764"/>
            </a:xfrm>
            <a:custGeom>
              <a:avLst/>
              <a:gdLst/>
              <a:ahLst/>
              <a:cxnLst/>
              <a:rect l="l" t="t" r="r" b="b"/>
              <a:pathLst>
                <a:path w="1929765" h="1929764">
                  <a:moveTo>
                    <a:pt x="1929383" y="0"/>
                  </a:moveTo>
                  <a:lnTo>
                    <a:pt x="0" y="0"/>
                  </a:lnTo>
                  <a:lnTo>
                    <a:pt x="1929383" y="1929383"/>
                  </a:lnTo>
                  <a:lnTo>
                    <a:pt x="1929383" y="0"/>
                  </a:lnTo>
                  <a:close/>
                </a:path>
              </a:pathLst>
            </a:custGeom>
            <a:solidFill>
              <a:srgbClr val="FF5F46">
                <a:alpha val="7254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50024" y="9143"/>
              <a:ext cx="2104390" cy="6849109"/>
            </a:xfrm>
            <a:custGeom>
              <a:avLst/>
              <a:gdLst/>
              <a:ahLst/>
              <a:cxnLst/>
              <a:rect l="l" t="t" r="r" b="b"/>
              <a:pathLst>
                <a:path w="2104390" h="6849109">
                  <a:moveTo>
                    <a:pt x="2103869" y="6848856"/>
                  </a:moveTo>
                  <a:lnTo>
                    <a:pt x="15113" y="3517125"/>
                  </a:lnTo>
                  <a:lnTo>
                    <a:pt x="2046732" y="0"/>
                  </a:lnTo>
                  <a:lnTo>
                    <a:pt x="0" y="0"/>
                  </a:lnTo>
                  <a:lnTo>
                    <a:pt x="0" y="3493008"/>
                  </a:lnTo>
                  <a:lnTo>
                    <a:pt x="0" y="3543300"/>
                  </a:lnTo>
                  <a:lnTo>
                    <a:pt x="0" y="6848856"/>
                  </a:lnTo>
                  <a:lnTo>
                    <a:pt x="2103869" y="6848856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07679" y="5937503"/>
              <a:ext cx="1626235" cy="920750"/>
            </a:xfrm>
            <a:custGeom>
              <a:avLst/>
              <a:gdLst/>
              <a:ahLst/>
              <a:cxnLst/>
              <a:rect l="l" t="t" r="r" b="b"/>
              <a:pathLst>
                <a:path w="1626234" h="920750">
                  <a:moveTo>
                    <a:pt x="813054" y="0"/>
                  </a:moveTo>
                  <a:lnTo>
                    <a:pt x="765281" y="1381"/>
                  </a:lnTo>
                  <a:lnTo>
                    <a:pt x="718235" y="5475"/>
                  </a:lnTo>
                  <a:lnTo>
                    <a:pt x="671992" y="12204"/>
                  </a:lnTo>
                  <a:lnTo>
                    <a:pt x="626629" y="21493"/>
                  </a:lnTo>
                  <a:lnTo>
                    <a:pt x="582221" y="33265"/>
                  </a:lnTo>
                  <a:lnTo>
                    <a:pt x="538845" y="47444"/>
                  </a:lnTo>
                  <a:lnTo>
                    <a:pt x="496578" y="63954"/>
                  </a:lnTo>
                  <a:lnTo>
                    <a:pt x="455494" y="82718"/>
                  </a:lnTo>
                  <a:lnTo>
                    <a:pt x="415672" y="103659"/>
                  </a:lnTo>
                  <a:lnTo>
                    <a:pt x="377186" y="126702"/>
                  </a:lnTo>
                  <a:lnTo>
                    <a:pt x="340114" y="151770"/>
                  </a:lnTo>
                  <a:lnTo>
                    <a:pt x="304531" y="178787"/>
                  </a:lnTo>
                  <a:lnTo>
                    <a:pt x="270514" y="207677"/>
                  </a:lnTo>
                  <a:lnTo>
                    <a:pt x="238139" y="238363"/>
                  </a:lnTo>
                  <a:lnTo>
                    <a:pt x="207482" y="270768"/>
                  </a:lnTo>
                  <a:lnTo>
                    <a:pt x="178619" y="304817"/>
                  </a:lnTo>
                  <a:lnTo>
                    <a:pt x="151628" y="340434"/>
                  </a:lnTo>
                  <a:lnTo>
                    <a:pt x="126583" y="377541"/>
                  </a:lnTo>
                  <a:lnTo>
                    <a:pt x="103562" y="416062"/>
                  </a:lnTo>
                  <a:lnTo>
                    <a:pt x="82640" y="455922"/>
                  </a:lnTo>
                  <a:lnTo>
                    <a:pt x="63894" y="497044"/>
                  </a:lnTo>
                  <a:lnTo>
                    <a:pt x="47400" y="539351"/>
                  </a:lnTo>
                  <a:lnTo>
                    <a:pt x="33234" y="582767"/>
                  </a:lnTo>
                  <a:lnTo>
                    <a:pt x="21473" y="627217"/>
                  </a:lnTo>
                  <a:lnTo>
                    <a:pt x="12193" y="672622"/>
                  </a:lnTo>
                  <a:lnTo>
                    <a:pt x="5470" y="718908"/>
                  </a:lnTo>
                  <a:lnTo>
                    <a:pt x="1380" y="765998"/>
                  </a:lnTo>
                  <a:lnTo>
                    <a:pt x="0" y="813816"/>
                  </a:lnTo>
                  <a:lnTo>
                    <a:pt x="1380" y="861633"/>
                  </a:lnTo>
                  <a:lnTo>
                    <a:pt x="5470" y="908723"/>
                  </a:lnTo>
                  <a:lnTo>
                    <a:pt x="7180" y="920495"/>
                  </a:lnTo>
                  <a:lnTo>
                    <a:pt x="1618927" y="920495"/>
                  </a:lnTo>
                  <a:lnTo>
                    <a:pt x="1620637" y="908723"/>
                  </a:lnTo>
                  <a:lnTo>
                    <a:pt x="1624727" y="861633"/>
                  </a:lnTo>
                  <a:lnTo>
                    <a:pt x="1626108" y="813816"/>
                  </a:lnTo>
                  <a:lnTo>
                    <a:pt x="1624727" y="765998"/>
                  </a:lnTo>
                  <a:lnTo>
                    <a:pt x="1620637" y="718908"/>
                  </a:lnTo>
                  <a:lnTo>
                    <a:pt x="1613914" y="672622"/>
                  </a:lnTo>
                  <a:lnTo>
                    <a:pt x="1604634" y="627217"/>
                  </a:lnTo>
                  <a:lnTo>
                    <a:pt x="1592873" y="582767"/>
                  </a:lnTo>
                  <a:lnTo>
                    <a:pt x="1578707" y="539351"/>
                  </a:lnTo>
                  <a:lnTo>
                    <a:pt x="1562213" y="497044"/>
                  </a:lnTo>
                  <a:lnTo>
                    <a:pt x="1543467" y="455922"/>
                  </a:lnTo>
                  <a:lnTo>
                    <a:pt x="1522545" y="416062"/>
                  </a:lnTo>
                  <a:lnTo>
                    <a:pt x="1499524" y="377541"/>
                  </a:lnTo>
                  <a:lnTo>
                    <a:pt x="1474479" y="340434"/>
                  </a:lnTo>
                  <a:lnTo>
                    <a:pt x="1447488" y="304817"/>
                  </a:lnTo>
                  <a:lnTo>
                    <a:pt x="1418625" y="270768"/>
                  </a:lnTo>
                  <a:lnTo>
                    <a:pt x="1387968" y="238363"/>
                  </a:lnTo>
                  <a:lnTo>
                    <a:pt x="1355593" y="207677"/>
                  </a:lnTo>
                  <a:lnTo>
                    <a:pt x="1321576" y="178787"/>
                  </a:lnTo>
                  <a:lnTo>
                    <a:pt x="1285993" y="151770"/>
                  </a:lnTo>
                  <a:lnTo>
                    <a:pt x="1248921" y="126702"/>
                  </a:lnTo>
                  <a:lnTo>
                    <a:pt x="1210435" y="103659"/>
                  </a:lnTo>
                  <a:lnTo>
                    <a:pt x="1170613" y="82718"/>
                  </a:lnTo>
                  <a:lnTo>
                    <a:pt x="1129529" y="63954"/>
                  </a:lnTo>
                  <a:lnTo>
                    <a:pt x="1087262" y="47444"/>
                  </a:lnTo>
                  <a:lnTo>
                    <a:pt x="1043886" y="33265"/>
                  </a:lnTo>
                  <a:lnTo>
                    <a:pt x="999478" y="21493"/>
                  </a:lnTo>
                  <a:lnTo>
                    <a:pt x="954115" y="12204"/>
                  </a:lnTo>
                  <a:lnTo>
                    <a:pt x="907872" y="5475"/>
                  </a:lnTo>
                  <a:lnTo>
                    <a:pt x="860826" y="1381"/>
                  </a:lnTo>
                  <a:lnTo>
                    <a:pt x="813054" y="0"/>
                  </a:lnTo>
                  <a:close/>
                </a:path>
              </a:pathLst>
            </a:custGeom>
            <a:solidFill>
              <a:srgbClr val="FFAB00">
                <a:alpha val="760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7569" y="707867"/>
            <a:ext cx="6116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latin typeface="Lucida Sans Unicode"/>
                <a:cs typeface="Lucida Sans Unicode"/>
              </a:rPr>
              <a:t>PySpark’s</a:t>
            </a:r>
            <a:r>
              <a:rPr sz="3600" b="0" spc="-215" dirty="0">
                <a:latin typeface="Lucida Sans Unicode"/>
                <a:cs typeface="Lucida Sans Unicode"/>
              </a:rPr>
              <a:t> </a:t>
            </a:r>
            <a:r>
              <a:rPr sz="3600" b="0" spc="25" dirty="0">
                <a:latin typeface="Lucida Sans Unicode"/>
                <a:cs typeface="Lucida Sans Unicode"/>
              </a:rPr>
              <a:t>View</a:t>
            </a:r>
            <a:r>
              <a:rPr sz="3600" b="0" spc="-215" dirty="0">
                <a:latin typeface="Lucida Sans Unicode"/>
                <a:cs typeface="Lucida Sans Unicode"/>
              </a:rPr>
              <a:t> </a:t>
            </a:r>
            <a:r>
              <a:rPr sz="3600" b="0" spc="-70" dirty="0">
                <a:latin typeface="Lucida Sans Unicode"/>
                <a:cs typeface="Lucida Sans Unicode"/>
              </a:rPr>
              <a:t>of</a:t>
            </a:r>
            <a:r>
              <a:rPr sz="3600" b="0" spc="-215" dirty="0">
                <a:latin typeface="Lucida Sans Unicode"/>
                <a:cs typeface="Lucida Sans Unicode"/>
              </a:rPr>
              <a:t> </a:t>
            </a:r>
            <a:r>
              <a:rPr sz="3600" b="0" spc="30" dirty="0">
                <a:latin typeface="Lucida Sans Unicode"/>
                <a:cs typeface="Lucida Sans Unicode"/>
              </a:rPr>
              <a:t>the</a:t>
            </a:r>
            <a:r>
              <a:rPr sz="3600" b="0" spc="-215" dirty="0">
                <a:latin typeface="Lucida Sans Unicode"/>
                <a:cs typeface="Lucida Sans Unicode"/>
              </a:rPr>
              <a:t> </a:t>
            </a:r>
            <a:r>
              <a:rPr sz="3600" b="0" spc="35" dirty="0">
                <a:latin typeface="Lucida Sans Unicode"/>
                <a:cs typeface="Lucida Sans Unicode"/>
              </a:rPr>
              <a:t>World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00277" y="1674114"/>
            <a:ext cx="1908175" cy="962025"/>
          </a:xfrm>
          <a:prstGeom prst="rect">
            <a:avLst/>
          </a:prstGeom>
          <a:solidFill>
            <a:srgbClr val="1B5161"/>
          </a:solidFill>
          <a:ln w="25400">
            <a:solidFill>
              <a:srgbClr val="0A2129"/>
            </a:solidFill>
          </a:ln>
        </p:spPr>
        <p:txBody>
          <a:bodyPr vert="horz" wrap="square" lIns="0" tIns="153035" rIns="0" bIns="0" rtlCol="0">
            <a:spAutoFit/>
          </a:bodyPr>
          <a:lstStyle/>
          <a:p>
            <a:pPr marL="701040" marR="304165" indent="-390525">
              <a:lnSpc>
                <a:spcPct val="100000"/>
              </a:lnSpc>
              <a:spcBef>
                <a:spcPts val="1205"/>
              </a:spcBef>
            </a:pPr>
            <a:r>
              <a:rPr sz="2000" spc="-55" dirty="0">
                <a:solidFill>
                  <a:srgbClr val="F8F7F4"/>
                </a:solidFill>
                <a:latin typeface="Microsoft Sans Serif"/>
                <a:cs typeface="Microsoft Sans Serif"/>
              </a:rPr>
              <a:t>D</a:t>
            </a:r>
            <a:r>
              <a:rPr sz="2000" spc="-60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000" spc="215" dirty="0">
                <a:solidFill>
                  <a:srgbClr val="F8F7F4"/>
                </a:solidFill>
                <a:latin typeface="Microsoft Sans Serif"/>
                <a:cs typeface="Microsoft Sans Serif"/>
              </a:rPr>
              <a:t>t</a:t>
            </a:r>
            <a:r>
              <a:rPr sz="2000" spc="-95" dirty="0">
                <a:solidFill>
                  <a:srgbClr val="F8F7F4"/>
                </a:solidFill>
                <a:latin typeface="Microsoft Sans Serif"/>
                <a:cs typeface="Microsoft Sans Serif"/>
              </a:rPr>
              <a:t>aF</a:t>
            </a:r>
            <a:r>
              <a:rPr sz="20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r</a:t>
            </a:r>
            <a:r>
              <a:rPr sz="20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0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m</a:t>
            </a:r>
            <a:r>
              <a:rPr sz="20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e  </a:t>
            </a:r>
            <a:r>
              <a:rPr sz="2000" spc="-70" dirty="0">
                <a:solidFill>
                  <a:srgbClr val="F8F7F4"/>
                </a:solidFill>
                <a:latin typeface="Microsoft Sans Serif"/>
                <a:cs typeface="Microsoft Sans Serif"/>
              </a:rPr>
              <a:t>APIs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79014" y="1674114"/>
            <a:ext cx="1906905" cy="962025"/>
          </a:xfrm>
          <a:prstGeom prst="rect">
            <a:avLst/>
          </a:prstGeom>
          <a:solidFill>
            <a:srgbClr val="1B5161"/>
          </a:solidFill>
          <a:ln w="25400">
            <a:solidFill>
              <a:srgbClr val="0A2129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spc="-70" dirty="0">
                <a:solidFill>
                  <a:srgbClr val="F8F7F4"/>
                </a:solidFill>
                <a:latin typeface="Microsoft Sans Serif"/>
                <a:cs typeface="Microsoft Sans Serif"/>
              </a:rPr>
              <a:t>SQL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56226" y="1674114"/>
            <a:ext cx="1908175" cy="962025"/>
          </a:xfrm>
          <a:prstGeom prst="rect">
            <a:avLst/>
          </a:prstGeom>
          <a:solidFill>
            <a:srgbClr val="1B5161"/>
          </a:solidFill>
          <a:ln w="25400">
            <a:solidFill>
              <a:srgbClr val="0A2129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233679">
              <a:lnSpc>
                <a:spcPct val="100000"/>
              </a:lnSpc>
            </a:pPr>
            <a:r>
              <a:rPr sz="20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pandas</a:t>
            </a:r>
            <a:r>
              <a:rPr sz="2000" spc="-5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F8F7F4"/>
                </a:solidFill>
                <a:latin typeface="Microsoft Sans Serif"/>
                <a:cs typeface="Microsoft Sans Serif"/>
              </a:rPr>
              <a:t>APIs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0277" y="5162550"/>
            <a:ext cx="6064250" cy="962025"/>
          </a:xfrm>
          <a:prstGeom prst="rect">
            <a:avLst/>
          </a:prstGeom>
          <a:solidFill>
            <a:srgbClr val="1B5161"/>
          </a:solidFill>
          <a:ln w="25400">
            <a:solidFill>
              <a:srgbClr val="0A2129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3271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F8F7F4"/>
                </a:solidFill>
                <a:latin typeface="Microsoft Sans Serif"/>
                <a:cs typeface="Microsoft Sans Serif"/>
              </a:rPr>
              <a:t>Spark</a:t>
            </a:r>
            <a:r>
              <a:rPr sz="20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Ecosystem</a:t>
            </a:r>
            <a:r>
              <a:rPr sz="20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(connectors,</a:t>
            </a:r>
            <a:r>
              <a:rPr sz="2000" spc="-5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3rd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F8F7F4"/>
                </a:solidFill>
                <a:latin typeface="Microsoft Sans Serif"/>
                <a:cs typeface="Microsoft Sans Serif"/>
              </a:rPr>
              <a:t>party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libraries)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0277" y="2907029"/>
            <a:ext cx="6064250" cy="2056130"/>
          </a:xfrm>
          <a:prstGeom prst="rect">
            <a:avLst/>
          </a:prstGeom>
          <a:solidFill>
            <a:srgbClr val="1B5161"/>
          </a:solidFill>
          <a:ln w="25400">
            <a:solidFill>
              <a:srgbClr val="0A2129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177165">
              <a:lnSpc>
                <a:spcPct val="100000"/>
              </a:lnSpc>
              <a:spcBef>
                <a:spcPts val="415"/>
              </a:spcBef>
            </a:pPr>
            <a:r>
              <a:rPr sz="3000" spc="-15" dirty="0">
                <a:solidFill>
                  <a:srgbClr val="FF5F46"/>
                </a:solidFill>
                <a:latin typeface="Microsoft Sans Serif"/>
                <a:cs typeface="Microsoft Sans Serif"/>
              </a:rPr>
              <a:t>Py</a:t>
            </a:r>
            <a:r>
              <a:rPr sz="3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Spark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45564" y="3637788"/>
            <a:ext cx="3964304" cy="477520"/>
          </a:xfrm>
          <a:prstGeom prst="rect">
            <a:avLst/>
          </a:prstGeom>
          <a:solidFill>
            <a:srgbClr val="F8F7F4"/>
          </a:solidFill>
        </p:spPr>
        <p:txBody>
          <a:bodyPr vert="horz" wrap="square" lIns="0" tIns="62865" rIns="0" bIns="0" rtlCol="0">
            <a:spAutoFit/>
          </a:bodyPr>
          <a:lstStyle/>
          <a:p>
            <a:pPr marL="878205">
              <a:lnSpc>
                <a:spcPct val="100000"/>
              </a:lnSpc>
              <a:spcBef>
                <a:spcPts val="495"/>
              </a:spcBef>
            </a:pPr>
            <a:r>
              <a:rPr sz="2000" spc="55" dirty="0">
                <a:solidFill>
                  <a:srgbClr val="1B3039"/>
                </a:solidFill>
                <a:latin typeface="Microsoft Sans Serif"/>
                <a:cs typeface="Microsoft Sans Serif"/>
              </a:rPr>
              <a:t>Catalyst</a:t>
            </a:r>
            <a:r>
              <a:rPr sz="2000" spc="-3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1B3039"/>
                </a:solidFill>
                <a:latin typeface="Microsoft Sans Serif"/>
                <a:cs typeface="Microsoft Sans Serif"/>
              </a:rPr>
              <a:t>Optimizer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45564" y="4270247"/>
            <a:ext cx="3964304" cy="477520"/>
          </a:xfrm>
          <a:prstGeom prst="rect">
            <a:avLst/>
          </a:prstGeom>
          <a:solidFill>
            <a:srgbClr val="EDECE9"/>
          </a:solidFill>
        </p:spPr>
        <p:txBody>
          <a:bodyPr vert="horz" wrap="square" lIns="0" tIns="64135" rIns="0" bIns="0" rtlCol="0">
            <a:spAutoFit/>
          </a:bodyPr>
          <a:lstStyle/>
          <a:p>
            <a:pPr marL="836930">
              <a:lnSpc>
                <a:spcPct val="100000"/>
              </a:lnSpc>
              <a:spcBef>
                <a:spcPts val="505"/>
              </a:spcBef>
            </a:pPr>
            <a:r>
              <a:rPr sz="2000" spc="70" dirty="0">
                <a:solidFill>
                  <a:srgbClr val="1B3039"/>
                </a:solidFill>
                <a:latin typeface="Microsoft Sans Serif"/>
                <a:cs typeface="Microsoft Sans Serif"/>
              </a:rPr>
              <a:t>Adaptive</a:t>
            </a:r>
            <a:r>
              <a:rPr sz="2000" spc="-7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1B3039"/>
                </a:solidFill>
                <a:latin typeface="Microsoft Sans Serif"/>
                <a:cs typeface="Microsoft Sans Serif"/>
              </a:rPr>
              <a:t>Execution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306" y="434774"/>
            <a:ext cx="51898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45" dirty="0">
                <a:latin typeface="Lucida Sans Unicode"/>
                <a:cs typeface="Lucida Sans Unicode"/>
              </a:rPr>
              <a:t>Key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20" dirty="0">
                <a:latin typeface="Lucida Sans Unicode"/>
                <a:cs typeface="Lucida Sans Unicode"/>
              </a:rPr>
              <a:t>Focus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100" dirty="0">
                <a:latin typeface="Lucida Sans Unicode"/>
                <a:cs typeface="Lucida Sans Unicode"/>
              </a:rPr>
              <a:t>o</a:t>
            </a:r>
            <a:r>
              <a:rPr sz="4000" b="0" spc="-60" dirty="0">
                <a:latin typeface="Lucida Sans Unicode"/>
                <a:cs typeface="Lucida Sans Unicode"/>
              </a:rPr>
              <a:t>f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40" dirty="0">
                <a:latin typeface="Lucida Sans Unicode"/>
                <a:cs typeface="Lucida Sans Unicode"/>
              </a:rPr>
              <a:t>PySpark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Ease</a:t>
            </a:r>
            <a:r>
              <a:rPr spc="-50" dirty="0"/>
              <a:t> </a:t>
            </a:r>
            <a:r>
              <a:rPr spc="145" dirty="0"/>
              <a:t>of</a:t>
            </a:r>
            <a:r>
              <a:rPr spc="-50" dirty="0"/>
              <a:t> </a:t>
            </a:r>
            <a:r>
              <a:rPr spc="-55" dirty="0"/>
              <a:t>Use</a:t>
            </a:r>
          </a:p>
          <a:p>
            <a:pPr marL="393700" marR="1153160" indent="-381000">
              <a:lnSpc>
                <a:spcPct val="100000"/>
              </a:lnSpc>
              <a:spcBef>
                <a:spcPts val="1955"/>
              </a:spcBef>
              <a:buFont typeface="Arial MT"/>
              <a:buChar char="•"/>
              <a:tabLst>
                <a:tab pos="393700" algn="l"/>
                <a:tab pos="394335" algn="l"/>
              </a:tabLst>
            </a:pPr>
            <a:r>
              <a:rPr sz="2400" dirty="0"/>
              <a:t>No</a:t>
            </a:r>
            <a:r>
              <a:rPr sz="2400" spc="-35" dirty="0"/>
              <a:t> </a:t>
            </a:r>
            <a:r>
              <a:rPr sz="2400" spc="10" dirty="0"/>
              <a:t>JVM</a:t>
            </a:r>
            <a:r>
              <a:rPr sz="2400" spc="-20" dirty="0"/>
              <a:t> </a:t>
            </a:r>
            <a:r>
              <a:rPr sz="2400" spc="15" dirty="0"/>
              <a:t>Knowledge </a:t>
            </a:r>
            <a:r>
              <a:rPr sz="2400" spc="-620" dirty="0"/>
              <a:t> </a:t>
            </a:r>
            <a:r>
              <a:rPr sz="2400" spc="25" dirty="0"/>
              <a:t>Required</a:t>
            </a:r>
            <a:endParaRPr sz="2400"/>
          </a:p>
          <a:p>
            <a:pPr marL="393700" indent="-381635">
              <a:lnSpc>
                <a:spcPct val="100000"/>
              </a:lnSpc>
              <a:buFont typeface="Arial MT"/>
              <a:buChar char="•"/>
              <a:tabLst>
                <a:tab pos="393700" algn="l"/>
                <a:tab pos="394335" algn="l"/>
              </a:tabLst>
            </a:pPr>
            <a:r>
              <a:rPr sz="2400" spc="60" dirty="0"/>
              <a:t>Pythonic</a:t>
            </a:r>
            <a:r>
              <a:rPr sz="2400" spc="-10" dirty="0"/>
              <a:t> </a:t>
            </a:r>
            <a:r>
              <a:rPr sz="2400" spc="-85" dirty="0"/>
              <a:t>APIs</a:t>
            </a:r>
            <a:endParaRPr sz="2400"/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8F7F4"/>
              </a:buClr>
              <a:buFont typeface="Arial MT"/>
              <a:buChar char="•"/>
            </a:pPr>
            <a:endParaRPr sz="3600"/>
          </a:p>
          <a:p>
            <a:pPr marL="12700">
              <a:lnSpc>
                <a:spcPct val="100000"/>
              </a:lnSpc>
            </a:pPr>
            <a:r>
              <a:rPr spc="85" dirty="0"/>
              <a:t>Ecosystem</a:t>
            </a:r>
            <a:r>
              <a:rPr spc="-70" dirty="0"/>
              <a:t> </a:t>
            </a:r>
            <a:r>
              <a:rPr spc="80" dirty="0"/>
              <a:t>Integration</a:t>
            </a:r>
          </a:p>
          <a:p>
            <a:pPr marL="393700" marR="643255" indent="-381000">
              <a:lnSpc>
                <a:spcPct val="100000"/>
              </a:lnSpc>
              <a:spcBef>
                <a:spcPts val="3360"/>
              </a:spcBef>
              <a:buFont typeface="Arial MT"/>
              <a:buChar char="•"/>
              <a:tabLst>
                <a:tab pos="393700" algn="l"/>
                <a:tab pos="394335" algn="l"/>
              </a:tabLst>
            </a:pPr>
            <a:r>
              <a:rPr sz="2400" spc="65" dirty="0"/>
              <a:t>Integrated</a:t>
            </a:r>
            <a:r>
              <a:rPr sz="2400" spc="10" dirty="0"/>
              <a:t> </a:t>
            </a:r>
            <a:r>
              <a:rPr sz="2400" spc="95" dirty="0"/>
              <a:t>with</a:t>
            </a:r>
            <a:r>
              <a:rPr sz="2400" spc="-25" dirty="0"/>
              <a:t> </a:t>
            </a:r>
            <a:r>
              <a:rPr sz="2400" spc="50" dirty="0"/>
              <a:t>Python </a:t>
            </a:r>
            <a:r>
              <a:rPr sz="2400" spc="-620" dirty="0"/>
              <a:t> </a:t>
            </a:r>
            <a:r>
              <a:rPr sz="2400" spc="90" dirty="0"/>
              <a:t>ecosystem</a:t>
            </a:r>
            <a:endParaRPr sz="2400"/>
          </a:p>
          <a:p>
            <a:pPr marL="393700" indent="-381635">
              <a:lnSpc>
                <a:spcPct val="100000"/>
              </a:lnSpc>
              <a:buFont typeface="Arial MT"/>
              <a:buChar char="•"/>
              <a:tabLst>
                <a:tab pos="393700" algn="l"/>
                <a:tab pos="394335" algn="l"/>
              </a:tabLst>
            </a:pPr>
            <a:r>
              <a:rPr sz="2400" spc="-5" dirty="0"/>
              <a:t>Spark </a:t>
            </a:r>
            <a:r>
              <a:rPr sz="2400" spc="90" dirty="0"/>
              <a:t>ecosystem</a:t>
            </a:r>
            <a:r>
              <a:rPr sz="2400" spc="-10" dirty="0"/>
              <a:t> </a:t>
            </a:r>
            <a:r>
              <a:rPr sz="2400" spc="80" dirty="0"/>
              <a:t>growth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700730" y="1654401"/>
            <a:ext cx="5059045" cy="4396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Functionality</a:t>
            </a:r>
            <a:r>
              <a:rPr sz="3200" spc="-6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2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Parity</a:t>
            </a:r>
            <a:endParaRPr sz="3200">
              <a:latin typeface="Microsoft Sans Serif"/>
              <a:cs typeface="Microsoft Sans Serif"/>
            </a:endParaRPr>
          </a:p>
          <a:p>
            <a:pPr marL="393700" marR="2186940" indent="-381000">
              <a:lnSpc>
                <a:spcPct val="100000"/>
              </a:lnSpc>
              <a:spcBef>
                <a:spcPts val="1955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Complete</a:t>
            </a:r>
            <a:r>
              <a:rPr sz="2400" spc="-5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feature </a:t>
            </a:r>
            <a:r>
              <a:rPr sz="2400" spc="-6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availability</a:t>
            </a:r>
            <a:endParaRPr sz="24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Python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native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F8F7F4"/>
                </a:solidFill>
                <a:latin typeface="Microsoft Sans Serif"/>
                <a:cs typeface="Microsoft Sans Serif"/>
              </a:rPr>
              <a:t>APIs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8F7F4"/>
              </a:buClr>
              <a:buFont typeface="Arial MT"/>
              <a:buChar char="•"/>
            </a:pPr>
            <a:endParaRPr sz="3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32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Performance</a:t>
            </a:r>
            <a:r>
              <a:rPr sz="3200" spc="-7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2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Parity</a:t>
            </a:r>
            <a:endParaRPr sz="32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336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spc="90" dirty="0">
                <a:solidFill>
                  <a:srgbClr val="F8F7F4"/>
                </a:solidFill>
                <a:latin typeface="Microsoft Sans Serif"/>
                <a:cs typeface="Microsoft Sans Serif"/>
              </a:rPr>
              <a:t>Matched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Performance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with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Scala</a:t>
            </a:r>
            <a:endParaRPr sz="2400">
              <a:latin typeface="Microsoft Sans Serif"/>
              <a:cs typeface="Microsoft Sans Serif"/>
            </a:endParaRPr>
          </a:p>
          <a:p>
            <a:pPr marL="393700" marR="349250" indent="-381000">
              <a:lnSpc>
                <a:spcPct val="100000"/>
              </a:lnSpc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Optimized</a:t>
            </a:r>
            <a:r>
              <a:rPr sz="24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query</a:t>
            </a:r>
            <a:r>
              <a:rPr sz="24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compiler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and </a:t>
            </a:r>
            <a:r>
              <a:rPr sz="2400" spc="-6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engine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2121" y="496637"/>
            <a:ext cx="10177145" cy="5915660"/>
            <a:chOff x="972121" y="496637"/>
            <a:chExt cx="10177145" cy="5915660"/>
          </a:xfrm>
        </p:grpSpPr>
        <p:sp>
          <p:nvSpPr>
            <p:cNvPr id="3" name="object 3"/>
            <p:cNvSpPr/>
            <p:nvPr/>
          </p:nvSpPr>
          <p:spPr>
            <a:xfrm>
              <a:off x="1062687" y="875212"/>
              <a:ext cx="10086340" cy="5537200"/>
            </a:xfrm>
            <a:custGeom>
              <a:avLst/>
              <a:gdLst/>
              <a:ahLst/>
              <a:cxnLst/>
              <a:rect l="l" t="t" r="r" b="b"/>
              <a:pathLst>
                <a:path w="10086340" h="5537200">
                  <a:moveTo>
                    <a:pt x="9854095" y="0"/>
                  </a:moveTo>
                  <a:lnTo>
                    <a:pt x="231978" y="0"/>
                  </a:lnTo>
                  <a:lnTo>
                    <a:pt x="220040" y="304"/>
                  </a:lnTo>
                  <a:lnTo>
                    <a:pt x="162852" y="10515"/>
                  </a:lnTo>
                  <a:lnTo>
                    <a:pt x="121259" y="28130"/>
                  </a:lnTo>
                  <a:lnTo>
                    <a:pt x="84289" y="53149"/>
                  </a:lnTo>
                  <a:lnTo>
                    <a:pt x="52857" y="84645"/>
                  </a:lnTo>
                  <a:lnTo>
                    <a:pt x="27901" y="121678"/>
                  </a:lnTo>
                  <a:lnTo>
                    <a:pt x="10363" y="163322"/>
                  </a:lnTo>
                  <a:lnTo>
                    <a:pt x="1181" y="208495"/>
                  </a:lnTo>
                  <a:lnTo>
                    <a:pt x="0" y="5305094"/>
                  </a:lnTo>
                  <a:lnTo>
                    <a:pt x="304" y="5317032"/>
                  </a:lnTo>
                  <a:lnTo>
                    <a:pt x="10502" y="5374208"/>
                  </a:lnTo>
                  <a:lnTo>
                    <a:pt x="28130" y="5415800"/>
                  </a:lnTo>
                  <a:lnTo>
                    <a:pt x="53149" y="5452783"/>
                  </a:lnTo>
                  <a:lnTo>
                    <a:pt x="84632" y="5484215"/>
                  </a:lnTo>
                  <a:lnTo>
                    <a:pt x="121665" y="5509158"/>
                  </a:lnTo>
                  <a:lnTo>
                    <a:pt x="163309" y="5526697"/>
                  </a:lnTo>
                  <a:lnTo>
                    <a:pt x="208495" y="5535891"/>
                  </a:lnTo>
                  <a:lnTo>
                    <a:pt x="232105" y="5537073"/>
                  </a:lnTo>
                  <a:lnTo>
                    <a:pt x="9854222" y="5537073"/>
                  </a:lnTo>
                  <a:lnTo>
                    <a:pt x="9866160" y="5536768"/>
                  </a:lnTo>
                  <a:lnTo>
                    <a:pt x="9878060" y="5535841"/>
                  </a:lnTo>
                  <a:lnTo>
                    <a:pt x="9901110" y="5532310"/>
                  </a:lnTo>
                  <a:lnTo>
                    <a:pt x="9919559" y="5527548"/>
                  </a:lnTo>
                  <a:lnTo>
                    <a:pt x="232105" y="5527548"/>
                  </a:lnTo>
                  <a:lnTo>
                    <a:pt x="220522" y="5527255"/>
                  </a:lnTo>
                  <a:lnTo>
                    <a:pt x="165684" y="5517476"/>
                  </a:lnTo>
                  <a:lnTo>
                    <a:pt x="125806" y="5500585"/>
                  </a:lnTo>
                  <a:lnTo>
                    <a:pt x="90335" y="5476582"/>
                  </a:lnTo>
                  <a:lnTo>
                    <a:pt x="60197" y="5446382"/>
                  </a:lnTo>
                  <a:lnTo>
                    <a:pt x="36271" y="5410860"/>
                  </a:lnTo>
                  <a:lnTo>
                    <a:pt x="19443" y="5370931"/>
                  </a:lnTo>
                  <a:lnTo>
                    <a:pt x="10642" y="5327497"/>
                  </a:lnTo>
                  <a:lnTo>
                    <a:pt x="9518" y="5305094"/>
                  </a:lnTo>
                  <a:lnTo>
                    <a:pt x="9527" y="231990"/>
                  </a:lnTo>
                  <a:lnTo>
                    <a:pt x="14084" y="187007"/>
                  </a:lnTo>
                  <a:lnTo>
                    <a:pt x="27089" y="145249"/>
                  </a:lnTo>
                  <a:lnTo>
                    <a:pt x="47650" y="107467"/>
                  </a:lnTo>
                  <a:lnTo>
                    <a:pt x="74866" y="74549"/>
                  </a:lnTo>
                  <a:lnTo>
                    <a:pt x="107835" y="47409"/>
                  </a:lnTo>
                  <a:lnTo>
                    <a:pt x="145668" y="26924"/>
                  </a:lnTo>
                  <a:lnTo>
                    <a:pt x="187464" y="13995"/>
                  </a:lnTo>
                  <a:lnTo>
                    <a:pt x="232219" y="9525"/>
                  </a:lnTo>
                  <a:lnTo>
                    <a:pt x="9919570" y="9525"/>
                  </a:lnTo>
                  <a:lnTo>
                    <a:pt x="9900640" y="4673"/>
                  </a:lnTo>
                  <a:lnTo>
                    <a:pt x="9877704" y="1193"/>
                  </a:lnTo>
                  <a:lnTo>
                    <a:pt x="9865918" y="304"/>
                  </a:lnTo>
                  <a:lnTo>
                    <a:pt x="9854095" y="0"/>
                  </a:lnTo>
                  <a:close/>
                </a:path>
                <a:path w="10086340" h="5537200">
                  <a:moveTo>
                    <a:pt x="9919570" y="9525"/>
                  </a:moveTo>
                  <a:lnTo>
                    <a:pt x="9854095" y="9525"/>
                  </a:lnTo>
                  <a:lnTo>
                    <a:pt x="9865677" y="9817"/>
                  </a:lnTo>
                  <a:lnTo>
                    <a:pt x="9876980" y="10680"/>
                  </a:lnTo>
                  <a:lnTo>
                    <a:pt x="9920516" y="19596"/>
                  </a:lnTo>
                  <a:lnTo>
                    <a:pt x="9960394" y="36499"/>
                  </a:lnTo>
                  <a:lnTo>
                    <a:pt x="9995865" y="60490"/>
                  </a:lnTo>
                  <a:lnTo>
                    <a:pt x="10026002" y="90703"/>
                  </a:lnTo>
                  <a:lnTo>
                    <a:pt x="10049929" y="126212"/>
                  </a:lnTo>
                  <a:lnTo>
                    <a:pt x="10066743" y="166141"/>
                  </a:lnTo>
                  <a:lnTo>
                    <a:pt x="10075557" y="209575"/>
                  </a:lnTo>
                  <a:lnTo>
                    <a:pt x="10076684" y="5305094"/>
                  </a:lnTo>
                  <a:lnTo>
                    <a:pt x="10076389" y="5316308"/>
                  </a:lnTo>
                  <a:lnTo>
                    <a:pt x="10066616" y="5371388"/>
                  </a:lnTo>
                  <a:lnTo>
                    <a:pt x="10049713" y="5411266"/>
                  </a:lnTo>
                  <a:lnTo>
                    <a:pt x="10025710" y="5446725"/>
                  </a:lnTo>
                  <a:lnTo>
                    <a:pt x="9995509" y="5476875"/>
                  </a:lnTo>
                  <a:lnTo>
                    <a:pt x="9959987" y="5500801"/>
                  </a:lnTo>
                  <a:lnTo>
                    <a:pt x="9920071" y="5517616"/>
                  </a:lnTo>
                  <a:lnTo>
                    <a:pt x="9876624" y="5526430"/>
                  </a:lnTo>
                  <a:lnTo>
                    <a:pt x="9853980" y="5527548"/>
                  </a:lnTo>
                  <a:lnTo>
                    <a:pt x="9919559" y="5527548"/>
                  </a:lnTo>
                  <a:lnTo>
                    <a:pt x="9964940" y="5508942"/>
                  </a:lnTo>
                  <a:lnTo>
                    <a:pt x="10001910" y="5483923"/>
                  </a:lnTo>
                  <a:lnTo>
                    <a:pt x="10033342" y="5452427"/>
                  </a:lnTo>
                  <a:lnTo>
                    <a:pt x="10058298" y="5415407"/>
                  </a:lnTo>
                  <a:lnTo>
                    <a:pt x="10075837" y="5373763"/>
                  </a:lnTo>
                  <a:lnTo>
                    <a:pt x="10084965" y="5328932"/>
                  </a:lnTo>
                  <a:lnTo>
                    <a:pt x="10086200" y="231990"/>
                  </a:lnTo>
                  <a:lnTo>
                    <a:pt x="10085895" y="220052"/>
                  </a:lnTo>
                  <a:lnTo>
                    <a:pt x="10075697" y="162864"/>
                  </a:lnTo>
                  <a:lnTo>
                    <a:pt x="10058069" y="121272"/>
                  </a:lnTo>
                  <a:lnTo>
                    <a:pt x="10033050" y="84289"/>
                  </a:lnTo>
                  <a:lnTo>
                    <a:pt x="10001567" y="52870"/>
                  </a:lnTo>
                  <a:lnTo>
                    <a:pt x="9964534" y="27914"/>
                  </a:lnTo>
                  <a:lnTo>
                    <a:pt x="9922891" y="10375"/>
                  </a:lnTo>
                  <a:lnTo>
                    <a:pt x="9919570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6883" y="795528"/>
              <a:ext cx="10076815" cy="5527675"/>
            </a:xfrm>
            <a:custGeom>
              <a:avLst/>
              <a:gdLst/>
              <a:ahLst/>
              <a:cxnLst/>
              <a:rect l="l" t="t" r="r" b="b"/>
              <a:pathLst>
                <a:path w="10076815" h="5527675">
                  <a:moveTo>
                    <a:pt x="0" y="227342"/>
                  </a:moveTo>
                  <a:lnTo>
                    <a:pt x="4619" y="181526"/>
                  </a:lnTo>
                  <a:lnTo>
                    <a:pt x="17866" y="138853"/>
                  </a:lnTo>
                  <a:lnTo>
                    <a:pt x="38828" y="100235"/>
                  </a:lnTo>
                  <a:lnTo>
                    <a:pt x="66589" y="66589"/>
                  </a:lnTo>
                  <a:lnTo>
                    <a:pt x="100235" y="38828"/>
                  </a:lnTo>
                  <a:lnTo>
                    <a:pt x="138853" y="17866"/>
                  </a:lnTo>
                  <a:lnTo>
                    <a:pt x="181526" y="4619"/>
                  </a:lnTo>
                  <a:lnTo>
                    <a:pt x="227342" y="0"/>
                  </a:lnTo>
                  <a:lnTo>
                    <a:pt x="9849345" y="0"/>
                  </a:lnTo>
                  <a:lnTo>
                    <a:pt x="9895164" y="4619"/>
                  </a:lnTo>
                  <a:lnTo>
                    <a:pt x="9937840" y="17866"/>
                  </a:lnTo>
                  <a:lnTo>
                    <a:pt x="9976457" y="38828"/>
                  </a:lnTo>
                  <a:lnTo>
                    <a:pt x="10010103" y="66589"/>
                  </a:lnTo>
                  <a:lnTo>
                    <a:pt x="10037863" y="100235"/>
                  </a:lnTo>
                  <a:lnTo>
                    <a:pt x="10058823" y="138853"/>
                  </a:lnTo>
                  <a:lnTo>
                    <a:pt x="10072069" y="181526"/>
                  </a:lnTo>
                  <a:lnTo>
                    <a:pt x="10076688" y="227342"/>
                  </a:lnTo>
                  <a:lnTo>
                    <a:pt x="10076688" y="5300205"/>
                  </a:lnTo>
                  <a:lnTo>
                    <a:pt x="10072069" y="5346021"/>
                  </a:lnTo>
                  <a:lnTo>
                    <a:pt x="10058823" y="5388694"/>
                  </a:lnTo>
                  <a:lnTo>
                    <a:pt x="10037863" y="5427312"/>
                  </a:lnTo>
                  <a:lnTo>
                    <a:pt x="10010103" y="5460958"/>
                  </a:lnTo>
                  <a:lnTo>
                    <a:pt x="9976457" y="5488719"/>
                  </a:lnTo>
                  <a:lnTo>
                    <a:pt x="9937840" y="5509681"/>
                  </a:lnTo>
                  <a:lnTo>
                    <a:pt x="9895164" y="5522928"/>
                  </a:lnTo>
                  <a:lnTo>
                    <a:pt x="9849345" y="5527548"/>
                  </a:lnTo>
                  <a:lnTo>
                    <a:pt x="227342" y="5527548"/>
                  </a:lnTo>
                  <a:lnTo>
                    <a:pt x="181526" y="5522928"/>
                  </a:lnTo>
                  <a:lnTo>
                    <a:pt x="138853" y="5509681"/>
                  </a:lnTo>
                  <a:lnTo>
                    <a:pt x="100235" y="5488719"/>
                  </a:lnTo>
                  <a:lnTo>
                    <a:pt x="66589" y="5460958"/>
                  </a:lnTo>
                  <a:lnTo>
                    <a:pt x="38828" y="5427312"/>
                  </a:lnTo>
                  <a:lnTo>
                    <a:pt x="17866" y="5388694"/>
                  </a:lnTo>
                  <a:lnTo>
                    <a:pt x="4619" y="5346021"/>
                  </a:lnTo>
                  <a:lnTo>
                    <a:pt x="0" y="5300205"/>
                  </a:lnTo>
                  <a:lnTo>
                    <a:pt x="0" y="227342"/>
                  </a:lnTo>
                  <a:close/>
                </a:path>
              </a:pathLst>
            </a:custGeom>
            <a:ln w="9525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37487" y="1345693"/>
              <a:ext cx="9560560" cy="4716780"/>
            </a:xfrm>
            <a:custGeom>
              <a:avLst/>
              <a:gdLst/>
              <a:ahLst/>
              <a:cxnLst/>
              <a:rect l="l" t="t" r="r" b="b"/>
              <a:pathLst>
                <a:path w="9560560" h="4716780">
                  <a:moveTo>
                    <a:pt x="9271673" y="0"/>
                  </a:moveTo>
                  <a:lnTo>
                    <a:pt x="288378" y="0"/>
                  </a:lnTo>
                  <a:lnTo>
                    <a:pt x="241601" y="3774"/>
                  </a:lnTo>
                  <a:lnTo>
                    <a:pt x="197227" y="14701"/>
                  </a:lnTo>
                  <a:lnTo>
                    <a:pt x="155850" y="32187"/>
                  </a:lnTo>
                  <a:lnTo>
                    <a:pt x="118064" y="55639"/>
                  </a:lnTo>
                  <a:lnTo>
                    <a:pt x="84462" y="84462"/>
                  </a:lnTo>
                  <a:lnTo>
                    <a:pt x="55639" y="118064"/>
                  </a:lnTo>
                  <a:lnTo>
                    <a:pt x="32187" y="155850"/>
                  </a:lnTo>
                  <a:lnTo>
                    <a:pt x="14701" y="197227"/>
                  </a:lnTo>
                  <a:lnTo>
                    <a:pt x="3774" y="241601"/>
                  </a:lnTo>
                  <a:lnTo>
                    <a:pt x="0" y="288378"/>
                  </a:lnTo>
                  <a:lnTo>
                    <a:pt x="0" y="4428401"/>
                  </a:lnTo>
                  <a:lnTo>
                    <a:pt x="3774" y="4475178"/>
                  </a:lnTo>
                  <a:lnTo>
                    <a:pt x="14701" y="4519552"/>
                  </a:lnTo>
                  <a:lnTo>
                    <a:pt x="32187" y="4560929"/>
                  </a:lnTo>
                  <a:lnTo>
                    <a:pt x="55639" y="4598715"/>
                  </a:lnTo>
                  <a:lnTo>
                    <a:pt x="84462" y="4632317"/>
                  </a:lnTo>
                  <a:lnTo>
                    <a:pt x="118064" y="4661140"/>
                  </a:lnTo>
                  <a:lnTo>
                    <a:pt x="155850" y="4684592"/>
                  </a:lnTo>
                  <a:lnTo>
                    <a:pt x="197227" y="4702078"/>
                  </a:lnTo>
                  <a:lnTo>
                    <a:pt x="241601" y="4713005"/>
                  </a:lnTo>
                  <a:lnTo>
                    <a:pt x="288378" y="4716780"/>
                  </a:lnTo>
                  <a:lnTo>
                    <a:pt x="9271673" y="4716780"/>
                  </a:lnTo>
                  <a:lnTo>
                    <a:pt x="9318450" y="4713005"/>
                  </a:lnTo>
                  <a:lnTo>
                    <a:pt x="9362824" y="4702078"/>
                  </a:lnTo>
                  <a:lnTo>
                    <a:pt x="9404201" y="4684592"/>
                  </a:lnTo>
                  <a:lnTo>
                    <a:pt x="9441987" y="4661140"/>
                  </a:lnTo>
                  <a:lnTo>
                    <a:pt x="9475589" y="4632317"/>
                  </a:lnTo>
                  <a:lnTo>
                    <a:pt x="9504412" y="4598715"/>
                  </a:lnTo>
                  <a:lnTo>
                    <a:pt x="9527864" y="4560929"/>
                  </a:lnTo>
                  <a:lnTo>
                    <a:pt x="9545350" y="4519552"/>
                  </a:lnTo>
                  <a:lnTo>
                    <a:pt x="9556277" y="4475178"/>
                  </a:lnTo>
                  <a:lnTo>
                    <a:pt x="9560052" y="4428401"/>
                  </a:lnTo>
                  <a:lnTo>
                    <a:pt x="9560052" y="288378"/>
                  </a:lnTo>
                  <a:lnTo>
                    <a:pt x="9556277" y="241601"/>
                  </a:lnTo>
                  <a:lnTo>
                    <a:pt x="9545350" y="197227"/>
                  </a:lnTo>
                  <a:lnTo>
                    <a:pt x="9527864" y="155850"/>
                  </a:lnTo>
                  <a:lnTo>
                    <a:pt x="9504412" y="118064"/>
                  </a:lnTo>
                  <a:lnTo>
                    <a:pt x="9475589" y="84462"/>
                  </a:lnTo>
                  <a:lnTo>
                    <a:pt x="9441987" y="55639"/>
                  </a:lnTo>
                  <a:lnTo>
                    <a:pt x="9404201" y="32187"/>
                  </a:lnTo>
                  <a:lnTo>
                    <a:pt x="9362824" y="14701"/>
                  </a:lnTo>
                  <a:lnTo>
                    <a:pt x="9318450" y="3774"/>
                  </a:lnTo>
                  <a:lnTo>
                    <a:pt x="9271673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37487" y="1345693"/>
              <a:ext cx="9560560" cy="4716780"/>
            </a:xfrm>
            <a:custGeom>
              <a:avLst/>
              <a:gdLst/>
              <a:ahLst/>
              <a:cxnLst/>
              <a:rect l="l" t="t" r="r" b="b"/>
              <a:pathLst>
                <a:path w="9560560" h="4716780">
                  <a:moveTo>
                    <a:pt x="0" y="288378"/>
                  </a:moveTo>
                  <a:lnTo>
                    <a:pt x="3774" y="241601"/>
                  </a:lnTo>
                  <a:lnTo>
                    <a:pt x="14701" y="197227"/>
                  </a:lnTo>
                  <a:lnTo>
                    <a:pt x="32187" y="155850"/>
                  </a:lnTo>
                  <a:lnTo>
                    <a:pt x="55639" y="118064"/>
                  </a:lnTo>
                  <a:lnTo>
                    <a:pt x="84462" y="84462"/>
                  </a:lnTo>
                  <a:lnTo>
                    <a:pt x="118064" y="55639"/>
                  </a:lnTo>
                  <a:lnTo>
                    <a:pt x="155850" y="32187"/>
                  </a:lnTo>
                  <a:lnTo>
                    <a:pt x="197227" y="14701"/>
                  </a:lnTo>
                  <a:lnTo>
                    <a:pt x="241601" y="3774"/>
                  </a:lnTo>
                  <a:lnTo>
                    <a:pt x="288378" y="0"/>
                  </a:lnTo>
                  <a:lnTo>
                    <a:pt x="9271673" y="0"/>
                  </a:lnTo>
                  <a:lnTo>
                    <a:pt x="9318450" y="3774"/>
                  </a:lnTo>
                  <a:lnTo>
                    <a:pt x="9362824" y="14701"/>
                  </a:lnTo>
                  <a:lnTo>
                    <a:pt x="9404201" y="32187"/>
                  </a:lnTo>
                  <a:lnTo>
                    <a:pt x="9441987" y="55639"/>
                  </a:lnTo>
                  <a:lnTo>
                    <a:pt x="9475589" y="84462"/>
                  </a:lnTo>
                  <a:lnTo>
                    <a:pt x="9504412" y="118064"/>
                  </a:lnTo>
                  <a:lnTo>
                    <a:pt x="9527864" y="155850"/>
                  </a:lnTo>
                  <a:lnTo>
                    <a:pt x="9545350" y="197227"/>
                  </a:lnTo>
                  <a:lnTo>
                    <a:pt x="9556277" y="241601"/>
                  </a:lnTo>
                  <a:lnTo>
                    <a:pt x="9560052" y="288378"/>
                  </a:lnTo>
                  <a:lnTo>
                    <a:pt x="9560052" y="4428401"/>
                  </a:lnTo>
                  <a:lnTo>
                    <a:pt x="9556277" y="4475178"/>
                  </a:lnTo>
                  <a:lnTo>
                    <a:pt x="9545350" y="4519552"/>
                  </a:lnTo>
                  <a:lnTo>
                    <a:pt x="9527864" y="4560929"/>
                  </a:lnTo>
                  <a:lnTo>
                    <a:pt x="9504412" y="4598715"/>
                  </a:lnTo>
                  <a:lnTo>
                    <a:pt x="9475589" y="4632317"/>
                  </a:lnTo>
                  <a:lnTo>
                    <a:pt x="9441987" y="4661140"/>
                  </a:lnTo>
                  <a:lnTo>
                    <a:pt x="9404201" y="4684592"/>
                  </a:lnTo>
                  <a:lnTo>
                    <a:pt x="9362824" y="4702078"/>
                  </a:lnTo>
                  <a:lnTo>
                    <a:pt x="9318450" y="4713005"/>
                  </a:lnTo>
                  <a:lnTo>
                    <a:pt x="9271673" y="4716780"/>
                  </a:lnTo>
                  <a:lnTo>
                    <a:pt x="288378" y="4716780"/>
                  </a:lnTo>
                  <a:lnTo>
                    <a:pt x="241601" y="4713005"/>
                  </a:lnTo>
                  <a:lnTo>
                    <a:pt x="197227" y="4702078"/>
                  </a:lnTo>
                  <a:lnTo>
                    <a:pt x="155850" y="4684592"/>
                  </a:lnTo>
                  <a:lnTo>
                    <a:pt x="118064" y="4661140"/>
                  </a:lnTo>
                  <a:lnTo>
                    <a:pt x="84462" y="4632317"/>
                  </a:lnTo>
                  <a:lnTo>
                    <a:pt x="55639" y="4598715"/>
                  </a:lnTo>
                  <a:lnTo>
                    <a:pt x="32187" y="4560929"/>
                  </a:lnTo>
                  <a:lnTo>
                    <a:pt x="14701" y="4519552"/>
                  </a:lnTo>
                  <a:lnTo>
                    <a:pt x="3774" y="4475178"/>
                  </a:lnTo>
                  <a:lnTo>
                    <a:pt x="0" y="4428401"/>
                  </a:lnTo>
                  <a:lnTo>
                    <a:pt x="0" y="288378"/>
                  </a:lnTo>
                  <a:close/>
                </a:path>
              </a:pathLst>
            </a:custGeom>
            <a:ln w="9525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71672" y="501398"/>
              <a:ext cx="4853940" cy="570230"/>
            </a:xfrm>
            <a:custGeom>
              <a:avLst/>
              <a:gdLst/>
              <a:ahLst/>
              <a:cxnLst/>
              <a:rect l="l" t="t" r="r" b="b"/>
              <a:pathLst>
                <a:path w="4853940" h="570230">
                  <a:moveTo>
                    <a:pt x="4731956" y="0"/>
                  </a:moveTo>
                  <a:lnTo>
                    <a:pt x="121983" y="0"/>
                  </a:lnTo>
                  <a:lnTo>
                    <a:pt x="74500" y="9585"/>
                  </a:lnTo>
                  <a:lnTo>
                    <a:pt x="35726" y="35726"/>
                  </a:lnTo>
                  <a:lnTo>
                    <a:pt x="9585" y="74500"/>
                  </a:lnTo>
                  <a:lnTo>
                    <a:pt x="0" y="121983"/>
                  </a:lnTo>
                  <a:lnTo>
                    <a:pt x="0" y="447992"/>
                  </a:lnTo>
                  <a:lnTo>
                    <a:pt x="9585" y="495470"/>
                  </a:lnTo>
                  <a:lnTo>
                    <a:pt x="35726" y="534244"/>
                  </a:lnTo>
                  <a:lnTo>
                    <a:pt x="74500" y="560388"/>
                  </a:lnTo>
                  <a:lnTo>
                    <a:pt x="121983" y="569976"/>
                  </a:lnTo>
                  <a:lnTo>
                    <a:pt x="4731956" y="569976"/>
                  </a:lnTo>
                  <a:lnTo>
                    <a:pt x="4779439" y="560388"/>
                  </a:lnTo>
                  <a:lnTo>
                    <a:pt x="4818213" y="534244"/>
                  </a:lnTo>
                  <a:lnTo>
                    <a:pt x="4844354" y="495470"/>
                  </a:lnTo>
                  <a:lnTo>
                    <a:pt x="4853940" y="447992"/>
                  </a:lnTo>
                  <a:lnTo>
                    <a:pt x="4853940" y="121983"/>
                  </a:lnTo>
                  <a:lnTo>
                    <a:pt x="4844354" y="74500"/>
                  </a:lnTo>
                  <a:lnTo>
                    <a:pt x="4818213" y="35726"/>
                  </a:lnTo>
                  <a:lnTo>
                    <a:pt x="4779439" y="9585"/>
                  </a:lnTo>
                  <a:lnTo>
                    <a:pt x="4731956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71672" y="501399"/>
              <a:ext cx="4853940" cy="570230"/>
            </a:xfrm>
            <a:custGeom>
              <a:avLst/>
              <a:gdLst/>
              <a:ahLst/>
              <a:cxnLst/>
              <a:rect l="l" t="t" r="r" b="b"/>
              <a:pathLst>
                <a:path w="4853940" h="570230">
                  <a:moveTo>
                    <a:pt x="0" y="121983"/>
                  </a:moveTo>
                  <a:lnTo>
                    <a:pt x="9585" y="74500"/>
                  </a:lnTo>
                  <a:lnTo>
                    <a:pt x="35726" y="35726"/>
                  </a:lnTo>
                  <a:lnTo>
                    <a:pt x="74500" y="9585"/>
                  </a:lnTo>
                  <a:lnTo>
                    <a:pt x="121983" y="0"/>
                  </a:lnTo>
                  <a:lnTo>
                    <a:pt x="4731956" y="0"/>
                  </a:lnTo>
                  <a:lnTo>
                    <a:pt x="4779439" y="9585"/>
                  </a:lnTo>
                  <a:lnTo>
                    <a:pt x="4818213" y="35726"/>
                  </a:lnTo>
                  <a:lnTo>
                    <a:pt x="4844354" y="74500"/>
                  </a:lnTo>
                  <a:lnTo>
                    <a:pt x="4853940" y="121983"/>
                  </a:lnTo>
                  <a:lnTo>
                    <a:pt x="4853940" y="447992"/>
                  </a:lnTo>
                  <a:lnTo>
                    <a:pt x="4844354" y="495470"/>
                  </a:lnTo>
                  <a:lnTo>
                    <a:pt x="4818213" y="534244"/>
                  </a:lnTo>
                  <a:lnTo>
                    <a:pt x="4779439" y="560388"/>
                  </a:lnTo>
                  <a:lnTo>
                    <a:pt x="4731956" y="569976"/>
                  </a:lnTo>
                  <a:lnTo>
                    <a:pt x="121983" y="569976"/>
                  </a:lnTo>
                  <a:lnTo>
                    <a:pt x="74500" y="560388"/>
                  </a:lnTo>
                  <a:lnTo>
                    <a:pt x="35726" y="534244"/>
                  </a:lnTo>
                  <a:lnTo>
                    <a:pt x="9585" y="495470"/>
                  </a:lnTo>
                  <a:lnTo>
                    <a:pt x="0" y="447992"/>
                  </a:lnTo>
                  <a:lnTo>
                    <a:pt x="0" y="121983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90924" y="512899"/>
            <a:ext cx="3817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114" dirty="0">
                <a:latin typeface="Microsoft Sans Serif"/>
                <a:cs typeface="Microsoft Sans Serif"/>
              </a:rPr>
              <a:t>With</a:t>
            </a:r>
            <a:r>
              <a:rPr sz="3000" b="0" spc="-35" dirty="0">
                <a:latin typeface="Microsoft Sans Serif"/>
                <a:cs typeface="Microsoft Sans Serif"/>
              </a:rPr>
              <a:t> </a:t>
            </a:r>
            <a:r>
              <a:rPr sz="3000" b="0" spc="-130" dirty="0">
                <a:latin typeface="Microsoft Sans Serif"/>
                <a:cs typeface="Microsoft Sans Serif"/>
              </a:rPr>
              <a:t>ANSI</a:t>
            </a:r>
            <a:r>
              <a:rPr sz="3000" b="0" spc="-10" dirty="0">
                <a:latin typeface="Microsoft Sans Serif"/>
                <a:cs typeface="Microsoft Sans Serif"/>
              </a:rPr>
              <a:t> </a:t>
            </a:r>
            <a:r>
              <a:rPr sz="3000" b="0" spc="135" dirty="0">
                <a:latin typeface="Microsoft Sans Serif"/>
                <a:cs typeface="Microsoft Sans Serif"/>
              </a:rPr>
              <a:t>mode</a:t>
            </a:r>
            <a:r>
              <a:rPr sz="3000" b="0" spc="-15" dirty="0">
                <a:latin typeface="Microsoft Sans Serif"/>
                <a:cs typeface="Microsoft Sans Serif"/>
              </a:rPr>
              <a:t> </a:t>
            </a:r>
            <a:r>
              <a:rPr sz="3000" b="0" spc="45" dirty="0">
                <a:latin typeface="Microsoft Sans Serif"/>
                <a:cs typeface="Microsoft Sans Serif"/>
              </a:rPr>
              <a:t>(3.5)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95996" y="1714500"/>
            <a:ext cx="8438515" cy="3413760"/>
            <a:chOff x="1395996" y="1714500"/>
            <a:chExt cx="8438515" cy="341376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5996" y="1714500"/>
              <a:ext cx="8438375" cy="32933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1055" y="1909572"/>
              <a:ext cx="7850123" cy="27050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30838" y="4498148"/>
              <a:ext cx="1709420" cy="611505"/>
            </a:xfrm>
            <a:custGeom>
              <a:avLst/>
              <a:gdLst/>
              <a:ahLst/>
              <a:cxnLst/>
              <a:rect l="l" t="t" r="r" b="b"/>
              <a:pathLst>
                <a:path w="1709420" h="611504">
                  <a:moveTo>
                    <a:pt x="1709204" y="610984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41138" y="4450742"/>
              <a:ext cx="127000" cy="107950"/>
            </a:xfrm>
            <a:custGeom>
              <a:avLst/>
              <a:gdLst/>
              <a:ahLst/>
              <a:cxnLst/>
              <a:rect l="l" t="t" r="r" b="b"/>
              <a:pathLst>
                <a:path w="127000" h="107950">
                  <a:moveTo>
                    <a:pt x="126873" y="0"/>
                  </a:moveTo>
                  <a:lnTo>
                    <a:pt x="0" y="15341"/>
                  </a:lnTo>
                  <a:lnTo>
                    <a:pt x="88392" y="107632"/>
                  </a:lnTo>
                  <a:lnTo>
                    <a:pt x="126873" y="0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79218" y="5234173"/>
            <a:ext cx="48514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0" dirty="0">
                <a:solidFill>
                  <a:srgbClr val="FF5F46"/>
                </a:solidFill>
                <a:latin typeface="Arial"/>
                <a:cs typeface="Arial"/>
              </a:rPr>
              <a:t>Error</a:t>
            </a:r>
            <a:r>
              <a:rPr sz="3200" b="1" spc="-150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3200" b="1" spc="40" dirty="0">
                <a:solidFill>
                  <a:srgbClr val="FF5F46"/>
                </a:solidFill>
                <a:latin typeface="Arial"/>
                <a:cs typeface="Arial"/>
              </a:rPr>
              <a:t>callsite</a:t>
            </a:r>
            <a:r>
              <a:rPr sz="3200" b="1" spc="-150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3200" b="1" spc="-70" dirty="0">
                <a:solidFill>
                  <a:srgbClr val="FF5F46"/>
                </a:solidFill>
                <a:latin typeface="Arial"/>
                <a:cs typeface="Arial"/>
              </a:rPr>
              <a:t>is</a:t>
            </a:r>
            <a:r>
              <a:rPr sz="3200" b="1" spc="-150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3200" b="1" spc="105" dirty="0">
                <a:solidFill>
                  <a:srgbClr val="FF5F46"/>
                </a:solidFill>
                <a:latin typeface="Arial"/>
                <a:cs typeface="Arial"/>
              </a:rPr>
              <a:t>captured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pc="60" dirty="0"/>
              <a:t>Functionality</a:t>
            </a:r>
            <a:r>
              <a:rPr spc="-65" dirty="0"/>
              <a:t> </a:t>
            </a:r>
            <a:r>
              <a:rPr spc="35" dirty="0"/>
              <a:t>Parity</a:t>
            </a:r>
          </a:p>
          <a:p>
            <a:pPr marL="393700" indent="-381000">
              <a:lnSpc>
                <a:spcPct val="100000"/>
              </a:lnSpc>
              <a:spcBef>
                <a:spcPts val="865"/>
              </a:spcBef>
              <a:buSzPct val="102702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1850" spc="-35" dirty="0"/>
              <a:t>180</a:t>
            </a:r>
            <a:r>
              <a:rPr sz="1850" spc="-10" dirty="0"/>
              <a:t> </a:t>
            </a:r>
            <a:r>
              <a:rPr sz="1850" spc="45" dirty="0"/>
              <a:t>new</a:t>
            </a:r>
            <a:r>
              <a:rPr sz="1850" spc="-10" dirty="0"/>
              <a:t> </a:t>
            </a:r>
            <a:r>
              <a:rPr sz="1850" spc="100" dirty="0"/>
              <a:t>built-in</a:t>
            </a:r>
            <a:r>
              <a:rPr sz="1850" spc="5" dirty="0"/>
              <a:t> </a:t>
            </a:r>
            <a:r>
              <a:rPr sz="1850" spc="70" dirty="0"/>
              <a:t>functions</a:t>
            </a:r>
            <a:r>
              <a:rPr sz="1850" spc="-15" dirty="0"/>
              <a:t> </a:t>
            </a:r>
            <a:r>
              <a:rPr sz="1850" spc="30" dirty="0"/>
              <a:t>in</a:t>
            </a:r>
            <a:r>
              <a:rPr sz="1850" spc="5" dirty="0"/>
              <a:t> </a:t>
            </a:r>
            <a:r>
              <a:rPr sz="1850" spc="10" dirty="0"/>
              <a:t>Spark</a:t>
            </a:r>
            <a:r>
              <a:rPr sz="1850" spc="-10" dirty="0"/>
              <a:t> </a:t>
            </a:r>
            <a:r>
              <a:rPr sz="1850" spc="5" dirty="0"/>
              <a:t>3.5+</a:t>
            </a:r>
            <a:endParaRPr sz="1850"/>
          </a:p>
          <a:p>
            <a:pPr marL="393700" indent="-381000">
              <a:lnSpc>
                <a:spcPct val="100000"/>
              </a:lnSpc>
              <a:spcBef>
                <a:spcPts val="815"/>
              </a:spcBef>
              <a:buSzPct val="102702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1850" spc="50" dirty="0"/>
              <a:t>Python</a:t>
            </a:r>
            <a:r>
              <a:rPr sz="1850" spc="-30" dirty="0"/>
              <a:t> </a:t>
            </a:r>
            <a:r>
              <a:rPr sz="1850" spc="50" dirty="0"/>
              <a:t>native</a:t>
            </a:r>
            <a:r>
              <a:rPr sz="1850" spc="10" dirty="0"/>
              <a:t> </a:t>
            </a:r>
            <a:r>
              <a:rPr sz="1850" spc="75" dirty="0"/>
              <a:t>data</a:t>
            </a:r>
            <a:r>
              <a:rPr sz="1850" spc="5" dirty="0"/>
              <a:t> </a:t>
            </a:r>
            <a:r>
              <a:rPr sz="1850" spc="60" dirty="0"/>
              <a:t>source</a:t>
            </a:r>
            <a:r>
              <a:rPr sz="1850" spc="-30" dirty="0"/>
              <a:t> </a:t>
            </a:r>
            <a:r>
              <a:rPr sz="1850" spc="-55" dirty="0"/>
              <a:t>APIs</a:t>
            </a:r>
            <a:endParaRPr sz="1850"/>
          </a:p>
          <a:p>
            <a:pPr marL="393700" indent="-381000">
              <a:lnSpc>
                <a:spcPct val="100000"/>
              </a:lnSpc>
              <a:spcBef>
                <a:spcPts val="815"/>
              </a:spcBef>
              <a:buSzPct val="102702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1850" spc="50" dirty="0"/>
              <a:t>Stateful</a:t>
            </a:r>
            <a:r>
              <a:rPr sz="1850" dirty="0"/>
              <a:t> </a:t>
            </a:r>
            <a:r>
              <a:rPr sz="1850" spc="50" dirty="0"/>
              <a:t>streaming</a:t>
            </a:r>
            <a:r>
              <a:rPr sz="1850" spc="-15" dirty="0"/>
              <a:t> </a:t>
            </a:r>
            <a:r>
              <a:rPr sz="1850" spc="50" dirty="0"/>
              <a:t>processing</a:t>
            </a:r>
            <a:r>
              <a:rPr sz="1850" spc="-15" dirty="0"/>
              <a:t> </a:t>
            </a:r>
            <a:r>
              <a:rPr sz="1850" spc="25" dirty="0"/>
              <a:t>V2</a:t>
            </a:r>
            <a:endParaRPr sz="1850"/>
          </a:p>
          <a:p>
            <a:pPr marL="393700" indent="-381000">
              <a:lnSpc>
                <a:spcPct val="100000"/>
              </a:lnSpc>
              <a:spcBef>
                <a:spcPts val="830"/>
              </a:spcBef>
              <a:buSzPct val="102702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1850" spc="50" dirty="0"/>
              <a:t>Python</a:t>
            </a:r>
            <a:r>
              <a:rPr sz="1850" spc="-50" dirty="0"/>
              <a:t> </a:t>
            </a:r>
            <a:r>
              <a:rPr sz="1850" spc="-75" dirty="0"/>
              <a:t>UDTFs</a:t>
            </a:r>
            <a:endParaRPr sz="1850"/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8F7F4"/>
              </a:buClr>
              <a:buFont typeface="Arial MT"/>
              <a:buChar char="•"/>
            </a:pPr>
            <a:endParaRPr sz="3150"/>
          </a:p>
          <a:p>
            <a:pPr marL="12700">
              <a:lnSpc>
                <a:spcPct val="100000"/>
              </a:lnSpc>
            </a:pPr>
            <a:r>
              <a:rPr spc="40" dirty="0"/>
              <a:t>Performance</a:t>
            </a:r>
          </a:p>
          <a:p>
            <a:pPr marL="393700" indent="-381000">
              <a:lnSpc>
                <a:spcPct val="100000"/>
              </a:lnSpc>
              <a:spcBef>
                <a:spcPts val="840"/>
              </a:spcBef>
              <a:buSzPct val="102702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1850" spc="10" dirty="0"/>
              <a:t>Spark</a:t>
            </a:r>
            <a:r>
              <a:rPr sz="1850" spc="-45" dirty="0"/>
              <a:t> </a:t>
            </a:r>
            <a:r>
              <a:rPr sz="1850" spc="70" dirty="0"/>
              <a:t>Connect</a:t>
            </a:r>
            <a:endParaRPr sz="1850"/>
          </a:p>
          <a:p>
            <a:pPr marL="393700" indent="-381000">
              <a:lnSpc>
                <a:spcPct val="100000"/>
              </a:lnSpc>
              <a:spcBef>
                <a:spcPts val="815"/>
              </a:spcBef>
              <a:buSzPct val="102702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1850" spc="80" dirty="0"/>
              <a:t>Arrow-optimized</a:t>
            </a:r>
            <a:r>
              <a:rPr sz="1850" spc="-50" dirty="0"/>
              <a:t> </a:t>
            </a:r>
            <a:r>
              <a:rPr sz="1850" spc="50" dirty="0"/>
              <a:t>Python</a:t>
            </a:r>
            <a:r>
              <a:rPr sz="1850" spc="-25" dirty="0"/>
              <a:t> </a:t>
            </a:r>
            <a:r>
              <a:rPr sz="1850" spc="-95" dirty="0"/>
              <a:t>UDF</a:t>
            </a:r>
            <a:endParaRPr sz="1850"/>
          </a:p>
          <a:p>
            <a:pPr marL="393700" indent="-381000">
              <a:lnSpc>
                <a:spcPct val="100000"/>
              </a:lnSpc>
              <a:spcBef>
                <a:spcPts val="815"/>
              </a:spcBef>
              <a:buSzPct val="102702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1850" spc="25" dirty="0"/>
              <a:t>Variant</a:t>
            </a:r>
            <a:r>
              <a:rPr sz="1850" dirty="0"/>
              <a:t> </a:t>
            </a:r>
            <a:r>
              <a:rPr sz="1850" spc="125" dirty="0"/>
              <a:t>type</a:t>
            </a:r>
            <a:r>
              <a:rPr sz="1850" spc="-5" dirty="0"/>
              <a:t> </a:t>
            </a:r>
            <a:r>
              <a:rPr sz="1850" spc="65" dirty="0"/>
              <a:t>for</a:t>
            </a:r>
            <a:r>
              <a:rPr sz="1850" spc="-15" dirty="0"/>
              <a:t> </a:t>
            </a:r>
            <a:r>
              <a:rPr sz="1850" spc="90" dirty="0"/>
              <a:t>semi-structured</a:t>
            </a:r>
            <a:r>
              <a:rPr sz="1850" spc="-40" dirty="0"/>
              <a:t> </a:t>
            </a:r>
            <a:r>
              <a:rPr sz="1850" spc="50" dirty="0"/>
              <a:t>processing</a:t>
            </a:r>
            <a:endParaRPr sz="1850"/>
          </a:p>
          <a:p>
            <a:pPr marL="393700" indent="-381000">
              <a:lnSpc>
                <a:spcPct val="100000"/>
              </a:lnSpc>
              <a:spcBef>
                <a:spcPts val="830"/>
              </a:spcBef>
              <a:buSzPct val="102702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1850" spc="55" dirty="0"/>
              <a:t>Advanced</a:t>
            </a:r>
            <a:r>
              <a:rPr sz="1850" spc="-25" dirty="0"/>
              <a:t> </a:t>
            </a:r>
            <a:r>
              <a:rPr sz="1850" spc="65" dirty="0"/>
              <a:t>optimizer</a:t>
            </a:r>
            <a:r>
              <a:rPr sz="1850" spc="-25" dirty="0"/>
              <a:t> </a:t>
            </a:r>
            <a:r>
              <a:rPr sz="1850" spc="50" dirty="0"/>
              <a:t>and</a:t>
            </a:r>
            <a:r>
              <a:rPr sz="1850" dirty="0"/>
              <a:t> </a:t>
            </a:r>
            <a:r>
              <a:rPr sz="1850" spc="55" dirty="0"/>
              <a:t>adaptive</a:t>
            </a:r>
            <a:r>
              <a:rPr sz="1850" spc="10" dirty="0"/>
              <a:t> </a:t>
            </a:r>
            <a:r>
              <a:rPr sz="1850" spc="55" dirty="0"/>
              <a:t>execution</a:t>
            </a:r>
            <a:endParaRPr sz="185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85174" y="1324290"/>
            <a:ext cx="5548630" cy="449072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2400" spc="-70" dirty="0">
                <a:solidFill>
                  <a:srgbClr val="F8F7F4"/>
                </a:solidFill>
                <a:latin typeface="Microsoft Sans Serif"/>
                <a:cs typeface="Microsoft Sans Serif"/>
              </a:rPr>
              <a:t>Ease</a:t>
            </a:r>
            <a:r>
              <a:rPr sz="2400" spc="-4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of</a:t>
            </a:r>
            <a:r>
              <a:rPr sz="2400" spc="-4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F8F7F4"/>
                </a:solidFill>
                <a:latin typeface="Microsoft Sans Serif"/>
                <a:cs typeface="Microsoft Sans Serif"/>
              </a:rPr>
              <a:t>Use</a:t>
            </a:r>
            <a:endParaRPr sz="24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865"/>
              </a:spcBef>
              <a:buSzPct val="102702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185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Spark</a:t>
            </a:r>
            <a:r>
              <a:rPr sz="1850" spc="-5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85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Connect</a:t>
            </a:r>
            <a:endParaRPr sz="185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815"/>
              </a:spcBef>
              <a:buSzPct val="102702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185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Error</a:t>
            </a:r>
            <a:r>
              <a:rPr sz="1850" spc="-4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85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Framework</a:t>
            </a:r>
            <a:endParaRPr sz="185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815"/>
              </a:spcBef>
              <a:buSzPct val="102702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185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Enriched</a:t>
            </a:r>
            <a:r>
              <a:rPr sz="185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85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Documentation</a:t>
            </a:r>
            <a:endParaRPr sz="185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830"/>
              </a:spcBef>
              <a:buSzPct val="102702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185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Unified</a:t>
            </a:r>
            <a:r>
              <a:rPr sz="185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850" spc="-95" dirty="0">
                <a:solidFill>
                  <a:srgbClr val="F8F7F4"/>
                </a:solidFill>
                <a:latin typeface="Microsoft Sans Serif"/>
                <a:cs typeface="Microsoft Sans Serif"/>
              </a:rPr>
              <a:t>UDF</a:t>
            </a:r>
            <a:r>
              <a:rPr sz="185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85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profiling</a:t>
            </a:r>
            <a:endParaRPr sz="18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8F7F4"/>
              </a:buClr>
              <a:buFont typeface="Arial MT"/>
              <a:buChar char="•"/>
            </a:pPr>
            <a:endParaRPr sz="3450">
              <a:latin typeface="Microsoft Sans Serif"/>
              <a:cs typeface="Microsoft Sans Serif"/>
            </a:endParaRPr>
          </a:p>
          <a:p>
            <a:pPr marL="100330">
              <a:lnSpc>
                <a:spcPct val="100000"/>
              </a:lnSpc>
            </a:pPr>
            <a:r>
              <a:rPr sz="24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Ecosystem</a:t>
            </a:r>
            <a:r>
              <a:rPr sz="24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Integration</a:t>
            </a:r>
            <a:endParaRPr sz="2400">
              <a:latin typeface="Microsoft Sans Serif"/>
              <a:cs typeface="Microsoft Sans Serif"/>
            </a:endParaRPr>
          </a:p>
          <a:p>
            <a:pPr marL="481330" lvl="1" indent="-381635">
              <a:lnSpc>
                <a:spcPct val="100000"/>
              </a:lnSpc>
              <a:spcBef>
                <a:spcPts val="865"/>
              </a:spcBef>
              <a:buSzPct val="102702"/>
              <a:buFont typeface="Arial MT"/>
              <a:buChar char="•"/>
              <a:tabLst>
                <a:tab pos="481330" algn="l"/>
                <a:tab pos="481965" algn="l"/>
              </a:tabLst>
            </a:pPr>
            <a:r>
              <a:rPr sz="185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Compatible</a:t>
            </a:r>
            <a:r>
              <a:rPr sz="185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85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with</a:t>
            </a:r>
            <a:r>
              <a:rPr sz="185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85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pandas</a:t>
            </a:r>
            <a:r>
              <a:rPr sz="185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85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2</a:t>
            </a:r>
            <a:r>
              <a:rPr sz="185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85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(pandas</a:t>
            </a:r>
            <a:r>
              <a:rPr sz="185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API)</a:t>
            </a:r>
            <a:endParaRPr sz="1850">
              <a:latin typeface="Microsoft Sans Serif"/>
              <a:cs typeface="Microsoft Sans Serif"/>
            </a:endParaRPr>
          </a:p>
          <a:p>
            <a:pPr marL="481330" lvl="1" indent="-381635">
              <a:lnSpc>
                <a:spcPct val="100000"/>
              </a:lnSpc>
              <a:spcBef>
                <a:spcPts val="815"/>
              </a:spcBef>
              <a:buSzPct val="102702"/>
              <a:buFont typeface="Arial MT"/>
              <a:buChar char="•"/>
              <a:tabLst>
                <a:tab pos="481330" algn="l"/>
                <a:tab pos="481965" algn="l"/>
              </a:tabLst>
            </a:pPr>
            <a:r>
              <a:rPr sz="185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Delta</a:t>
            </a:r>
            <a:r>
              <a:rPr sz="185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85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Lake</a:t>
            </a:r>
            <a:r>
              <a:rPr sz="185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85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4.0</a:t>
            </a:r>
            <a:endParaRPr sz="1850">
              <a:latin typeface="Microsoft Sans Serif"/>
              <a:cs typeface="Microsoft Sans Serif"/>
            </a:endParaRPr>
          </a:p>
          <a:p>
            <a:pPr marL="481330" lvl="1" indent="-381635">
              <a:lnSpc>
                <a:spcPct val="100000"/>
              </a:lnSpc>
              <a:spcBef>
                <a:spcPts val="840"/>
              </a:spcBef>
              <a:buSzPct val="102702"/>
              <a:buFont typeface="Arial MT"/>
              <a:buChar char="•"/>
              <a:tabLst>
                <a:tab pos="481330" algn="l"/>
                <a:tab pos="481965" algn="l"/>
              </a:tabLst>
            </a:pPr>
            <a:r>
              <a:rPr sz="185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[ML]</a:t>
            </a:r>
            <a:r>
              <a:rPr sz="185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85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Distributed</a:t>
            </a:r>
            <a:r>
              <a:rPr sz="185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85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training</a:t>
            </a:r>
            <a:r>
              <a:rPr sz="185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85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with</a:t>
            </a:r>
            <a:r>
              <a:rPr sz="185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85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TorchDistributor</a:t>
            </a:r>
            <a:endParaRPr sz="1850">
              <a:latin typeface="Microsoft Sans Serif"/>
              <a:cs typeface="Microsoft Sans Serif"/>
            </a:endParaRPr>
          </a:p>
          <a:p>
            <a:pPr marL="481330" lvl="1" indent="-381635">
              <a:lnSpc>
                <a:spcPct val="100000"/>
              </a:lnSpc>
              <a:spcBef>
                <a:spcPts val="815"/>
              </a:spcBef>
              <a:buSzPct val="102702"/>
              <a:buFont typeface="Arial MT"/>
              <a:buChar char="•"/>
              <a:tabLst>
                <a:tab pos="481330" algn="l"/>
                <a:tab pos="481965" algn="l"/>
              </a:tabLst>
            </a:pPr>
            <a:r>
              <a:rPr sz="185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Arrow</a:t>
            </a:r>
            <a:r>
              <a:rPr sz="185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85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integration:</a:t>
            </a:r>
            <a:r>
              <a:rPr sz="185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85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toArrow</a:t>
            </a:r>
            <a:r>
              <a:rPr sz="185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850" spc="-80" dirty="0">
                <a:solidFill>
                  <a:srgbClr val="F8F7F4"/>
                </a:solidFill>
                <a:latin typeface="Microsoft Sans Serif"/>
                <a:cs typeface="Microsoft Sans Serif"/>
              </a:rPr>
              <a:t>API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9306" y="434775"/>
            <a:ext cx="101187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45" dirty="0">
                <a:latin typeface="Lucida Sans Unicode"/>
                <a:cs typeface="Lucida Sans Unicode"/>
              </a:rPr>
              <a:t>Key</a:t>
            </a:r>
            <a:r>
              <a:rPr sz="4000" b="0" spc="-204" dirty="0">
                <a:latin typeface="Lucida Sans Unicode"/>
                <a:cs typeface="Lucida Sans Unicode"/>
              </a:rPr>
              <a:t> </a:t>
            </a:r>
            <a:r>
              <a:rPr sz="4000" b="0" spc="10" dirty="0">
                <a:latin typeface="Lucida Sans Unicode"/>
                <a:cs typeface="Lucida Sans Unicode"/>
              </a:rPr>
              <a:t>Enhancements</a:t>
            </a:r>
            <a:r>
              <a:rPr sz="4000" b="0" spc="-204" dirty="0">
                <a:latin typeface="Lucida Sans Unicode"/>
                <a:cs typeface="Lucida Sans Unicode"/>
              </a:rPr>
              <a:t> </a:t>
            </a:r>
            <a:r>
              <a:rPr sz="4000" b="0" spc="-95" dirty="0">
                <a:latin typeface="Lucida Sans Unicode"/>
                <a:cs typeface="Lucida Sans Unicode"/>
              </a:rPr>
              <a:t>i</a:t>
            </a:r>
            <a:r>
              <a:rPr sz="4000" b="0" spc="-185" dirty="0">
                <a:latin typeface="Lucida Sans Unicode"/>
                <a:cs typeface="Lucida Sans Unicode"/>
              </a:rPr>
              <a:t>n</a:t>
            </a:r>
            <a:r>
              <a:rPr sz="4000" b="0" spc="-204" dirty="0">
                <a:latin typeface="Lucida Sans Unicode"/>
                <a:cs typeface="Lucida Sans Unicode"/>
              </a:rPr>
              <a:t> </a:t>
            </a:r>
            <a:r>
              <a:rPr sz="4000" b="0" spc="40" dirty="0">
                <a:latin typeface="Lucida Sans Unicode"/>
                <a:cs typeface="Lucida Sans Unicode"/>
              </a:rPr>
              <a:t>PySpar</a:t>
            </a:r>
            <a:r>
              <a:rPr sz="4000" b="0" spc="45" dirty="0">
                <a:latin typeface="Lucida Sans Unicode"/>
                <a:cs typeface="Lucida Sans Unicode"/>
              </a:rPr>
              <a:t>k</a:t>
            </a:r>
            <a:r>
              <a:rPr sz="4000" b="0" spc="-204" dirty="0">
                <a:latin typeface="Lucida Sans Unicode"/>
                <a:cs typeface="Lucida Sans Unicode"/>
              </a:rPr>
              <a:t> </a:t>
            </a:r>
            <a:r>
              <a:rPr sz="4000" b="0" spc="-195" dirty="0">
                <a:latin typeface="Lucida Sans Unicode"/>
                <a:cs typeface="Lucida Sans Unicode"/>
              </a:rPr>
              <a:t>3.</a:t>
            </a:r>
            <a:r>
              <a:rPr sz="4000" b="0" spc="-254" dirty="0">
                <a:latin typeface="Lucida Sans Unicode"/>
                <a:cs typeface="Lucida Sans Unicode"/>
              </a:rPr>
              <a:t>5</a:t>
            </a:r>
            <a:r>
              <a:rPr sz="4000" b="0" spc="-204" dirty="0">
                <a:latin typeface="Lucida Sans Unicode"/>
                <a:cs typeface="Lucida Sans Unicode"/>
              </a:rPr>
              <a:t> </a:t>
            </a:r>
            <a:r>
              <a:rPr sz="4000" b="0" spc="-25" dirty="0">
                <a:latin typeface="Lucida Sans Unicode"/>
                <a:cs typeface="Lucida Sans Unicode"/>
              </a:rPr>
              <a:t>and</a:t>
            </a:r>
            <a:r>
              <a:rPr sz="4000" b="0" spc="-204" dirty="0">
                <a:latin typeface="Lucida Sans Unicode"/>
                <a:cs typeface="Lucida Sans Unicode"/>
              </a:rPr>
              <a:t> </a:t>
            </a:r>
            <a:r>
              <a:rPr sz="4000" b="0" spc="-60" dirty="0">
                <a:latin typeface="Lucida Sans Unicode"/>
                <a:cs typeface="Lucida Sans Unicode"/>
              </a:rPr>
              <a:t>4.0</a:t>
            </a:r>
            <a:endParaRPr sz="4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86221" y="1019614"/>
            <a:ext cx="8286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0014">
              <a:lnSpc>
                <a:spcPct val="100000"/>
              </a:lnSpc>
              <a:spcBef>
                <a:spcPts val="95"/>
              </a:spcBef>
            </a:pPr>
            <a:r>
              <a:rPr sz="1000" spc="55" dirty="0">
                <a:solidFill>
                  <a:srgbClr val="FFFFFF"/>
                </a:solidFill>
                <a:latin typeface="Tahoma"/>
                <a:cs typeface="Tahoma"/>
              </a:rPr>
              <a:t>Pandas </a:t>
            </a:r>
            <a:r>
              <a:rPr sz="1000" spc="60" dirty="0">
                <a:solidFill>
                  <a:srgbClr val="FFFFFF"/>
                </a:solidFill>
                <a:latin typeface="Tahoma"/>
                <a:cs typeface="Tahoma"/>
              </a:rPr>
              <a:t>2 </a:t>
            </a:r>
            <a:r>
              <a:rPr sz="10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1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00" spc="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000" spc="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000" spc="3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ib</a:t>
            </a:r>
            <a:r>
              <a:rPr sz="1000" spc="20" dirty="0">
                <a:solidFill>
                  <a:srgbClr val="FFFFFF"/>
                </a:solidFill>
                <a:latin typeface="Tahoma"/>
                <a:cs typeface="Tahoma"/>
              </a:rPr>
              <a:t>ilit</a:t>
            </a:r>
            <a:r>
              <a:rPr sz="1000" spc="6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12666" y="1022261"/>
            <a:ext cx="9925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95"/>
              </a:spcBef>
            </a:pPr>
            <a:r>
              <a:rPr sz="1000" spc="50" dirty="0">
                <a:solidFill>
                  <a:srgbClr val="FFFFFF"/>
                </a:solidFill>
                <a:latin typeface="Tahoma"/>
                <a:cs typeface="Tahoma"/>
              </a:rPr>
              <a:t>pandas </a:t>
            </a:r>
            <a:r>
              <a:rPr sz="1000" spc="20" dirty="0">
                <a:solidFill>
                  <a:srgbClr val="FFFFFF"/>
                </a:solidFill>
                <a:latin typeface="Tahoma"/>
                <a:cs typeface="Tahoma"/>
              </a:rPr>
              <a:t>API 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on </a:t>
            </a:r>
            <a:r>
              <a:rPr sz="100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7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pa</a:t>
            </a:r>
            <a:r>
              <a:rPr sz="1000" spc="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00" spc="5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1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00" spc="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0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00" spc="45" dirty="0">
                <a:solidFill>
                  <a:srgbClr val="FFFFFF"/>
                </a:solidFill>
                <a:latin typeface="Tahoma"/>
                <a:cs typeface="Tahoma"/>
              </a:rPr>
              <a:t>age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45603" y="1019614"/>
            <a:ext cx="4572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 marR="5080" indent="-27940">
              <a:lnSpc>
                <a:spcPct val="100000"/>
              </a:lnSpc>
              <a:spcBef>
                <a:spcPts val="95"/>
              </a:spcBef>
            </a:pPr>
            <a:r>
              <a:rPr sz="1000" spc="45" dirty="0">
                <a:solidFill>
                  <a:srgbClr val="FFFFFF"/>
                </a:solidFill>
                <a:latin typeface="Tahoma"/>
                <a:cs typeface="Tahoma"/>
              </a:rPr>
              <a:t>NumPy  </a:t>
            </a:r>
            <a:r>
              <a:rPr sz="1000" spc="20" dirty="0">
                <a:solidFill>
                  <a:srgbClr val="FFFFFF"/>
                </a:solidFill>
                <a:latin typeface="Tahoma"/>
                <a:cs typeface="Tahoma"/>
              </a:rPr>
              <a:t>Inputs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8184" y="1019614"/>
            <a:ext cx="83058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3175" algn="ctr">
              <a:lnSpc>
                <a:spcPct val="100000"/>
              </a:lnSpc>
              <a:spcBef>
                <a:spcPts val="95"/>
              </a:spcBef>
            </a:pPr>
            <a:r>
              <a:rPr sz="1000" spc="45" dirty="0">
                <a:solidFill>
                  <a:srgbClr val="FFFFFF"/>
                </a:solidFill>
                <a:latin typeface="Tahoma"/>
                <a:cs typeface="Tahoma"/>
              </a:rPr>
              <a:t>Python </a:t>
            </a:r>
            <a:r>
              <a:rPr sz="1000" spc="60" dirty="0">
                <a:solidFill>
                  <a:srgbClr val="FFFFFF"/>
                </a:solidFill>
                <a:latin typeface="Tahoma"/>
                <a:cs typeface="Tahoma"/>
              </a:rPr>
              <a:t>UDF </a:t>
            </a:r>
            <a:r>
              <a:rPr sz="10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12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0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3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000" spc="-15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1000" spc="70" dirty="0">
                <a:solidFill>
                  <a:srgbClr val="FFFFFF"/>
                </a:solidFill>
                <a:latin typeface="Tahoma"/>
                <a:cs typeface="Tahoma"/>
              </a:rPr>
              <a:t>CPU  </a:t>
            </a:r>
            <a:r>
              <a:rPr sz="1000" spc="35" dirty="0">
                <a:solidFill>
                  <a:srgbClr val="FFFFFF"/>
                </a:solidFill>
                <a:latin typeface="Tahoma"/>
                <a:cs typeface="Tahoma"/>
              </a:rPr>
              <a:t>Profiler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88047" y="2477247"/>
            <a:ext cx="7588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30" dirty="0">
                <a:solidFill>
                  <a:srgbClr val="FFFFFF"/>
                </a:solidFill>
                <a:latin typeface="Tahoma"/>
                <a:cs typeface="Tahoma"/>
              </a:rPr>
              <a:t>mapInArrow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27011" y="4020703"/>
            <a:ext cx="8991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0180">
              <a:lnSpc>
                <a:spcPct val="100000"/>
              </a:lnSpc>
              <a:spcBef>
                <a:spcPts val="95"/>
              </a:spcBef>
            </a:pPr>
            <a:r>
              <a:rPr sz="1000" spc="50" dirty="0">
                <a:solidFill>
                  <a:srgbClr val="FFFFFF"/>
                </a:solidFill>
                <a:latin typeface="Tahoma"/>
                <a:cs typeface="Tahoma"/>
              </a:rPr>
              <a:t>Pythonic </a:t>
            </a:r>
            <a:r>
              <a:rPr sz="10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3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20" dirty="0">
                <a:solidFill>
                  <a:srgbClr val="FFFFFF"/>
                </a:solidFill>
                <a:latin typeface="Tahoma"/>
                <a:cs typeface="Tahoma"/>
              </a:rPr>
              <a:t>rr</a:t>
            </a:r>
            <a:r>
              <a:rPr sz="1000" spc="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6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000" spc="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00" spc="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00" spc="15" dirty="0">
                <a:solidFill>
                  <a:srgbClr val="FFFFFF"/>
                </a:solidFill>
                <a:latin typeface="Tahoma"/>
                <a:cs typeface="Tahoma"/>
              </a:rPr>
              <a:t>li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00" spc="6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8782" y="2445405"/>
            <a:ext cx="76136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solidFill>
                  <a:srgbClr val="FFFFFF"/>
                </a:solidFill>
                <a:latin typeface="Tahoma"/>
                <a:cs typeface="Tahoma"/>
              </a:rPr>
              <a:t>180+</a:t>
            </a:r>
            <a:endParaRPr sz="1000">
              <a:latin typeface="Tahoma"/>
              <a:cs typeface="Tahoma"/>
            </a:endParaRPr>
          </a:p>
          <a:p>
            <a:pPr marL="12700" marR="5080" algn="ctr">
              <a:lnSpc>
                <a:spcPct val="100000"/>
              </a:lnSpc>
            </a:pPr>
            <a:r>
              <a:rPr sz="1000" spc="65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sz="1000" spc="7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65" dirty="0">
                <a:solidFill>
                  <a:srgbClr val="FFFFFF"/>
                </a:solidFill>
                <a:latin typeface="Tahoma"/>
                <a:cs typeface="Tahoma"/>
              </a:rPr>
              <a:t>Py</a:t>
            </a:r>
            <a:r>
              <a:rPr sz="1000" spc="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00" spc="35" dirty="0">
                <a:solidFill>
                  <a:srgbClr val="FFFFFF"/>
                </a:solidFill>
                <a:latin typeface="Tahoma"/>
                <a:cs typeface="Tahoma"/>
              </a:rPr>
              <a:t>hon  </a:t>
            </a:r>
            <a:r>
              <a:rPr sz="1000" spc="50" dirty="0">
                <a:solidFill>
                  <a:srgbClr val="FFFFFF"/>
                </a:solidFill>
                <a:latin typeface="Tahoma"/>
                <a:cs typeface="Tahoma"/>
              </a:rPr>
              <a:t>Functions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6985" y="4036481"/>
            <a:ext cx="7334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1290">
              <a:lnSpc>
                <a:spcPct val="100000"/>
              </a:lnSpc>
              <a:spcBef>
                <a:spcPts val="95"/>
              </a:spcBef>
            </a:pP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Richer </a:t>
            </a:r>
            <a:r>
              <a:rPr sz="10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70" dirty="0">
                <a:solidFill>
                  <a:srgbClr val="FFFFFF"/>
                </a:solidFill>
                <a:latin typeface="Tahoma"/>
                <a:cs typeface="Tahoma"/>
              </a:rPr>
              <a:t>Con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000" spc="9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00" spc="3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00" spc="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37453" y="2505943"/>
            <a:ext cx="9207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45" dirty="0">
                <a:solidFill>
                  <a:srgbClr val="FFFFFF"/>
                </a:solidFill>
                <a:latin typeface="Tahoma"/>
                <a:cs typeface="Tahoma"/>
              </a:rPr>
              <a:t>Spar</a:t>
            </a:r>
            <a:r>
              <a:rPr sz="1000" spc="5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60" dirty="0">
                <a:solidFill>
                  <a:srgbClr val="FFFFFF"/>
                </a:solidFill>
                <a:latin typeface="Tahoma"/>
                <a:cs typeface="Tahoma"/>
              </a:rPr>
              <a:t>Connect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49346" y="5677477"/>
            <a:ext cx="1016000" cy="33464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02590" marR="5080" indent="-390525">
              <a:lnSpc>
                <a:spcPct val="103000"/>
              </a:lnSpc>
              <a:spcBef>
                <a:spcPts val="60"/>
              </a:spcBef>
            </a:pPr>
            <a:r>
              <a:rPr sz="1000" spc="50" dirty="0">
                <a:solidFill>
                  <a:srgbClr val="FFFFFF"/>
                </a:solidFill>
                <a:latin typeface="Tahoma"/>
                <a:cs typeface="Tahoma"/>
              </a:rPr>
              <a:t>PySpar</a:t>
            </a:r>
            <a:r>
              <a:rPr sz="1000" spc="5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Testing  </a:t>
            </a:r>
            <a:r>
              <a:rPr sz="1000" spc="20" dirty="0">
                <a:solidFill>
                  <a:srgbClr val="FFFFFF"/>
                </a:solidFill>
                <a:latin typeface="Tahoma"/>
                <a:cs typeface="Tahoma"/>
              </a:rPr>
              <a:t>API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7656" y="4036481"/>
            <a:ext cx="8496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6055" marR="5080" indent="-173990">
              <a:lnSpc>
                <a:spcPct val="100000"/>
              </a:lnSpc>
              <a:spcBef>
                <a:spcPts val="95"/>
              </a:spcBef>
            </a:pP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Visualization/  Plotting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38149" y="4036481"/>
            <a:ext cx="9245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[WIP</a:t>
            </a:r>
            <a:r>
              <a:rPr sz="1000" spc="5" dirty="0">
                <a:solidFill>
                  <a:srgbClr val="FFFFFF"/>
                </a:solidFill>
                <a:latin typeface="Tahoma"/>
                <a:cs typeface="Tahoma"/>
              </a:rPr>
              <a:t>]</a:t>
            </a:r>
            <a:r>
              <a:rPr sz="10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5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0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10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55" dirty="0">
                <a:solidFill>
                  <a:srgbClr val="FFFFFF"/>
                </a:solidFill>
                <a:latin typeface="Tahoma"/>
                <a:cs typeface="Tahoma"/>
              </a:rPr>
              <a:t>UDF</a:t>
            </a:r>
            <a:endParaRPr sz="1000">
              <a:latin typeface="Tahoma"/>
              <a:cs typeface="Tahoma"/>
            </a:endParaRPr>
          </a:p>
          <a:p>
            <a:pPr marL="44450">
              <a:lnSpc>
                <a:spcPct val="100000"/>
              </a:lnSpc>
            </a:pP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Debuggability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16378" y="2483111"/>
            <a:ext cx="7213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30" marR="5080" indent="-24765">
              <a:lnSpc>
                <a:spcPct val="100000"/>
              </a:lnSpc>
              <a:spcBef>
                <a:spcPts val="95"/>
              </a:spcBef>
            </a:pPr>
            <a:r>
              <a:rPr sz="1000" spc="55" dirty="0">
                <a:solidFill>
                  <a:srgbClr val="FFFFFF"/>
                </a:solidFill>
                <a:latin typeface="Tahoma"/>
                <a:cs typeface="Tahoma"/>
              </a:rPr>
              <a:t>Deepspeed  </a:t>
            </a:r>
            <a:r>
              <a:rPr sz="1000" spc="35" dirty="0">
                <a:solidFill>
                  <a:srgbClr val="FFFFFF"/>
                </a:solidFill>
                <a:latin typeface="Tahoma"/>
                <a:cs typeface="Tahoma"/>
              </a:rPr>
              <a:t>Distributor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316527" y="1007877"/>
            <a:ext cx="127635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000" b="0" spc="50" dirty="0">
                <a:solidFill>
                  <a:srgbClr val="FFFFFF"/>
                </a:solidFill>
                <a:latin typeface="Tahoma"/>
                <a:cs typeface="Tahoma"/>
              </a:rPr>
              <a:t>UDF-level </a:t>
            </a:r>
            <a:r>
              <a:rPr sz="1000" b="0" spc="55" dirty="0">
                <a:solidFill>
                  <a:srgbClr val="FFFFFF"/>
                </a:solidFill>
                <a:latin typeface="Tahoma"/>
                <a:cs typeface="Tahoma"/>
              </a:rPr>
              <a:t> Dependency</a:t>
            </a:r>
            <a:r>
              <a:rPr sz="1000" b="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b="0" spc="45" dirty="0">
                <a:solidFill>
                  <a:srgbClr val="FFFFFF"/>
                </a:solidFill>
                <a:latin typeface="Tahoma"/>
                <a:cs typeface="Tahoma"/>
              </a:rPr>
              <a:t>Control </a:t>
            </a:r>
            <a:r>
              <a:rPr sz="1000" b="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b="0" dirty="0">
                <a:solidFill>
                  <a:srgbClr val="FFFFFF"/>
                </a:solidFill>
                <a:latin typeface="Tahoma"/>
                <a:cs typeface="Tahoma"/>
              </a:rPr>
              <a:t>[WIP]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54345" y="5734748"/>
            <a:ext cx="8274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45" dirty="0">
                <a:solidFill>
                  <a:srgbClr val="FFFFFF"/>
                </a:solidFill>
                <a:latin typeface="Tahoma"/>
                <a:cs typeface="Tahoma"/>
              </a:rPr>
              <a:t>Pytho</a:t>
            </a:r>
            <a:r>
              <a:rPr sz="1000" spc="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60" dirty="0">
                <a:solidFill>
                  <a:srgbClr val="FFFFFF"/>
                </a:solidFill>
                <a:latin typeface="Tahoma"/>
                <a:cs typeface="Tahoma"/>
              </a:rPr>
              <a:t>UDTF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86887" y="5734748"/>
            <a:ext cx="8140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35" dirty="0">
                <a:solidFill>
                  <a:srgbClr val="FFFFFF"/>
                </a:solidFill>
                <a:latin typeface="Tahoma"/>
                <a:cs typeface="Tahoma"/>
              </a:rPr>
              <a:t>DF.toArrow()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4027" y="5700975"/>
            <a:ext cx="10502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1445" marR="5080" indent="-119380">
              <a:lnSpc>
                <a:spcPct val="100000"/>
              </a:lnSpc>
              <a:spcBef>
                <a:spcPts val="95"/>
              </a:spcBef>
            </a:pPr>
            <a:r>
              <a:rPr sz="1000" spc="50" dirty="0">
                <a:solidFill>
                  <a:srgbClr val="FFFFFF"/>
                </a:solidFill>
                <a:latin typeface="Tahoma"/>
                <a:cs typeface="Tahoma"/>
              </a:rPr>
              <a:t>Arrow-optimized </a:t>
            </a:r>
            <a:r>
              <a:rPr sz="100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50" dirty="0">
                <a:solidFill>
                  <a:srgbClr val="FFFFFF"/>
                </a:solidFill>
                <a:latin typeface="Tahoma"/>
                <a:cs typeface="Tahoma"/>
              </a:rPr>
              <a:t>Python</a:t>
            </a:r>
            <a:r>
              <a:rPr sz="10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65" dirty="0">
                <a:solidFill>
                  <a:srgbClr val="FFFFFF"/>
                </a:solidFill>
                <a:latin typeface="Tahoma"/>
                <a:cs typeface="Tahoma"/>
              </a:rPr>
              <a:t>UDFs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96353" y="5690002"/>
            <a:ext cx="1024255" cy="4775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 algn="ctr">
              <a:lnSpc>
                <a:spcPct val="98500"/>
              </a:lnSpc>
              <a:spcBef>
                <a:spcPts val="115"/>
              </a:spcBef>
            </a:pPr>
            <a:r>
              <a:rPr sz="1000" spc="50" dirty="0">
                <a:solidFill>
                  <a:srgbClr val="FFFFFF"/>
                </a:solidFill>
                <a:latin typeface="Tahoma"/>
                <a:cs typeface="Tahoma"/>
              </a:rPr>
              <a:t>Python</a:t>
            </a:r>
            <a:r>
              <a:rPr sz="10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Arbitrary  Stateful </a:t>
            </a:r>
            <a:r>
              <a:rPr sz="100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55" dirty="0">
                <a:solidFill>
                  <a:srgbClr val="FFFFFF"/>
                </a:solidFill>
                <a:latin typeface="Tahoma"/>
                <a:cs typeface="Tahoma"/>
              </a:rPr>
              <a:t>Processing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47389" y="5700986"/>
            <a:ext cx="7613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14629">
              <a:lnSpc>
                <a:spcPct val="100000"/>
              </a:lnSpc>
              <a:spcBef>
                <a:spcPts val="95"/>
              </a:spcBef>
            </a:pPr>
            <a:r>
              <a:rPr sz="1000" spc="60" dirty="0">
                <a:solidFill>
                  <a:srgbClr val="FFFFFF"/>
                </a:solidFill>
                <a:latin typeface="Tahoma"/>
                <a:cs typeface="Tahoma"/>
              </a:rPr>
              <a:t>Type </a:t>
            </a:r>
            <a:r>
              <a:rPr sz="10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nno</a:t>
            </a:r>
            <a:r>
              <a:rPr sz="1000" spc="35" dirty="0">
                <a:solidFill>
                  <a:srgbClr val="FFFFFF"/>
                </a:solidFill>
                <a:latin typeface="Tahoma"/>
                <a:cs typeface="Tahoma"/>
              </a:rPr>
              <a:t>tat</a:t>
            </a:r>
            <a:r>
              <a:rPr sz="1000" spc="1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000" spc="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000" spc="60" dirty="0">
                <a:solidFill>
                  <a:srgbClr val="FFFFFF"/>
                </a:solidFill>
                <a:latin typeface="Tahoma"/>
                <a:cs typeface="Tahoma"/>
              </a:rPr>
              <a:t>ns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40301" y="1038298"/>
            <a:ext cx="8280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30" dirty="0">
                <a:solidFill>
                  <a:srgbClr val="FFFFFF"/>
                </a:solidFill>
                <a:latin typeface="Tahoma"/>
                <a:cs typeface="Tahoma"/>
              </a:rPr>
              <a:t>applyInArrow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53576" y="2735851"/>
            <a:ext cx="3528695" cy="1062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800" spc="590" dirty="0">
                <a:solidFill>
                  <a:srgbClr val="FF5F46"/>
                </a:solidFill>
                <a:latin typeface="Tahoma"/>
                <a:cs typeface="Tahoma"/>
              </a:rPr>
              <a:t>P</a:t>
            </a:r>
            <a:r>
              <a:rPr sz="6800" spc="655" dirty="0">
                <a:solidFill>
                  <a:srgbClr val="FF5F46"/>
                </a:solidFill>
                <a:latin typeface="Tahoma"/>
                <a:cs typeface="Tahoma"/>
              </a:rPr>
              <a:t>y</a:t>
            </a:r>
            <a:r>
              <a:rPr sz="6800" spc="580" dirty="0">
                <a:solidFill>
                  <a:srgbClr val="F8F7F4"/>
                </a:solidFill>
                <a:latin typeface="Tahoma"/>
                <a:cs typeface="Tahoma"/>
              </a:rPr>
              <a:t>S</a:t>
            </a:r>
            <a:r>
              <a:rPr sz="6800" spc="630" dirty="0">
                <a:solidFill>
                  <a:srgbClr val="F8F7F4"/>
                </a:solidFill>
                <a:latin typeface="Tahoma"/>
                <a:cs typeface="Tahoma"/>
              </a:rPr>
              <a:t>p</a:t>
            </a:r>
            <a:r>
              <a:rPr sz="6800" spc="310" dirty="0">
                <a:solidFill>
                  <a:srgbClr val="F8F7F4"/>
                </a:solidFill>
                <a:latin typeface="Tahoma"/>
                <a:cs typeface="Tahoma"/>
              </a:rPr>
              <a:t>a</a:t>
            </a:r>
            <a:r>
              <a:rPr sz="6800" spc="390" dirty="0">
                <a:solidFill>
                  <a:srgbClr val="F8F7F4"/>
                </a:solidFill>
                <a:latin typeface="Tahoma"/>
                <a:cs typeface="Tahoma"/>
              </a:rPr>
              <a:t>r</a:t>
            </a:r>
            <a:r>
              <a:rPr sz="6800" spc="310" dirty="0">
                <a:solidFill>
                  <a:srgbClr val="F8F7F4"/>
                </a:solidFill>
                <a:latin typeface="Tahoma"/>
                <a:cs typeface="Tahoma"/>
              </a:rPr>
              <a:t>k</a:t>
            </a:r>
            <a:endParaRPr sz="6800">
              <a:latin typeface="Tahoma"/>
              <a:cs typeface="Tahom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05740"/>
            <a:ext cx="620255" cy="62026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58940" y="318516"/>
            <a:ext cx="559307" cy="55930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44128" y="1810511"/>
            <a:ext cx="664463" cy="66446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2103" y="3171444"/>
            <a:ext cx="664463" cy="66446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98491" y="4924044"/>
            <a:ext cx="621791" cy="62026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31008" y="3174491"/>
            <a:ext cx="685799" cy="68579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44128" y="3204971"/>
            <a:ext cx="621791" cy="62026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84347" y="1693164"/>
            <a:ext cx="632459" cy="63245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745723" y="1725167"/>
            <a:ext cx="460247" cy="55778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58011" y="1693164"/>
            <a:ext cx="662939" cy="66293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678679" y="348995"/>
            <a:ext cx="729995" cy="49834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380488" y="41148"/>
            <a:ext cx="1423415" cy="80162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7239" y="4843271"/>
            <a:ext cx="743711" cy="745235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622791" y="4898135"/>
            <a:ext cx="708659" cy="70865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708135" y="298704"/>
            <a:ext cx="632459" cy="63245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657330" y="348995"/>
            <a:ext cx="637031" cy="637031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632947" y="3169919"/>
            <a:ext cx="685799" cy="685799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819900" y="4924044"/>
            <a:ext cx="621791" cy="62026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657330" y="4937759"/>
            <a:ext cx="664463" cy="664463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578607" y="5074920"/>
            <a:ext cx="1062227" cy="390143"/>
          </a:xfrm>
          <a:prstGeom prst="rect">
            <a:avLst/>
          </a:prstGeom>
        </p:spPr>
      </p:pic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1B3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1336" y="1523"/>
            <a:ext cx="12167870" cy="6855459"/>
            <a:chOff x="21336" y="1523"/>
            <a:chExt cx="12167870" cy="685545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487" y="6348996"/>
              <a:ext cx="1333499" cy="2087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36" y="1523"/>
              <a:ext cx="12167615" cy="68549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4256" y="1523"/>
              <a:ext cx="7854695" cy="68549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384" y="2244851"/>
              <a:ext cx="4558283" cy="236829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647544" y="2987166"/>
            <a:ext cx="4477385" cy="13589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5100"/>
              </a:lnSpc>
              <a:spcBef>
                <a:spcPts val="500"/>
              </a:spcBef>
            </a:pPr>
            <a:r>
              <a:rPr sz="4500" b="0" spc="-100" dirty="0">
                <a:latin typeface="Tahoma"/>
                <a:cs typeface="Tahoma"/>
              </a:rPr>
              <a:t>Thank</a:t>
            </a:r>
            <a:r>
              <a:rPr sz="4500" b="0" spc="-520" dirty="0">
                <a:latin typeface="Tahoma"/>
                <a:cs typeface="Tahoma"/>
              </a:rPr>
              <a:t> </a:t>
            </a:r>
            <a:r>
              <a:rPr sz="4500" b="0" spc="-150" dirty="0">
                <a:latin typeface="Tahoma"/>
                <a:cs typeface="Tahoma"/>
              </a:rPr>
              <a:t>you</a:t>
            </a:r>
            <a:r>
              <a:rPr sz="4500" b="0" spc="-520" dirty="0">
                <a:latin typeface="Tahoma"/>
                <a:cs typeface="Tahoma"/>
              </a:rPr>
              <a:t> </a:t>
            </a:r>
            <a:r>
              <a:rPr sz="4500" b="0" spc="-5" dirty="0">
                <a:latin typeface="Tahoma"/>
                <a:cs typeface="Tahoma"/>
              </a:rPr>
              <a:t>for</a:t>
            </a:r>
            <a:r>
              <a:rPr sz="4500" b="0" spc="-520" dirty="0">
                <a:latin typeface="Tahoma"/>
                <a:cs typeface="Tahoma"/>
              </a:rPr>
              <a:t> </a:t>
            </a:r>
            <a:r>
              <a:rPr sz="4500" b="0" spc="-110" dirty="0">
                <a:latin typeface="Tahoma"/>
                <a:cs typeface="Tahoma"/>
              </a:rPr>
              <a:t>your  </a:t>
            </a:r>
            <a:r>
              <a:rPr sz="4500" b="0" spc="5" dirty="0">
                <a:latin typeface="Tahoma"/>
                <a:cs typeface="Tahoma"/>
              </a:rPr>
              <a:t>contributions!</a:t>
            </a:r>
            <a:endParaRPr sz="4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742" y="6458483"/>
            <a:ext cx="28136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6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5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5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2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2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0567" y="2819400"/>
            <a:ext cx="6146291" cy="9784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2121" y="496637"/>
            <a:ext cx="10177145" cy="5915660"/>
            <a:chOff x="972121" y="496637"/>
            <a:chExt cx="10177145" cy="5915660"/>
          </a:xfrm>
        </p:grpSpPr>
        <p:sp>
          <p:nvSpPr>
            <p:cNvPr id="3" name="object 3"/>
            <p:cNvSpPr/>
            <p:nvPr/>
          </p:nvSpPr>
          <p:spPr>
            <a:xfrm>
              <a:off x="1062687" y="875212"/>
              <a:ext cx="10086340" cy="5537200"/>
            </a:xfrm>
            <a:custGeom>
              <a:avLst/>
              <a:gdLst/>
              <a:ahLst/>
              <a:cxnLst/>
              <a:rect l="l" t="t" r="r" b="b"/>
              <a:pathLst>
                <a:path w="10086340" h="5537200">
                  <a:moveTo>
                    <a:pt x="9854095" y="0"/>
                  </a:moveTo>
                  <a:lnTo>
                    <a:pt x="231978" y="0"/>
                  </a:lnTo>
                  <a:lnTo>
                    <a:pt x="220040" y="304"/>
                  </a:lnTo>
                  <a:lnTo>
                    <a:pt x="162852" y="10515"/>
                  </a:lnTo>
                  <a:lnTo>
                    <a:pt x="121259" y="28130"/>
                  </a:lnTo>
                  <a:lnTo>
                    <a:pt x="84289" y="53149"/>
                  </a:lnTo>
                  <a:lnTo>
                    <a:pt x="52857" y="84645"/>
                  </a:lnTo>
                  <a:lnTo>
                    <a:pt x="27901" y="121678"/>
                  </a:lnTo>
                  <a:lnTo>
                    <a:pt x="10363" y="163322"/>
                  </a:lnTo>
                  <a:lnTo>
                    <a:pt x="1181" y="208495"/>
                  </a:lnTo>
                  <a:lnTo>
                    <a:pt x="0" y="5305094"/>
                  </a:lnTo>
                  <a:lnTo>
                    <a:pt x="304" y="5317032"/>
                  </a:lnTo>
                  <a:lnTo>
                    <a:pt x="10502" y="5374208"/>
                  </a:lnTo>
                  <a:lnTo>
                    <a:pt x="28130" y="5415800"/>
                  </a:lnTo>
                  <a:lnTo>
                    <a:pt x="53149" y="5452783"/>
                  </a:lnTo>
                  <a:lnTo>
                    <a:pt x="84632" y="5484215"/>
                  </a:lnTo>
                  <a:lnTo>
                    <a:pt x="121665" y="5509158"/>
                  </a:lnTo>
                  <a:lnTo>
                    <a:pt x="163309" y="5526697"/>
                  </a:lnTo>
                  <a:lnTo>
                    <a:pt x="208495" y="5535891"/>
                  </a:lnTo>
                  <a:lnTo>
                    <a:pt x="232105" y="5537073"/>
                  </a:lnTo>
                  <a:lnTo>
                    <a:pt x="9854222" y="5537073"/>
                  </a:lnTo>
                  <a:lnTo>
                    <a:pt x="9866160" y="5536768"/>
                  </a:lnTo>
                  <a:lnTo>
                    <a:pt x="9878060" y="5535841"/>
                  </a:lnTo>
                  <a:lnTo>
                    <a:pt x="9901110" y="5532310"/>
                  </a:lnTo>
                  <a:lnTo>
                    <a:pt x="9919559" y="5527548"/>
                  </a:lnTo>
                  <a:lnTo>
                    <a:pt x="232105" y="5527548"/>
                  </a:lnTo>
                  <a:lnTo>
                    <a:pt x="220522" y="5527255"/>
                  </a:lnTo>
                  <a:lnTo>
                    <a:pt x="165684" y="5517476"/>
                  </a:lnTo>
                  <a:lnTo>
                    <a:pt x="125806" y="5500585"/>
                  </a:lnTo>
                  <a:lnTo>
                    <a:pt x="90335" y="5476582"/>
                  </a:lnTo>
                  <a:lnTo>
                    <a:pt x="60197" y="5446382"/>
                  </a:lnTo>
                  <a:lnTo>
                    <a:pt x="36271" y="5410860"/>
                  </a:lnTo>
                  <a:lnTo>
                    <a:pt x="19443" y="5370931"/>
                  </a:lnTo>
                  <a:lnTo>
                    <a:pt x="10642" y="5327497"/>
                  </a:lnTo>
                  <a:lnTo>
                    <a:pt x="9518" y="5305094"/>
                  </a:lnTo>
                  <a:lnTo>
                    <a:pt x="9527" y="231990"/>
                  </a:lnTo>
                  <a:lnTo>
                    <a:pt x="14084" y="187007"/>
                  </a:lnTo>
                  <a:lnTo>
                    <a:pt x="27089" y="145249"/>
                  </a:lnTo>
                  <a:lnTo>
                    <a:pt x="47650" y="107467"/>
                  </a:lnTo>
                  <a:lnTo>
                    <a:pt x="74866" y="74549"/>
                  </a:lnTo>
                  <a:lnTo>
                    <a:pt x="107835" y="47409"/>
                  </a:lnTo>
                  <a:lnTo>
                    <a:pt x="145668" y="26924"/>
                  </a:lnTo>
                  <a:lnTo>
                    <a:pt x="187464" y="13995"/>
                  </a:lnTo>
                  <a:lnTo>
                    <a:pt x="232219" y="9525"/>
                  </a:lnTo>
                  <a:lnTo>
                    <a:pt x="9919570" y="9525"/>
                  </a:lnTo>
                  <a:lnTo>
                    <a:pt x="9900640" y="4673"/>
                  </a:lnTo>
                  <a:lnTo>
                    <a:pt x="9877704" y="1193"/>
                  </a:lnTo>
                  <a:lnTo>
                    <a:pt x="9865918" y="304"/>
                  </a:lnTo>
                  <a:lnTo>
                    <a:pt x="9854095" y="0"/>
                  </a:lnTo>
                  <a:close/>
                </a:path>
                <a:path w="10086340" h="5537200">
                  <a:moveTo>
                    <a:pt x="9919570" y="9525"/>
                  </a:moveTo>
                  <a:lnTo>
                    <a:pt x="9854095" y="9525"/>
                  </a:lnTo>
                  <a:lnTo>
                    <a:pt x="9865677" y="9817"/>
                  </a:lnTo>
                  <a:lnTo>
                    <a:pt x="9876980" y="10680"/>
                  </a:lnTo>
                  <a:lnTo>
                    <a:pt x="9920516" y="19596"/>
                  </a:lnTo>
                  <a:lnTo>
                    <a:pt x="9960394" y="36499"/>
                  </a:lnTo>
                  <a:lnTo>
                    <a:pt x="9995865" y="60490"/>
                  </a:lnTo>
                  <a:lnTo>
                    <a:pt x="10026002" y="90703"/>
                  </a:lnTo>
                  <a:lnTo>
                    <a:pt x="10049929" y="126212"/>
                  </a:lnTo>
                  <a:lnTo>
                    <a:pt x="10066743" y="166141"/>
                  </a:lnTo>
                  <a:lnTo>
                    <a:pt x="10075557" y="209575"/>
                  </a:lnTo>
                  <a:lnTo>
                    <a:pt x="10076684" y="5305094"/>
                  </a:lnTo>
                  <a:lnTo>
                    <a:pt x="10076389" y="5316308"/>
                  </a:lnTo>
                  <a:lnTo>
                    <a:pt x="10066616" y="5371388"/>
                  </a:lnTo>
                  <a:lnTo>
                    <a:pt x="10049713" y="5411266"/>
                  </a:lnTo>
                  <a:lnTo>
                    <a:pt x="10025710" y="5446725"/>
                  </a:lnTo>
                  <a:lnTo>
                    <a:pt x="9995509" y="5476875"/>
                  </a:lnTo>
                  <a:lnTo>
                    <a:pt x="9959987" y="5500801"/>
                  </a:lnTo>
                  <a:lnTo>
                    <a:pt x="9920071" y="5517616"/>
                  </a:lnTo>
                  <a:lnTo>
                    <a:pt x="9876624" y="5526430"/>
                  </a:lnTo>
                  <a:lnTo>
                    <a:pt x="9853980" y="5527548"/>
                  </a:lnTo>
                  <a:lnTo>
                    <a:pt x="9919559" y="5527548"/>
                  </a:lnTo>
                  <a:lnTo>
                    <a:pt x="9964940" y="5508942"/>
                  </a:lnTo>
                  <a:lnTo>
                    <a:pt x="10001910" y="5483923"/>
                  </a:lnTo>
                  <a:lnTo>
                    <a:pt x="10033342" y="5452427"/>
                  </a:lnTo>
                  <a:lnTo>
                    <a:pt x="10058298" y="5415407"/>
                  </a:lnTo>
                  <a:lnTo>
                    <a:pt x="10075837" y="5373763"/>
                  </a:lnTo>
                  <a:lnTo>
                    <a:pt x="10084965" y="5328932"/>
                  </a:lnTo>
                  <a:lnTo>
                    <a:pt x="10086200" y="231990"/>
                  </a:lnTo>
                  <a:lnTo>
                    <a:pt x="10085895" y="220052"/>
                  </a:lnTo>
                  <a:lnTo>
                    <a:pt x="10075697" y="162864"/>
                  </a:lnTo>
                  <a:lnTo>
                    <a:pt x="10058069" y="121272"/>
                  </a:lnTo>
                  <a:lnTo>
                    <a:pt x="10033050" y="84289"/>
                  </a:lnTo>
                  <a:lnTo>
                    <a:pt x="10001567" y="52870"/>
                  </a:lnTo>
                  <a:lnTo>
                    <a:pt x="9964534" y="27914"/>
                  </a:lnTo>
                  <a:lnTo>
                    <a:pt x="9922891" y="10375"/>
                  </a:lnTo>
                  <a:lnTo>
                    <a:pt x="9919570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6883" y="795528"/>
              <a:ext cx="10076815" cy="5527675"/>
            </a:xfrm>
            <a:custGeom>
              <a:avLst/>
              <a:gdLst/>
              <a:ahLst/>
              <a:cxnLst/>
              <a:rect l="l" t="t" r="r" b="b"/>
              <a:pathLst>
                <a:path w="10076815" h="5527675">
                  <a:moveTo>
                    <a:pt x="0" y="227342"/>
                  </a:moveTo>
                  <a:lnTo>
                    <a:pt x="4619" y="181526"/>
                  </a:lnTo>
                  <a:lnTo>
                    <a:pt x="17866" y="138853"/>
                  </a:lnTo>
                  <a:lnTo>
                    <a:pt x="38828" y="100235"/>
                  </a:lnTo>
                  <a:lnTo>
                    <a:pt x="66589" y="66589"/>
                  </a:lnTo>
                  <a:lnTo>
                    <a:pt x="100235" y="38828"/>
                  </a:lnTo>
                  <a:lnTo>
                    <a:pt x="138853" y="17866"/>
                  </a:lnTo>
                  <a:lnTo>
                    <a:pt x="181526" y="4619"/>
                  </a:lnTo>
                  <a:lnTo>
                    <a:pt x="227342" y="0"/>
                  </a:lnTo>
                  <a:lnTo>
                    <a:pt x="9849345" y="0"/>
                  </a:lnTo>
                  <a:lnTo>
                    <a:pt x="9895164" y="4619"/>
                  </a:lnTo>
                  <a:lnTo>
                    <a:pt x="9937840" y="17866"/>
                  </a:lnTo>
                  <a:lnTo>
                    <a:pt x="9976457" y="38828"/>
                  </a:lnTo>
                  <a:lnTo>
                    <a:pt x="10010103" y="66589"/>
                  </a:lnTo>
                  <a:lnTo>
                    <a:pt x="10037863" y="100235"/>
                  </a:lnTo>
                  <a:lnTo>
                    <a:pt x="10058823" y="138853"/>
                  </a:lnTo>
                  <a:lnTo>
                    <a:pt x="10072069" y="181526"/>
                  </a:lnTo>
                  <a:lnTo>
                    <a:pt x="10076688" y="227342"/>
                  </a:lnTo>
                  <a:lnTo>
                    <a:pt x="10076688" y="5300205"/>
                  </a:lnTo>
                  <a:lnTo>
                    <a:pt x="10072069" y="5346021"/>
                  </a:lnTo>
                  <a:lnTo>
                    <a:pt x="10058823" y="5388694"/>
                  </a:lnTo>
                  <a:lnTo>
                    <a:pt x="10037863" y="5427312"/>
                  </a:lnTo>
                  <a:lnTo>
                    <a:pt x="10010103" y="5460958"/>
                  </a:lnTo>
                  <a:lnTo>
                    <a:pt x="9976457" y="5488719"/>
                  </a:lnTo>
                  <a:lnTo>
                    <a:pt x="9937840" y="5509681"/>
                  </a:lnTo>
                  <a:lnTo>
                    <a:pt x="9895164" y="5522928"/>
                  </a:lnTo>
                  <a:lnTo>
                    <a:pt x="9849345" y="5527548"/>
                  </a:lnTo>
                  <a:lnTo>
                    <a:pt x="227342" y="5527548"/>
                  </a:lnTo>
                  <a:lnTo>
                    <a:pt x="181526" y="5522928"/>
                  </a:lnTo>
                  <a:lnTo>
                    <a:pt x="138853" y="5509681"/>
                  </a:lnTo>
                  <a:lnTo>
                    <a:pt x="100235" y="5488719"/>
                  </a:lnTo>
                  <a:lnTo>
                    <a:pt x="66589" y="5460958"/>
                  </a:lnTo>
                  <a:lnTo>
                    <a:pt x="38828" y="5427312"/>
                  </a:lnTo>
                  <a:lnTo>
                    <a:pt x="17866" y="5388694"/>
                  </a:lnTo>
                  <a:lnTo>
                    <a:pt x="4619" y="5346021"/>
                  </a:lnTo>
                  <a:lnTo>
                    <a:pt x="0" y="5300205"/>
                  </a:lnTo>
                  <a:lnTo>
                    <a:pt x="0" y="227342"/>
                  </a:lnTo>
                  <a:close/>
                </a:path>
              </a:pathLst>
            </a:custGeom>
            <a:ln w="9525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37487" y="1345693"/>
              <a:ext cx="9560560" cy="4716780"/>
            </a:xfrm>
            <a:custGeom>
              <a:avLst/>
              <a:gdLst/>
              <a:ahLst/>
              <a:cxnLst/>
              <a:rect l="l" t="t" r="r" b="b"/>
              <a:pathLst>
                <a:path w="9560560" h="4716780">
                  <a:moveTo>
                    <a:pt x="9271673" y="0"/>
                  </a:moveTo>
                  <a:lnTo>
                    <a:pt x="288378" y="0"/>
                  </a:lnTo>
                  <a:lnTo>
                    <a:pt x="241601" y="3774"/>
                  </a:lnTo>
                  <a:lnTo>
                    <a:pt x="197227" y="14701"/>
                  </a:lnTo>
                  <a:lnTo>
                    <a:pt x="155850" y="32187"/>
                  </a:lnTo>
                  <a:lnTo>
                    <a:pt x="118064" y="55639"/>
                  </a:lnTo>
                  <a:lnTo>
                    <a:pt x="84462" y="84462"/>
                  </a:lnTo>
                  <a:lnTo>
                    <a:pt x="55639" y="118064"/>
                  </a:lnTo>
                  <a:lnTo>
                    <a:pt x="32187" y="155850"/>
                  </a:lnTo>
                  <a:lnTo>
                    <a:pt x="14701" y="197227"/>
                  </a:lnTo>
                  <a:lnTo>
                    <a:pt x="3774" y="241601"/>
                  </a:lnTo>
                  <a:lnTo>
                    <a:pt x="0" y="288378"/>
                  </a:lnTo>
                  <a:lnTo>
                    <a:pt x="0" y="4428401"/>
                  </a:lnTo>
                  <a:lnTo>
                    <a:pt x="3774" y="4475178"/>
                  </a:lnTo>
                  <a:lnTo>
                    <a:pt x="14701" y="4519552"/>
                  </a:lnTo>
                  <a:lnTo>
                    <a:pt x="32187" y="4560929"/>
                  </a:lnTo>
                  <a:lnTo>
                    <a:pt x="55639" y="4598715"/>
                  </a:lnTo>
                  <a:lnTo>
                    <a:pt x="84462" y="4632317"/>
                  </a:lnTo>
                  <a:lnTo>
                    <a:pt x="118064" y="4661140"/>
                  </a:lnTo>
                  <a:lnTo>
                    <a:pt x="155850" y="4684592"/>
                  </a:lnTo>
                  <a:lnTo>
                    <a:pt x="197227" y="4702078"/>
                  </a:lnTo>
                  <a:lnTo>
                    <a:pt x="241601" y="4713005"/>
                  </a:lnTo>
                  <a:lnTo>
                    <a:pt x="288378" y="4716780"/>
                  </a:lnTo>
                  <a:lnTo>
                    <a:pt x="9271673" y="4716780"/>
                  </a:lnTo>
                  <a:lnTo>
                    <a:pt x="9318450" y="4713005"/>
                  </a:lnTo>
                  <a:lnTo>
                    <a:pt x="9362824" y="4702078"/>
                  </a:lnTo>
                  <a:lnTo>
                    <a:pt x="9404201" y="4684592"/>
                  </a:lnTo>
                  <a:lnTo>
                    <a:pt x="9441987" y="4661140"/>
                  </a:lnTo>
                  <a:lnTo>
                    <a:pt x="9475589" y="4632317"/>
                  </a:lnTo>
                  <a:lnTo>
                    <a:pt x="9504412" y="4598715"/>
                  </a:lnTo>
                  <a:lnTo>
                    <a:pt x="9527864" y="4560929"/>
                  </a:lnTo>
                  <a:lnTo>
                    <a:pt x="9545350" y="4519552"/>
                  </a:lnTo>
                  <a:lnTo>
                    <a:pt x="9556277" y="4475178"/>
                  </a:lnTo>
                  <a:lnTo>
                    <a:pt x="9560052" y="4428401"/>
                  </a:lnTo>
                  <a:lnTo>
                    <a:pt x="9560052" y="288378"/>
                  </a:lnTo>
                  <a:lnTo>
                    <a:pt x="9556277" y="241601"/>
                  </a:lnTo>
                  <a:lnTo>
                    <a:pt x="9545350" y="197227"/>
                  </a:lnTo>
                  <a:lnTo>
                    <a:pt x="9527864" y="155850"/>
                  </a:lnTo>
                  <a:lnTo>
                    <a:pt x="9504412" y="118064"/>
                  </a:lnTo>
                  <a:lnTo>
                    <a:pt x="9475589" y="84462"/>
                  </a:lnTo>
                  <a:lnTo>
                    <a:pt x="9441987" y="55639"/>
                  </a:lnTo>
                  <a:lnTo>
                    <a:pt x="9404201" y="32187"/>
                  </a:lnTo>
                  <a:lnTo>
                    <a:pt x="9362824" y="14701"/>
                  </a:lnTo>
                  <a:lnTo>
                    <a:pt x="9318450" y="3774"/>
                  </a:lnTo>
                  <a:lnTo>
                    <a:pt x="9271673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37487" y="1345693"/>
              <a:ext cx="9560560" cy="4716780"/>
            </a:xfrm>
            <a:custGeom>
              <a:avLst/>
              <a:gdLst/>
              <a:ahLst/>
              <a:cxnLst/>
              <a:rect l="l" t="t" r="r" b="b"/>
              <a:pathLst>
                <a:path w="9560560" h="4716780">
                  <a:moveTo>
                    <a:pt x="0" y="288378"/>
                  </a:moveTo>
                  <a:lnTo>
                    <a:pt x="3774" y="241601"/>
                  </a:lnTo>
                  <a:lnTo>
                    <a:pt x="14701" y="197227"/>
                  </a:lnTo>
                  <a:lnTo>
                    <a:pt x="32187" y="155850"/>
                  </a:lnTo>
                  <a:lnTo>
                    <a:pt x="55639" y="118064"/>
                  </a:lnTo>
                  <a:lnTo>
                    <a:pt x="84462" y="84462"/>
                  </a:lnTo>
                  <a:lnTo>
                    <a:pt x="118064" y="55639"/>
                  </a:lnTo>
                  <a:lnTo>
                    <a:pt x="155850" y="32187"/>
                  </a:lnTo>
                  <a:lnTo>
                    <a:pt x="197227" y="14701"/>
                  </a:lnTo>
                  <a:lnTo>
                    <a:pt x="241601" y="3774"/>
                  </a:lnTo>
                  <a:lnTo>
                    <a:pt x="288378" y="0"/>
                  </a:lnTo>
                  <a:lnTo>
                    <a:pt x="9271673" y="0"/>
                  </a:lnTo>
                  <a:lnTo>
                    <a:pt x="9318450" y="3774"/>
                  </a:lnTo>
                  <a:lnTo>
                    <a:pt x="9362824" y="14701"/>
                  </a:lnTo>
                  <a:lnTo>
                    <a:pt x="9404201" y="32187"/>
                  </a:lnTo>
                  <a:lnTo>
                    <a:pt x="9441987" y="55639"/>
                  </a:lnTo>
                  <a:lnTo>
                    <a:pt x="9475589" y="84462"/>
                  </a:lnTo>
                  <a:lnTo>
                    <a:pt x="9504412" y="118064"/>
                  </a:lnTo>
                  <a:lnTo>
                    <a:pt x="9527864" y="155850"/>
                  </a:lnTo>
                  <a:lnTo>
                    <a:pt x="9545350" y="197227"/>
                  </a:lnTo>
                  <a:lnTo>
                    <a:pt x="9556277" y="241601"/>
                  </a:lnTo>
                  <a:lnTo>
                    <a:pt x="9560052" y="288378"/>
                  </a:lnTo>
                  <a:lnTo>
                    <a:pt x="9560052" y="4428401"/>
                  </a:lnTo>
                  <a:lnTo>
                    <a:pt x="9556277" y="4475178"/>
                  </a:lnTo>
                  <a:lnTo>
                    <a:pt x="9545350" y="4519552"/>
                  </a:lnTo>
                  <a:lnTo>
                    <a:pt x="9527864" y="4560929"/>
                  </a:lnTo>
                  <a:lnTo>
                    <a:pt x="9504412" y="4598715"/>
                  </a:lnTo>
                  <a:lnTo>
                    <a:pt x="9475589" y="4632317"/>
                  </a:lnTo>
                  <a:lnTo>
                    <a:pt x="9441987" y="4661140"/>
                  </a:lnTo>
                  <a:lnTo>
                    <a:pt x="9404201" y="4684592"/>
                  </a:lnTo>
                  <a:lnTo>
                    <a:pt x="9362824" y="4702078"/>
                  </a:lnTo>
                  <a:lnTo>
                    <a:pt x="9318450" y="4713005"/>
                  </a:lnTo>
                  <a:lnTo>
                    <a:pt x="9271673" y="4716780"/>
                  </a:lnTo>
                  <a:lnTo>
                    <a:pt x="288378" y="4716780"/>
                  </a:lnTo>
                  <a:lnTo>
                    <a:pt x="241601" y="4713005"/>
                  </a:lnTo>
                  <a:lnTo>
                    <a:pt x="197227" y="4702078"/>
                  </a:lnTo>
                  <a:lnTo>
                    <a:pt x="155850" y="4684592"/>
                  </a:lnTo>
                  <a:lnTo>
                    <a:pt x="118064" y="4661140"/>
                  </a:lnTo>
                  <a:lnTo>
                    <a:pt x="84462" y="4632317"/>
                  </a:lnTo>
                  <a:lnTo>
                    <a:pt x="55639" y="4598715"/>
                  </a:lnTo>
                  <a:lnTo>
                    <a:pt x="32187" y="4560929"/>
                  </a:lnTo>
                  <a:lnTo>
                    <a:pt x="14701" y="4519552"/>
                  </a:lnTo>
                  <a:lnTo>
                    <a:pt x="3774" y="4475178"/>
                  </a:lnTo>
                  <a:lnTo>
                    <a:pt x="0" y="4428401"/>
                  </a:lnTo>
                  <a:lnTo>
                    <a:pt x="0" y="288378"/>
                  </a:lnTo>
                  <a:close/>
                </a:path>
              </a:pathLst>
            </a:custGeom>
            <a:ln w="9525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71672" y="501398"/>
              <a:ext cx="4853940" cy="570230"/>
            </a:xfrm>
            <a:custGeom>
              <a:avLst/>
              <a:gdLst/>
              <a:ahLst/>
              <a:cxnLst/>
              <a:rect l="l" t="t" r="r" b="b"/>
              <a:pathLst>
                <a:path w="4853940" h="570230">
                  <a:moveTo>
                    <a:pt x="4731956" y="0"/>
                  </a:moveTo>
                  <a:lnTo>
                    <a:pt x="121983" y="0"/>
                  </a:lnTo>
                  <a:lnTo>
                    <a:pt x="74500" y="9585"/>
                  </a:lnTo>
                  <a:lnTo>
                    <a:pt x="35726" y="35726"/>
                  </a:lnTo>
                  <a:lnTo>
                    <a:pt x="9585" y="74500"/>
                  </a:lnTo>
                  <a:lnTo>
                    <a:pt x="0" y="121983"/>
                  </a:lnTo>
                  <a:lnTo>
                    <a:pt x="0" y="447992"/>
                  </a:lnTo>
                  <a:lnTo>
                    <a:pt x="9585" y="495470"/>
                  </a:lnTo>
                  <a:lnTo>
                    <a:pt x="35726" y="534244"/>
                  </a:lnTo>
                  <a:lnTo>
                    <a:pt x="74500" y="560388"/>
                  </a:lnTo>
                  <a:lnTo>
                    <a:pt x="121983" y="569976"/>
                  </a:lnTo>
                  <a:lnTo>
                    <a:pt x="4731956" y="569976"/>
                  </a:lnTo>
                  <a:lnTo>
                    <a:pt x="4779439" y="560388"/>
                  </a:lnTo>
                  <a:lnTo>
                    <a:pt x="4818213" y="534244"/>
                  </a:lnTo>
                  <a:lnTo>
                    <a:pt x="4844354" y="495470"/>
                  </a:lnTo>
                  <a:lnTo>
                    <a:pt x="4853940" y="447992"/>
                  </a:lnTo>
                  <a:lnTo>
                    <a:pt x="4853940" y="121983"/>
                  </a:lnTo>
                  <a:lnTo>
                    <a:pt x="4844354" y="74500"/>
                  </a:lnTo>
                  <a:lnTo>
                    <a:pt x="4818213" y="35726"/>
                  </a:lnTo>
                  <a:lnTo>
                    <a:pt x="4779439" y="9585"/>
                  </a:lnTo>
                  <a:lnTo>
                    <a:pt x="4731956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71672" y="501399"/>
              <a:ext cx="4853940" cy="570230"/>
            </a:xfrm>
            <a:custGeom>
              <a:avLst/>
              <a:gdLst/>
              <a:ahLst/>
              <a:cxnLst/>
              <a:rect l="l" t="t" r="r" b="b"/>
              <a:pathLst>
                <a:path w="4853940" h="570230">
                  <a:moveTo>
                    <a:pt x="0" y="121983"/>
                  </a:moveTo>
                  <a:lnTo>
                    <a:pt x="9585" y="74500"/>
                  </a:lnTo>
                  <a:lnTo>
                    <a:pt x="35726" y="35726"/>
                  </a:lnTo>
                  <a:lnTo>
                    <a:pt x="74500" y="9585"/>
                  </a:lnTo>
                  <a:lnTo>
                    <a:pt x="121983" y="0"/>
                  </a:lnTo>
                  <a:lnTo>
                    <a:pt x="4731956" y="0"/>
                  </a:lnTo>
                  <a:lnTo>
                    <a:pt x="4779439" y="9585"/>
                  </a:lnTo>
                  <a:lnTo>
                    <a:pt x="4818213" y="35726"/>
                  </a:lnTo>
                  <a:lnTo>
                    <a:pt x="4844354" y="74500"/>
                  </a:lnTo>
                  <a:lnTo>
                    <a:pt x="4853940" y="121983"/>
                  </a:lnTo>
                  <a:lnTo>
                    <a:pt x="4853940" y="447992"/>
                  </a:lnTo>
                  <a:lnTo>
                    <a:pt x="4844354" y="495470"/>
                  </a:lnTo>
                  <a:lnTo>
                    <a:pt x="4818213" y="534244"/>
                  </a:lnTo>
                  <a:lnTo>
                    <a:pt x="4779439" y="560388"/>
                  </a:lnTo>
                  <a:lnTo>
                    <a:pt x="4731956" y="569976"/>
                  </a:lnTo>
                  <a:lnTo>
                    <a:pt x="121983" y="569976"/>
                  </a:lnTo>
                  <a:lnTo>
                    <a:pt x="74500" y="560388"/>
                  </a:lnTo>
                  <a:lnTo>
                    <a:pt x="35726" y="534244"/>
                  </a:lnTo>
                  <a:lnTo>
                    <a:pt x="9585" y="495470"/>
                  </a:lnTo>
                  <a:lnTo>
                    <a:pt x="0" y="447992"/>
                  </a:lnTo>
                  <a:lnTo>
                    <a:pt x="0" y="121983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72604" y="512899"/>
            <a:ext cx="38538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114" dirty="0">
                <a:latin typeface="Microsoft Sans Serif"/>
                <a:cs typeface="Microsoft Sans Serif"/>
              </a:rPr>
              <a:t>With</a:t>
            </a:r>
            <a:r>
              <a:rPr sz="3000" b="0" spc="-40" dirty="0">
                <a:latin typeface="Microsoft Sans Serif"/>
                <a:cs typeface="Microsoft Sans Serif"/>
              </a:rPr>
              <a:t> </a:t>
            </a:r>
            <a:r>
              <a:rPr sz="3000" b="0" spc="-130" dirty="0">
                <a:latin typeface="Microsoft Sans Serif"/>
                <a:cs typeface="Microsoft Sans Serif"/>
              </a:rPr>
              <a:t>ANSI</a:t>
            </a:r>
            <a:r>
              <a:rPr sz="3000" b="0" spc="-20" dirty="0">
                <a:latin typeface="Microsoft Sans Serif"/>
                <a:cs typeface="Microsoft Sans Serif"/>
              </a:rPr>
              <a:t> </a:t>
            </a:r>
            <a:r>
              <a:rPr sz="3000" b="0" spc="135" dirty="0">
                <a:latin typeface="Microsoft Sans Serif"/>
                <a:cs typeface="Microsoft Sans Serif"/>
              </a:rPr>
              <a:t>mode</a:t>
            </a:r>
            <a:r>
              <a:rPr sz="3000" b="0" spc="-20" dirty="0">
                <a:latin typeface="Microsoft Sans Serif"/>
                <a:cs typeface="Microsoft Sans Serif"/>
              </a:rPr>
              <a:t> </a:t>
            </a:r>
            <a:r>
              <a:rPr sz="3000" b="0" spc="105" dirty="0">
                <a:latin typeface="Microsoft Sans Serif"/>
                <a:cs typeface="Microsoft Sans Serif"/>
              </a:rPr>
              <a:t>(4.0)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61288" y="1525524"/>
            <a:ext cx="9674860" cy="3491229"/>
            <a:chOff x="1161288" y="1525524"/>
            <a:chExt cx="9674860" cy="3491229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1288" y="1525524"/>
              <a:ext cx="9674351" cy="30998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6360" y="1720596"/>
              <a:ext cx="9086087" cy="251155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27773" y="2919023"/>
              <a:ext cx="1483360" cy="2078355"/>
            </a:xfrm>
            <a:custGeom>
              <a:avLst/>
              <a:gdLst/>
              <a:ahLst/>
              <a:cxnLst/>
              <a:rect l="l" t="t" r="r" b="b"/>
              <a:pathLst>
                <a:path w="1483360" h="2078354">
                  <a:moveTo>
                    <a:pt x="1483169" y="207818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72433" y="2841496"/>
              <a:ext cx="113030" cy="126364"/>
            </a:xfrm>
            <a:custGeom>
              <a:avLst/>
              <a:gdLst/>
              <a:ahLst/>
              <a:cxnLst/>
              <a:rect l="l" t="t" r="r" b="b"/>
              <a:pathLst>
                <a:path w="113029" h="126364">
                  <a:moveTo>
                    <a:pt x="0" y="0"/>
                  </a:moveTo>
                  <a:lnTo>
                    <a:pt x="19875" y="126237"/>
                  </a:lnTo>
                  <a:lnTo>
                    <a:pt x="112915" y="59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139646" y="5039715"/>
            <a:ext cx="52254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0" dirty="0">
                <a:solidFill>
                  <a:srgbClr val="FF5F46"/>
                </a:solidFill>
                <a:latin typeface="Arial"/>
                <a:cs typeface="Arial"/>
              </a:rPr>
              <a:t>Error</a:t>
            </a:r>
            <a:r>
              <a:rPr sz="3200" b="1" spc="-150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3200" b="1" spc="40" dirty="0">
                <a:solidFill>
                  <a:srgbClr val="FF5F46"/>
                </a:solidFill>
                <a:latin typeface="Arial"/>
                <a:cs typeface="Arial"/>
              </a:rPr>
              <a:t>callsite</a:t>
            </a:r>
            <a:r>
              <a:rPr sz="3200" b="1" spc="-150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3200" b="1" spc="-70" dirty="0">
                <a:solidFill>
                  <a:srgbClr val="FF5F46"/>
                </a:solidFill>
                <a:latin typeface="Arial"/>
                <a:cs typeface="Arial"/>
              </a:rPr>
              <a:t>is</a:t>
            </a:r>
            <a:r>
              <a:rPr sz="3200" b="1" spc="-150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3200" b="1" spc="5" dirty="0">
                <a:solidFill>
                  <a:srgbClr val="FF5F46"/>
                </a:solidFill>
                <a:latin typeface="Arial"/>
                <a:cs typeface="Arial"/>
              </a:rPr>
              <a:t>highlighted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2121" y="496637"/>
            <a:ext cx="10177145" cy="5915660"/>
            <a:chOff x="972121" y="496637"/>
            <a:chExt cx="10177145" cy="5915660"/>
          </a:xfrm>
        </p:grpSpPr>
        <p:sp>
          <p:nvSpPr>
            <p:cNvPr id="3" name="object 3"/>
            <p:cNvSpPr/>
            <p:nvPr/>
          </p:nvSpPr>
          <p:spPr>
            <a:xfrm>
              <a:off x="1062687" y="875212"/>
              <a:ext cx="10086340" cy="5537200"/>
            </a:xfrm>
            <a:custGeom>
              <a:avLst/>
              <a:gdLst/>
              <a:ahLst/>
              <a:cxnLst/>
              <a:rect l="l" t="t" r="r" b="b"/>
              <a:pathLst>
                <a:path w="10086340" h="5537200">
                  <a:moveTo>
                    <a:pt x="9854095" y="0"/>
                  </a:moveTo>
                  <a:lnTo>
                    <a:pt x="231978" y="0"/>
                  </a:lnTo>
                  <a:lnTo>
                    <a:pt x="220040" y="304"/>
                  </a:lnTo>
                  <a:lnTo>
                    <a:pt x="162852" y="10515"/>
                  </a:lnTo>
                  <a:lnTo>
                    <a:pt x="121259" y="28130"/>
                  </a:lnTo>
                  <a:lnTo>
                    <a:pt x="84289" y="53149"/>
                  </a:lnTo>
                  <a:lnTo>
                    <a:pt x="52857" y="84645"/>
                  </a:lnTo>
                  <a:lnTo>
                    <a:pt x="27901" y="121678"/>
                  </a:lnTo>
                  <a:lnTo>
                    <a:pt x="10363" y="163322"/>
                  </a:lnTo>
                  <a:lnTo>
                    <a:pt x="1181" y="208495"/>
                  </a:lnTo>
                  <a:lnTo>
                    <a:pt x="0" y="5305094"/>
                  </a:lnTo>
                  <a:lnTo>
                    <a:pt x="304" y="5317032"/>
                  </a:lnTo>
                  <a:lnTo>
                    <a:pt x="10502" y="5374208"/>
                  </a:lnTo>
                  <a:lnTo>
                    <a:pt x="28130" y="5415800"/>
                  </a:lnTo>
                  <a:lnTo>
                    <a:pt x="53149" y="5452783"/>
                  </a:lnTo>
                  <a:lnTo>
                    <a:pt x="84632" y="5484215"/>
                  </a:lnTo>
                  <a:lnTo>
                    <a:pt x="121665" y="5509158"/>
                  </a:lnTo>
                  <a:lnTo>
                    <a:pt x="163309" y="5526697"/>
                  </a:lnTo>
                  <a:lnTo>
                    <a:pt x="208495" y="5535891"/>
                  </a:lnTo>
                  <a:lnTo>
                    <a:pt x="232105" y="5537073"/>
                  </a:lnTo>
                  <a:lnTo>
                    <a:pt x="9854222" y="5537073"/>
                  </a:lnTo>
                  <a:lnTo>
                    <a:pt x="9866160" y="5536768"/>
                  </a:lnTo>
                  <a:lnTo>
                    <a:pt x="9878060" y="5535841"/>
                  </a:lnTo>
                  <a:lnTo>
                    <a:pt x="9901110" y="5532310"/>
                  </a:lnTo>
                  <a:lnTo>
                    <a:pt x="9919559" y="5527548"/>
                  </a:lnTo>
                  <a:lnTo>
                    <a:pt x="232105" y="5527548"/>
                  </a:lnTo>
                  <a:lnTo>
                    <a:pt x="220522" y="5527255"/>
                  </a:lnTo>
                  <a:lnTo>
                    <a:pt x="165684" y="5517476"/>
                  </a:lnTo>
                  <a:lnTo>
                    <a:pt x="125806" y="5500585"/>
                  </a:lnTo>
                  <a:lnTo>
                    <a:pt x="90335" y="5476582"/>
                  </a:lnTo>
                  <a:lnTo>
                    <a:pt x="60197" y="5446382"/>
                  </a:lnTo>
                  <a:lnTo>
                    <a:pt x="36271" y="5410860"/>
                  </a:lnTo>
                  <a:lnTo>
                    <a:pt x="19443" y="5370931"/>
                  </a:lnTo>
                  <a:lnTo>
                    <a:pt x="10642" y="5327497"/>
                  </a:lnTo>
                  <a:lnTo>
                    <a:pt x="9518" y="5305094"/>
                  </a:lnTo>
                  <a:lnTo>
                    <a:pt x="9527" y="231990"/>
                  </a:lnTo>
                  <a:lnTo>
                    <a:pt x="14084" y="187007"/>
                  </a:lnTo>
                  <a:lnTo>
                    <a:pt x="27089" y="145249"/>
                  </a:lnTo>
                  <a:lnTo>
                    <a:pt x="47650" y="107467"/>
                  </a:lnTo>
                  <a:lnTo>
                    <a:pt x="74866" y="74549"/>
                  </a:lnTo>
                  <a:lnTo>
                    <a:pt x="107835" y="47409"/>
                  </a:lnTo>
                  <a:lnTo>
                    <a:pt x="145668" y="26924"/>
                  </a:lnTo>
                  <a:lnTo>
                    <a:pt x="187464" y="13995"/>
                  </a:lnTo>
                  <a:lnTo>
                    <a:pt x="232219" y="9525"/>
                  </a:lnTo>
                  <a:lnTo>
                    <a:pt x="9919570" y="9525"/>
                  </a:lnTo>
                  <a:lnTo>
                    <a:pt x="9900640" y="4673"/>
                  </a:lnTo>
                  <a:lnTo>
                    <a:pt x="9877704" y="1193"/>
                  </a:lnTo>
                  <a:lnTo>
                    <a:pt x="9865918" y="304"/>
                  </a:lnTo>
                  <a:lnTo>
                    <a:pt x="9854095" y="0"/>
                  </a:lnTo>
                  <a:close/>
                </a:path>
                <a:path w="10086340" h="5537200">
                  <a:moveTo>
                    <a:pt x="9919570" y="9525"/>
                  </a:moveTo>
                  <a:lnTo>
                    <a:pt x="9854095" y="9525"/>
                  </a:lnTo>
                  <a:lnTo>
                    <a:pt x="9865677" y="9817"/>
                  </a:lnTo>
                  <a:lnTo>
                    <a:pt x="9876980" y="10680"/>
                  </a:lnTo>
                  <a:lnTo>
                    <a:pt x="9920516" y="19596"/>
                  </a:lnTo>
                  <a:lnTo>
                    <a:pt x="9960394" y="36499"/>
                  </a:lnTo>
                  <a:lnTo>
                    <a:pt x="9995865" y="60490"/>
                  </a:lnTo>
                  <a:lnTo>
                    <a:pt x="10026002" y="90703"/>
                  </a:lnTo>
                  <a:lnTo>
                    <a:pt x="10049929" y="126212"/>
                  </a:lnTo>
                  <a:lnTo>
                    <a:pt x="10066743" y="166141"/>
                  </a:lnTo>
                  <a:lnTo>
                    <a:pt x="10075557" y="209575"/>
                  </a:lnTo>
                  <a:lnTo>
                    <a:pt x="10076684" y="5305094"/>
                  </a:lnTo>
                  <a:lnTo>
                    <a:pt x="10076389" y="5316308"/>
                  </a:lnTo>
                  <a:lnTo>
                    <a:pt x="10066616" y="5371388"/>
                  </a:lnTo>
                  <a:lnTo>
                    <a:pt x="10049713" y="5411266"/>
                  </a:lnTo>
                  <a:lnTo>
                    <a:pt x="10025710" y="5446725"/>
                  </a:lnTo>
                  <a:lnTo>
                    <a:pt x="9995509" y="5476875"/>
                  </a:lnTo>
                  <a:lnTo>
                    <a:pt x="9959987" y="5500801"/>
                  </a:lnTo>
                  <a:lnTo>
                    <a:pt x="9920071" y="5517616"/>
                  </a:lnTo>
                  <a:lnTo>
                    <a:pt x="9876624" y="5526430"/>
                  </a:lnTo>
                  <a:lnTo>
                    <a:pt x="9853980" y="5527548"/>
                  </a:lnTo>
                  <a:lnTo>
                    <a:pt x="9919559" y="5527548"/>
                  </a:lnTo>
                  <a:lnTo>
                    <a:pt x="9964940" y="5508942"/>
                  </a:lnTo>
                  <a:lnTo>
                    <a:pt x="10001910" y="5483923"/>
                  </a:lnTo>
                  <a:lnTo>
                    <a:pt x="10033342" y="5452427"/>
                  </a:lnTo>
                  <a:lnTo>
                    <a:pt x="10058298" y="5415407"/>
                  </a:lnTo>
                  <a:lnTo>
                    <a:pt x="10075837" y="5373763"/>
                  </a:lnTo>
                  <a:lnTo>
                    <a:pt x="10084965" y="5328932"/>
                  </a:lnTo>
                  <a:lnTo>
                    <a:pt x="10086200" y="231990"/>
                  </a:lnTo>
                  <a:lnTo>
                    <a:pt x="10085895" y="220052"/>
                  </a:lnTo>
                  <a:lnTo>
                    <a:pt x="10075697" y="162864"/>
                  </a:lnTo>
                  <a:lnTo>
                    <a:pt x="10058069" y="121272"/>
                  </a:lnTo>
                  <a:lnTo>
                    <a:pt x="10033050" y="84289"/>
                  </a:lnTo>
                  <a:lnTo>
                    <a:pt x="10001567" y="52870"/>
                  </a:lnTo>
                  <a:lnTo>
                    <a:pt x="9964534" y="27914"/>
                  </a:lnTo>
                  <a:lnTo>
                    <a:pt x="9922891" y="10375"/>
                  </a:lnTo>
                  <a:lnTo>
                    <a:pt x="9919570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6883" y="795528"/>
              <a:ext cx="10076815" cy="5527675"/>
            </a:xfrm>
            <a:custGeom>
              <a:avLst/>
              <a:gdLst/>
              <a:ahLst/>
              <a:cxnLst/>
              <a:rect l="l" t="t" r="r" b="b"/>
              <a:pathLst>
                <a:path w="10076815" h="5527675">
                  <a:moveTo>
                    <a:pt x="0" y="227342"/>
                  </a:moveTo>
                  <a:lnTo>
                    <a:pt x="4619" y="181526"/>
                  </a:lnTo>
                  <a:lnTo>
                    <a:pt x="17866" y="138853"/>
                  </a:lnTo>
                  <a:lnTo>
                    <a:pt x="38828" y="100235"/>
                  </a:lnTo>
                  <a:lnTo>
                    <a:pt x="66589" y="66589"/>
                  </a:lnTo>
                  <a:lnTo>
                    <a:pt x="100235" y="38828"/>
                  </a:lnTo>
                  <a:lnTo>
                    <a:pt x="138853" y="17866"/>
                  </a:lnTo>
                  <a:lnTo>
                    <a:pt x="181526" y="4619"/>
                  </a:lnTo>
                  <a:lnTo>
                    <a:pt x="227342" y="0"/>
                  </a:lnTo>
                  <a:lnTo>
                    <a:pt x="9849345" y="0"/>
                  </a:lnTo>
                  <a:lnTo>
                    <a:pt x="9895164" y="4619"/>
                  </a:lnTo>
                  <a:lnTo>
                    <a:pt x="9937840" y="17866"/>
                  </a:lnTo>
                  <a:lnTo>
                    <a:pt x="9976457" y="38828"/>
                  </a:lnTo>
                  <a:lnTo>
                    <a:pt x="10010103" y="66589"/>
                  </a:lnTo>
                  <a:lnTo>
                    <a:pt x="10037863" y="100235"/>
                  </a:lnTo>
                  <a:lnTo>
                    <a:pt x="10058823" y="138853"/>
                  </a:lnTo>
                  <a:lnTo>
                    <a:pt x="10072069" y="181526"/>
                  </a:lnTo>
                  <a:lnTo>
                    <a:pt x="10076688" y="227342"/>
                  </a:lnTo>
                  <a:lnTo>
                    <a:pt x="10076688" y="5300205"/>
                  </a:lnTo>
                  <a:lnTo>
                    <a:pt x="10072069" y="5346021"/>
                  </a:lnTo>
                  <a:lnTo>
                    <a:pt x="10058823" y="5388694"/>
                  </a:lnTo>
                  <a:lnTo>
                    <a:pt x="10037863" y="5427312"/>
                  </a:lnTo>
                  <a:lnTo>
                    <a:pt x="10010103" y="5460958"/>
                  </a:lnTo>
                  <a:lnTo>
                    <a:pt x="9976457" y="5488719"/>
                  </a:lnTo>
                  <a:lnTo>
                    <a:pt x="9937840" y="5509681"/>
                  </a:lnTo>
                  <a:lnTo>
                    <a:pt x="9895164" y="5522928"/>
                  </a:lnTo>
                  <a:lnTo>
                    <a:pt x="9849345" y="5527548"/>
                  </a:lnTo>
                  <a:lnTo>
                    <a:pt x="227342" y="5527548"/>
                  </a:lnTo>
                  <a:lnTo>
                    <a:pt x="181526" y="5522928"/>
                  </a:lnTo>
                  <a:lnTo>
                    <a:pt x="138853" y="5509681"/>
                  </a:lnTo>
                  <a:lnTo>
                    <a:pt x="100235" y="5488719"/>
                  </a:lnTo>
                  <a:lnTo>
                    <a:pt x="66589" y="5460958"/>
                  </a:lnTo>
                  <a:lnTo>
                    <a:pt x="38828" y="5427312"/>
                  </a:lnTo>
                  <a:lnTo>
                    <a:pt x="17866" y="5388694"/>
                  </a:lnTo>
                  <a:lnTo>
                    <a:pt x="4619" y="5346021"/>
                  </a:lnTo>
                  <a:lnTo>
                    <a:pt x="0" y="5300205"/>
                  </a:lnTo>
                  <a:lnTo>
                    <a:pt x="0" y="227342"/>
                  </a:lnTo>
                  <a:close/>
                </a:path>
              </a:pathLst>
            </a:custGeom>
            <a:ln w="9525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37487" y="1345693"/>
              <a:ext cx="9560560" cy="4716780"/>
            </a:xfrm>
            <a:custGeom>
              <a:avLst/>
              <a:gdLst/>
              <a:ahLst/>
              <a:cxnLst/>
              <a:rect l="l" t="t" r="r" b="b"/>
              <a:pathLst>
                <a:path w="9560560" h="4716780">
                  <a:moveTo>
                    <a:pt x="9271673" y="0"/>
                  </a:moveTo>
                  <a:lnTo>
                    <a:pt x="288378" y="0"/>
                  </a:lnTo>
                  <a:lnTo>
                    <a:pt x="241601" y="3774"/>
                  </a:lnTo>
                  <a:lnTo>
                    <a:pt x="197227" y="14701"/>
                  </a:lnTo>
                  <a:lnTo>
                    <a:pt x="155850" y="32187"/>
                  </a:lnTo>
                  <a:lnTo>
                    <a:pt x="118064" y="55639"/>
                  </a:lnTo>
                  <a:lnTo>
                    <a:pt x="84462" y="84462"/>
                  </a:lnTo>
                  <a:lnTo>
                    <a:pt x="55639" y="118064"/>
                  </a:lnTo>
                  <a:lnTo>
                    <a:pt x="32187" y="155850"/>
                  </a:lnTo>
                  <a:lnTo>
                    <a:pt x="14701" y="197227"/>
                  </a:lnTo>
                  <a:lnTo>
                    <a:pt x="3774" y="241601"/>
                  </a:lnTo>
                  <a:lnTo>
                    <a:pt x="0" y="288378"/>
                  </a:lnTo>
                  <a:lnTo>
                    <a:pt x="0" y="4428401"/>
                  </a:lnTo>
                  <a:lnTo>
                    <a:pt x="3774" y="4475178"/>
                  </a:lnTo>
                  <a:lnTo>
                    <a:pt x="14701" y="4519552"/>
                  </a:lnTo>
                  <a:lnTo>
                    <a:pt x="32187" y="4560929"/>
                  </a:lnTo>
                  <a:lnTo>
                    <a:pt x="55639" y="4598715"/>
                  </a:lnTo>
                  <a:lnTo>
                    <a:pt x="84462" y="4632317"/>
                  </a:lnTo>
                  <a:lnTo>
                    <a:pt x="118064" y="4661140"/>
                  </a:lnTo>
                  <a:lnTo>
                    <a:pt x="155850" y="4684592"/>
                  </a:lnTo>
                  <a:lnTo>
                    <a:pt x="197227" y="4702078"/>
                  </a:lnTo>
                  <a:lnTo>
                    <a:pt x="241601" y="4713005"/>
                  </a:lnTo>
                  <a:lnTo>
                    <a:pt x="288378" y="4716780"/>
                  </a:lnTo>
                  <a:lnTo>
                    <a:pt x="9271673" y="4716780"/>
                  </a:lnTo>
                  <a:lnTo>
                    <a:pt x="9318450" y="4713005"/>
                  </a:lnTo>
                  <a:lnTo>
                    <a:pt x="9362824" y="4702078"/>
                  </a:lnTo>
                  <a:lnTo>
                    <a:pt x="9404201" y="4684592"/>
                  </a:lnTo>
                  <a:lnTo>
                    <a:pt x="9441987" y="4661140"/>
                  </a:lnTo>
                  <a:lnTo>
                    <a:pt x="9475589" y="4632317"/>
                  </a:lnTo>
                  <a:lnTo>
                    <a:pt x="9504412" y="4598715"/>
                  </a:lnTo>
                  <a:lnTo>
                    <a:pt x="9527864" y="4560929"/>
                  </a:lnTo>
                  <a:lnTo>
                    <a:pt x="9545350" y="4519552"/>
                  </a:lnTo>
                  <a:lnTo>
                    <a:pt x="9556277" y="4475178"/>
                  </a:lnTo>
                  <a:lnTo>
                    <a:pt x="9560052" y="4428401"/>
                  </a:lnTo>
                  <a:lnTo>
                    <a:pt x="9560052" y="288378"/>
                  </a:lnTo>
                  <a:lnTo>
                    <a:pt x="9556277" y="241601"/>
                  </a:lnTo>
                  <a:lnTo>
                    <a:pt x="9545350" y="197227"/>
                  </a:lnTo>
                  <a:lnTo>
                    <a:pt x="9527864" y="155850"/>
                  </a:lnTo>
                  <a:lnTo>
                    <a:pt x="9504412" y="118064"/>
                  </a:lnTo>
                  <a:lnTo>
                    <a:pt x="9475589" y="84462"/>
                  </a:lnTo>
                  <a:lnTo>
                    <a:pt x="9441987" y="55639"/>
                  </a:lnTo>
                  <a:lnTo>
                    <a:pt x="9404201" y="32187"/>
                  </a:lnTo>
                  <a:lnTo>
                    <a:pt x="9362824" y="14701"/>
                  </a:lnTo>
                  <a:lnTo>
                    <a:pt x="9318450" y="3774"/>
                  </a:lnTo>
                  <a:lnTo>
                    <a:pt x="9271673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37487" y="1345693"/>
              <a:ext cx="9560560" cy="4716780"/>
            </a:xfrm>
            <a:custGeom>
              <a:avLst/>
              <a:gdLst/>
              <a:ahLst/>
              <a:cxnLst/>
              <a:rect l="l" t="t" r="r" b="b"/>
              <a:pathLst>
                <a:path w="9560560" h="4716780">
                  <a:moveTo>
                    <a:pt x="0" y="288378"/>
                  </a:moveTo>
                  <a:lnTo>
                    <a:pt x="3774" y="241601"/>
                  </a:lnTo>
                  <a:lnTo>
                    <a:pt x="14701" y="197227"/>
                  </a:lnTo>
                  <a:lnTo>
                    <a:pt x="32187" y="155850"/>
                  </a:lnTo>
                  <a:lnTo>
                    <a:pt x="55639" y="118064"/>
                  </a:lnTo>
                  <a:lnTo>
                    <a:pt x="84462" y="84462"/>
                  </a:lnTo>
                  <a:lnTo>
                    <a:pt x="118064" y="55639"/>
                  </a:lnTo>
                  <a:lnTo>
                    <a:pt x="155850" y="32187"/>
                  </a:lnTo>
                  <a:lnTo>
                    <a:pt x="197227" y="14701"/>
                  </a:lnTo>
                  <a:lnTo>
                    <a:pt x="241601" y="3774"/>
                  </a:lnTo>
                  <a:lnTo>
                    <a:pt x="288378" y="0"/>
                  </a:lnTo>
                  <a:lnTo>
                    <a:pt x="9271673" y="0"/>
                  </a:lnTo>
                  <a:lnTo>
                    <a:pt x="9318450" y="3774"/>
                  </a:lnTo>
                  <a:lnTo>
                    <a:pt x="9362824" y="14701"/>
                  </a:lnTo>
                  <a:lnTo>
                    <a:pt x="9404201" y="32187"/>
                  </a:lnTo>
                  <a:lnTo>
                    <a:pt x="9441987" y="55639"/>
                  </a:lnTo>
                  <a:lnTo>
                    <a:pt x="9475589" y="84462"/>
                  </a:lnTo>
                  <a:lnTo>
                    <a:pt x="9504412" y="118064"/>
                  </a:lnTo>
                  <a:lnTo>
                    <a:pt x="9527864" y="155850"/>
                  </a:lnTo>
                  <a:lnTo>
                    <a:pt x="9545350" y="197227"/>
                  </a:lnTo>
                  <a:lnTo>
                    <a:pt x="9556277" y="241601"/>
                  </a:lnTo>
                  <a:lnTo>
                    <a:pt x="9560052" y="288378"/>
                  </a:lnTo>
                  <a:lnTo>
                    <a:pt x="9560052" y="4428401"/>
                  </a:lnTo>
                  <a:lnTo>
                    <a:pt x="9556277" y="4475178"/>
                  </a:lnTo>
                  <a:lnTo>
                    <a:pt x="9545350" y="4519552"/>
                  </a:lnTo>
                  <a:lnTo>
                    <a:pt x="9527864" y="4560929"/>
                  </a:lnTo>
                  <a:lnTo>
                    <a:pt x="9504412" y="4598715"/>
                  </a:lnTo>
                  <a:lnTo>
                    <a:pt x="9475589" y="4632317"/>
                  </a:lnTo>
                  <a:lnTo>
                    <a:pt x="9441987" y="4661140"/>
                  </a:lnTo>
                  <a:lnTo>
                    <a:pt x="9404201" y="4684592"/>
                  </a:lnTo>
                  <a:lnTo>
                    <a:pt x="9362824" y="4702078"/>
                  </a:lnTo>
                  <a:lnTo>
                    <a:pt x="9318450" y="4713005"/>
                  </a:lnTo>
                  <a:lnTo>
                    <a:pt x="9271673" y="4716780"/>
                  </a:lnTo>
                  <a:lnTo>
                    <a:pt x="288378" y="4716780"/>
                  </a:lnTo>
                  <a:lnTo>
                    <a:pt x="241601" y="4713005"/>
                  </a:lnTo>
                  <a:lnTo>
                    <a:pt x="197227" y="4702078"/>
                  </a:lnTo>
                  <a:lnTo>
                    <a:pt x="155850" y="4684592"/>
                  </a:lnTo>
                  <a:lnTo>
                    <a:pt x="118064" y="4661140"/>
                  </a:lnTo>
                  <a:lnTo>
                    <a:pt x="84462" y="4632317"/>
                  </a:lnTo>
                  <a:lnTo>
                    <a:pt x="55639" y="4598715"/>
                  </a:lnTo>
                  <a:lnTo>
                    <a:pt x="32187" y="4560929"/>
                  </a:lnTo>
                  <a:lnTo>
                    <a:pt x="14701" y="4519552"/>
                  </a:lnTo>
                  <a:lnTo>
                    <a:pt x="3774" y="4475178"/>
                  </a:lnTo>
                  <a:lnTo>
                    <a:pt x="0" y="4428401"/>
                  </a:lnTo>
                  <a:lnTo>
                    <a:pt x="0" y="288378"/>
                  </a:lnTo>
                  <a:close/>
                </a:path>
              </a:pathLst>
            </a:custGeom>
            <a:ln w="9525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71672" y="501398"/>
              <a:ext cx="4853940" cy="570230"/>
            </a:xfrm>
            <a:custGeom>
              <a:avLst/>
              <a:gdLst/>
              <a:ahLst/>
              <a:cxnLst/>
              <a:rect l="l" t="t" r="r" b="b"/>
              <a:pathLst>
                <a:path w="4853940" h="570230">
                  <a:moveTo>
                    <a:pt x="4731956" y="0"/>
                  </a:moveTo>
                  <a:lnTo>
                    <a:pt x="121983" y="0"/>
                  </a:lnTo>
                  <a:lnTo>
                    <a:pt x="74500" y="9585"/>
                  </a:lnTo>
                  <a:lnTo>
                    <a:pt x="35726" y="35726"/>
                  </a:lnTo>
                  <a:lnTo>
                    <a:pt x="9585" y="74500"/>
                  </a:lnTo>
                  <a:lnTo>
                    <a:pt x="0" y="121983"/>
                  </a:lnTo>
                  <a:lnTo>
                    <a:pt x="0" y="447992"/>
                  </a:lnTo>
                  <a:lnTo>
                    <a:pt x="9585" y="495470"/>
                  </a:lnTo>
                  <a:lnTo>
                    <a:pt x="35726" y="534244"/>
                  </a:lnTo>
                  <a:lnTo>
                    <a:pt x="74500" y="560388"/>
                  </a:lnTo>
                  <a:lnTo>
                    <a:pt x="121983" y="569976"/>
                  </a:lnTo>
                  <a:lnTo>
                    <a:pt x="4731956" y="569976"/>
                  </a:lnTo>
                  <a:lnTo>
                    <a:pt x="4779439" y="560388"/>
                  </a:lnTo>
                  <a:lnTo>
                    <a:pt x="4818213" y="534244"/>
                  </a:lnTo>
                  <a:lnTo>
                    <a:pt x="4844354" y="495470"/>
                  </a:lnTo>
                  <a:lnTo>
                    <a:pt x="4853940" y="447992"/>
                  </a:lnTo>
                  <a:lnTo>
                    <a:pt x="4853940" y="121983"/>
                  </a:lnTo>
                  <a:lnTo>
                    <a:pt x="4844354" y="74500"/>
                  </a:lnTo>
                  <a:lnTo>
                    <a:pt x="4818213" y="35726"/>
                  </a:lnTo>
                  <a:lnTo>
                    <a:pt x="4779439" y="9585"/>
                  </a:lnTo>
                  <a:lnTo>
                    <a:pt x="4731956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71672" y="501399"/>
              <a:ext cx="4853940" cy="570230"/>
            </a:xfrm>
            <a:custGeom>
              <a:avLst/>
              <a:gdLst/>
              <a:ahLst/>
              <a:cxnLst/>
              <a:rect l="l" t="t" r="r" b="b"/>
              <a:pathLst>
                <a:path w="4853940" h="570230">
                  <a:moveTo>
                    <a:pt x="0" y="121983"/>
                  </a:moveTo>
                  <a:lnTo>
                    <a:pt x="9585" y="74500"/>
                  </a:lnTo>
                  <a:lnTo>
                    <a:pt x="35726" y="35726"/>
                  </a:lnTo>
                  <a:lnTo>
                    <a:pt x="74500" y="9585"/>
                  </a:lnTo>
                  <a:lnTo>
                    <a:pt x="121983" y="0"/>
                  </a:lnTo>
                  <a:lnTo>
                    <a:pt x="4731956" y="0"/>
                  </a:lnTo>
                  <a:lnTo>
                    <a:pt x="4779439" y="9585"/>
                  </a:lnTo>
                  <a:lnTo>
                    <a:pt x="4818213" y="35726"/>
                  </a:lnTo>
                  <a:lnTo>
                    <a:pt x="4844354" y="74500"/>
                  </a:lnTo>
                  <a:lnTo>
                    <a:pt x="4853940" y="121983"/>
                  </a:lnTo>
                  <a:lnTo>
                    <a:pt x="4853940" y="447992"/>
                  </a:lnTo>
                  <a:lnTo>
                    <a:pt x="4844354" y="495470"/>
                  </a:lnTo>
                  <a:lnTo>
                    <a:pt x="4818213" y="534244"/>
                  </a:lnTo>
                  <a:lnTo>
                    <a:pt x="4779439" y="560388"/>
                  </a:lnTo>
                  <a:lnTo>
                    <a:pt x="4731956" y="569976"/>
                  </a:lnTo>
                  <a:lnTo>
                    <a:pt x="121983" y="569976"/>
                  </a:lnTo>
                  <a:lnTo>
                    <a:pt x="74500" y="560388"/>
                  </a:lnTo>
                  <a:lnTo>
                    <a:pt x="35726" y="534244"/>
                  </a:lnTo>
                  <a:lnTo>
                    <a:pt x="9585" y="495470"/>
                  </a:lnTo>
                  <a:lnTo>
                    <a:pt x="0" y="447992"/>
                  </a:lnTo>
                  <a:lnTo>
                    <a:pt x="0" y="121983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72604" y="512899"/>
            <a:ext cx="38538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114" dirty="0">
                <a:latin typeface="Microsoft Sans Serif"/>
                <a:cs typeface="Microsoft Sans Serif"/>
              </a:rPr>
              <a:t>With</a:t>
            </a:r>
            <a:r>
              <a:rPr sz="3000" b="0" spc="-40" dirty="0">
                <a:latin typeface="Microsoft Sans Serif"/>
                <a:cs typeface="Microsoft Sans Serif"/>
              </a:rPr>
              <a:t> </a:t>
            </a:r>
            <a:r>
              <a:rPr sz="3000" b="0" spc="-130" dirty="0">
                <a:latin typeface="Microsoft Sans Serif"/>
                <a:cs typeface="Microsoft Sans Serif"/>
              </a:rPr>
              <a:t>ANSI</a:t>
            </a:r>
            <a:r>
              <a:rPr sz="3000" b="0" spc="-20" dirty="0">
                <a:latin typeface="Microsoft Sans Serif"/>
                <a:cs typeface="Microsoft Sans Serif"/>
              </a:rPr>
              <a:t> </a:t>
            </a:r>
            <a:r>
              <a:rPr sz="3000" b="0" spc="135" dirty="0">
                <a:latin typeface="Microsoft Sans Serif"/>
                <a:cs typeface="Microsoft Sans Serif"/>
              </a:rPr>
              <a:t>mode</a:t>
            </a:r>
            <a:r>
              <a:rPr sz="3000" b="0" spc="-20" dirty="0">
                <a:latin typeface="Microsoft Sans Serif"/>
                <a:cs typeface="Microsoft Sans Serif"/>
              </a:rPr>
              <a:t> </a:t>
            </a:r>
            <a:r>
              <a:rPr sz="3000" b="0" spc="105" dirty="0">
                <a:latin typeface="Microsoft Sans Serif"/>
                <a:cs typeface="Microsoft Sans Serif"/>
              </a:rPr>
              <a:t>(4.0)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52384" y="1920239"/>
            <a:ext cx="9322435" cy="3096895"/>
            <a:chOff x="1452384" y="1920239"/>
            <a:chExt cx="9322435" cy="309689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2384" y="1920239"/>
              <a:ext cx="9322295" cy="30967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7444" y="2115311"/>
              <a:ext cx="8734043" cy="250813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036681" y="5444708"/>
            <a:ext cx="2552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5" dirty="0">
                <a:solidFill>
                  <a:srgbClr val="FF5F46"/>
                </a:solidFill>
                <a:latin typeface="Arial"/>
                <a:cs typeface="Arial"/>
              </a:rPr>
              <a:t>Culprit</a:t>
            </a:r>
            <a:r>
              <a:rPr sz="2400" b="1" spc="-140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2400" b="1" spc="40" dirty="0">
                <a:solidFill>
                  <a:srgbClr val="FF5F46"/>
                </a:solidFill>
                <a:latin typeface="Arial"/>
                <a:cs typeface="Arial"/>
              </a:rPr>
              <a:t>operation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86582" y="5331018"/>
            <a:ext cx="1879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FF5F46"/>
                </a:solidFill>
                <a:latin typeface="Arial"/>
                <a:cs typeface="Arial"/>
              </a:rPr>
              <a:t>Line</a:t>
            </a:r>
            <a:r>
              <a:rPr sz="2400" b="1" spc="-90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2400" b="1" spc="50" dirty="0">
                <a:solidFill>
                  <a:srgbClr val="FF5F46"/>
                </a:solidFill>
                <a:latin typeface="Arial"/>
                <a:cs typeface="Arial"/>
              </a:rPr>
              <a:t>number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68480" y="4388359"/>
            <a:ext cx="7844155" cy="1024255"/>
            <a:chOff x="2268480" y="4388359"/>
            <a:chExt cx="7844155" cy="1024255"/>
          </a:xfrm>
        </p:grpSpPr>
        <p:sp>
          <p:nvSpPr>
            <p:cNvPr id="16" name="object 16"/>
            <p:cNvSpPr/>
            <p:nvPr/>
          </p:nvSpPr>
          <p:spPr>
            <a:xfrm>
              <a:off x="2333942" y="4457538"/>
              <a:ext cx="885825" cy="935990"/>
            </a:xfrm>
            <a:custGeom>
              <a:avLst/>
              <a:gdLst/>
              <a:ahLst/>
              <a:cxnLst/>
              <a:rect l="l" t="t" r="r" b="b"/>
              <a:pathLst>
                <a:path w="885825" h="935989">
                  <a:moveTo>
                    <a:pt x="885507" y="935672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68480" y="4388359"/>
              <a:ext cx="120650" cy="122555"/>
            </a:xfrm>
            <a:custGeom>
              <a:avLst/>
              <a:gdLst/>
              <a:ahLst/>
              <a:cxnLst/>
              <a:rect l="l" t="t" r="r" b="b"/>
              <a:pathLst>
                <a:path w="120650" h="122554">
                  <a:moveTo>
                    <a:pt x="0" y="0"/>
                  </a:moveTo>
                  <a:lnTo>
                    <a:pt x="37045" y="122300"/>
                  </a:lnTo>
                  <a:lnTo>
                    <a:pt x="120065" y="437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628125" y="4551028"/>
              <a:ext cx="1399540" cy="725170"/>
            </a:xfrm>
            <a:custGeom>
              <a:avLst/>
              <a:gdLst/>
              <a:ahLst/>
              <a:cxnLst/>
              <a:rect l="l" t="t" r="r" b="b"/>
              <a:pathLst>
                <a:path w="1399540" h="725170">
                  <a:moveTo>
                    <a:pt x="0" y="724611"/>
                  </a:moveTo>
                  <a:lnTo>
                    <a:pt x="1399387" y="0"/>
                  </a:lnTo>
                </a:path>
              </a:pathLst>
            </a:custGeom>
            <a:ln w="38100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84310" y="4507226"/>
              <a:ext cx="128270" cy="103505"/>
            </a:xfrm>
            <a:custGeom>
              <a:avLst/>
              <a:gdLst/>
              <a:ahLst/>
              <a:cxnLst/>
              <a:rect l="l" t="t" r="r" b="b"/>
              <a:pathLst>
                <a:path w="128270" h="103504">
                  <a:moveTo>
                    <a:pt x="127787" y="0"/>
                  </a:moveTo>
                  <a:lnTo>
                    <a:pt x="0" y="1816"/>
                  </a:lnTo>
                  <a:lnTo>
                    <a:pt x="52565" y="103314"/>
                  </a:lnTo>
                  <a:lnTo>
                    <a:pt x="127787" y="0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358116" y="1464796"/>
            <a:ext cx="60756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0" dirty="0">
                <a:latin typeface="Microsoft Sans Serif"/>
                <a:cs typeface="Microsoft Sans Serif"/>
              </a:rPr>
              <a:t>DataFrame</a:t>
            </a:r>
            <a:r>
              <a:rPr sz="2800" spc="-30" dirty="0">
                <a:latin typeface="Microsoft Sans Serif"/>
                <a:cs typeface="Microsoft Sans Serif"/>
              </a:rPr>
              <a:t> </a:t>
            </a:r>
            <a:r>
              <a:rPr sz="2800" spc="60" dirty="0">
                <a:latin typeface="Microsoft Sans Serif"/>
                <a:cs typeface="Microsoft Sans Serif"/>
              </a:rPr>
              <a:t>queries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114" dirty="0">
                <a:latin typeface="Microsoft Sans Serif"/>
                <a:cs typeface="Microsoft Sans Serif"/>
              </a:rPr>
              <a:t>with</a:t>
            </a:r>
            <a:r>
              <a:rPr sz="2800" spc="-30" dirty="0">
                <a:latin typeface="Microsoft Sans Serif"/>
                <a:cs typeface="Microsoft Sans Serif"/>
              </a:rPr>
              <a:t> </a:t>
            </a:r>
            <a:r>
              <a:rPr sz="2800" spc="75" dirty="0">
                <a:latin typeface="Microsoft Sans Serif"/>
                <a:cs typeface="Microsoft Sans Serif"/>
              </a:rPr>
              <a:t>error</a:t>
            </a:r>
            <a:r>
              <a:rPr sz="2800" spc="-25" dirty="0">
                <a:latin typeface="Microsoft Sans Serif"/>
                <a:cs typeface="Microsoft Sans Serif"/>
              </a:rPr>
              <a:t> </a:t>
            </a:r>
            <a:r>
              <a:rPr sz="2800" spc="60" dirty="0">
                <a:latin typeface="Microsoft Sans Serif"/>
                <a:cs typeface="Microsoft Sans Serif"/>
              </a:rPr>
              <a:t>callsite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88874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5" dirty="0">
                <a:latin typeface="Lucida Sans Unicode"/>
                <a:cs typeface="Lucida Sans Unicode"/>
              </a:rPr>
              <a:t>DataFram</a:t>
            </a:r>
            <a:r>
              <a:rPr sz="4000" b="0" spc="-10" dirty="0">
                <a:latin typeface="Lucida Sans Unicode"/>
                <a:cs typeface="Lucida Sans Unicode"/>
              </a:rPr>
              <a:t>e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25" dirty="0">
                <a:latin typeface="Lucida Sans Unicode"/>
                <a:cs typeface="Lucida Sans Unicode"/>
              </a:rPr>
              <a:t>querie</a:t>
            </a:r>
            <a:r>
              <a:rPr sz="4000" b="0" spc="-20" dirty="0">
                <a:latin typeface="Lucida Sans Unicode"/>
                <a:cs typeface="Lucida Sans Unicode"/>
              </a:rPr>
              <a:t>s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35" dirty="0">
                <a:latin typeface="Lucida Sans Unicode"/>
                <a:cs typeface="Lucida Sans Unicode"/>
              </a:rPr>
              <a:t>wit</a:t>
            </a:r>
            <a:r>
              <a:rPr sz="4000" b="0" spc="-40" dirty="0">
                <a:latin typeface="Lucida Sans Unicode"/>
                <a:cs typeface="Lucida Sans Unicode"/>
              </a:rPr>
              <a:t>h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70" dirty="0">
                <a:latin typeface="Lucida Sans Unicode"/>
                <a:cs typeface="Lucida Sans Unicode"/>
              </a:rPr>
              <a:t>erro</a:t>
            </a:r>
            <a:r>
              <a:rPr sz="4000" b="0" spc="-55" dirty="0">
                <a:latin typeface="Lucida Sans Unicode"/>
                <a:cs typeface="Lucida Sans Unicode"/>
              </a:rPr>
              <a:t>r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5" dirty="0">
                <a:latin typeface="Lucida Sans Unicode"/>
                <a:cs typeface="Lucida Sans Unicode"/>
              </a:rPr>
              <a:t>callsite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5315" y="1400060"/>
            <a:ext cx="9246870" cy="221996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54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PySpark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8F7F4"/>
                </a:solidFill>
                <a:latin typeface="Microsoft Sans Serif"/>
                <a:cs typeface="Microsoft Sans Serif"/>
              </a:rPr>
              <a:t>support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is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on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way.</a:t>
            </a:r>
            <a:endParaRPr sz="24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144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Spark </a:t>
            </a:r>
            <a:r>
              <a:rPr sz="24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Connect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8F7F4"/>
                </a:solidFill>
                <a:latin typeface="Microsoft Sans Serif"/>
                <a:cs typeface="Microsoft Sans Serif"/>
              </a:rPr>
              <a:t>support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is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on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way.</a:t>
            </a:r>
            <a:endParaRPr sz="2400">
              <a:latin typeface="Microsoft Sans Serif"/>
              <a:cs typeface="Microsoft Sans Serif"/>
            </a:endParaRPr>
          </a:p>
          <a:p>
            <a:pPr marL="393700" marR="5080" indent="-381000">
              <a:lnSpc>
                <a:spcPct val="150000"/>
              </a:lnSpc>
              <a:buChar char="•"/>
              <a:tabLst>
                <a:tab pos="393065" algn="l"/>
                <a:tab pos="393700" algn="l"/>
              </a:tabLst>
            </a:pPr>
            <a:r>
              <a:rPr sz="24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Native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8F7F4"/>
                </a:solidFill>
                <a:latin typeface="Microsoft Sans Serif"/>
                <a:cs typeface="Microsoft Sans Serif"/>
              </a:rPr>
              <a:t>notebook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integration</a:t>
            </a:r>
            <a:r>
              <a:rPr sz="24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is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on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way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(so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F8F7F4"/>
                </a:solidFill>
                <a:latin typeface="Microsoft Sans Serif"/>
                <a:cs typeface="Microsoft Sans Serif"/>
              </a:rPr>
              <a:t>that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you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can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see </a:t>
            </a:r>
            <a:r>
              <a:rPr sz="2400" spc="-6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highlight).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7835" y="2632964"/>
            <a:ext cx="809244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0850" marR="5080" indent="-1708785">
              <a:lnSpc>
                <a:spcPct val="100000"/>
              </a:lnSpc>
              <a:spcBef>
                <a:spcPts val="100"/>
              </a:spcBef>
            </a:pPr>
            <a:r>
              <a:rPr sz="4800" b="0" spc="-20" dirty="0">
                <a:latin typeface="Lucida Sans Unicode"/>
                <a:cs typeface="Lucida Sans Unicode"/>
              </a:rPr>
              <a:t>Variant</a:t>
            </a:r>
            <a:r>
              <a:rPr sz="4800" b="0" spc="-300" dirty="0">
                <a:latin typeface="Lucida Sans Unicode"/>
                <a:cs typeface="Lucida Sans Unicode"/>
              </a:rPr>
              <a:t> </a:t>
            </a:r>
            <a:r>
              <a:rPr sz="4800" b="0" spc="-5" dirty="0">
                <a:latin typeface="Lucida Sans Unicode"/>
                <a:cs typeface="Lucida Sans Unicode"/>
              </a:rPr>
              <a:t>Data</a:t>
            </a:r>
            <a:r>
              <a:rPr sz="4800" b="0" spc="-300" dirty="0">
                <a:latin typeface="Lucida Sans Unicode"/>
                <a:cs typeface="Lucida Sans Unicode"/>
              </a:rPr>
              <a:t> </a:t>
            </a:r>
            <a:r>
              <a:rPr sz="4800" b="0" spc="40" dirty="0">
                <a:latin typeface="Lucida Sans Unicode"/>
                <a:cs typeface="Lucida Sans Unicode"/>
              </a:rPr>
              <a:t>Type</a:t>
            </a:r>
            <a:r>
              <a:rPr sz="4800" b="0" spc="-300" dirty="0">
                <a:latin typeface="Lucida Sans Unicode"/>
                <a:cs typeface="Lucida Sans Unicode"/>
              </a:rPr>
              <a:t> </a:t>
            </a:r>
            <a:r>
              <a:rPr sz="4800" b="0" spc="-110" dirty="0">
                <a:latin typeface="Lucida Sans Unicode"/>
                <a:cs typeface="Lucida Sans Unicode"/>
              </a:rPr>
              <a:t>for</a:t>
            </a:r>
            <a:r>
              <a:rPr sz="4800" b="0" spc="-300" dirty="0">
                <a:latin typeface="Lucida Sans Unicode"/>
                <a:cs typeface="Lucida Sans Unicode"/>
              </a:rPr>
              <a:t> </a:t>
            </a:r>
            <a:r>
              <a:rPr sz="4800" b="0" spc="30" dirty="0">
                <a:latin typeface="Lucida Sans Unicode"/>
                <a:cs typeface="Lucida Sans Unicode"/>
              </a:rPr>
              <a:t>Sem</a:t>
            </a:r>
            <a:r>
              <a:rPr sz="4800" b="0" spc="-70" dirty="0">
                <a:latin typeface="Lucida Sans Unicode"/>
                <a:cs typeface="Lucida Sans Unicode"/>
              </a:rPr>
              <a:t>i</a:t>
            </a:r>
            <a:r>
              <a:rPr sz="4800" b="0" spc="-200" dirty="0">
                <a:latin typeface="Lucida Sans Unicode"/>
                <a:cs typeface="Lucida Sans Unicode"/>
              </a:rPr>
              <a:t>-  </a:t>
            </a:r>
            <a:r>
              <a:rPr sz="4800" b="0" spc="45" dirty="0">
                <a:latin typeface="Lucida Sans Unicode"/>
                <a:cs typeface="Lucida Sans Unicode"/>
              </a:rPr>
              <a:t>Structured</a:t>
            </a:r>
            <a:r>
              <a:rPr sz="4800" b="0" spc="-320" dirty="0">
                <a:latin typeface="Lucida Sans Unicode"/>
                <a:cs typeface="Lucida Sans Unicode"/>
              </a:rPr>
              <a:t> </a:t>
            </a:r>
            <a:r>
              <a:rPr sz="4800" b="0" spc="-5" dirty="0">
                <a:latin typeface="Lucida Sans Unicode"/>
                <a:cs typeface="Lucida Sans Unicode"/>
              </a:rPr>
              <a:t>Data</a:t>
            </a:r>
            <a:endParaRPr sz="4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69706" y="2014854"/>
            <a:ext cx="2327275" cy="3415029"/>
            <a:chOff x="8069706" y="2014854"/>
            <a:chExt cx="2327275" cy="3415029"/>
          </a:xfrm>
        </p:grpSpPr>
        <p:sp>
          <p:nvSpPr>
            <p:cNvPr id="3" name="object 3"/>
            <p:cNvSpPr/>
            <p:nvPr/>
          </p:nvSpPr>
          <p:spPr>
            <a:xfrm>
              <a:off x="8173968" y="3617213"/>
              <a:ext cx="1030605" cy="699770"/>
            </a:xfrm>
            <a:custGeom>
              <a:avLst/>
              <a:gdLst/>
              <a:ahLst/>
              <a:cxnLst/>
              <a:rect l="l" t="t" r="r" b="b"/>
              <a:pathLst>
                <a:path w="1030604" h="699770">
                  <a:moveTo>
                    <a:pt x="84277" y="0"/>
                  </a:moveTo>
                  <a:lnTo>
                    <a:pt x="134954" y="1096"/>
                  </a:lnTo>
                  <a:lnTo>
                    <a:pt x="185070" y="4357"/>
                  </a:lnTo>
                  <a:lnTo>
                    <a:pt x="234577" y="9735"/>
                  </a:lnTo>
                  <a:lnTo>
                    <a:pt x="283432" y="17186"/>
                  </a:lnTo>
                  <a:lnTo>
                    <a:pt x="331589" y="26664"/>
                  </a:lnTo>
                  <a:lnTo>
                    <a:pt x="379002" y="38125"/>
                  </a:lnTo>
                  <a:lnTo>
                    <a:pt x="425625" y="51522"/>
                  </a:lnTo>
                  <a:lnTo>
                    <a:pt x="471414" y="66811"/>
                  </a:lnTo>
                  <a:lnTo>
                    <a:pt x="516323" y="83945"/>
                  </a:lnTo>
                  <a:lnTo>
                    <a:pt x="560307" y="102880"/>
                  </a:lnTo>
                  <a:lnTo>
                    <a:pt x="603319" y="123571"/>
                  </a:lnTo>
                  <a:lnTo>
                    <a:pt x="645316" y="145971"/>
                  </a:lnTo>
                  <a:lnTo>
                    <a:pt x="686250" y="170036"/>
                  </a:lnTo>
                  <a:lnTo>
                    <a:pt x="726077" y="195721"/>
                  </a:lnTo>
                  <a:lnTo>
                    <a:pt x="764752" y="222979"/>
                  </a:lnTo>
                  <a:lnTo>
                    <a:pt x="802229" y="251766"/>
                  </a:lnTo>
                  <a:lnTo>
                    <a:pt x="838462" y="282036"/>
                  </a:lnTo>
                  <a:lnTo>
                    <a:pt x="873406" y="313744"/>
                  </a:lnTo>
                  <a:lnTo>
                    <a:pt x="907016" y="346845"/>
                  </a:lnTo>
                  <a:lnTo>
                    <a:pt x="939246" y="381292"/>
                  </a:lnTo>
                  <a:lnTo>
                    <a:pt x="970051" y="417042"/>
                  </a:lnTo>
                  <a:lnTo>
                    <a:pt x="1030223" y="497395"/>
                  </a:lnTo>
                  <a:lnTo>
                    <a:pt x="1024331" y="505269"/>
                  </a:lnTo>
                  <a:lnTo>
                    <a:pt x="1009125" y="528330"/>
                  </a:lnTo>
                  <a:lnTo>
                    <a:pt x="994468" y="551770"/>
                  </a:lnTo>
                  <a:lnTo>
                    <a:pt x="980366" y="575581"/>
                  </a:lnTo>
                  <a:lnTo>
                    <a:pt x="966825" y="599757"/>
                  </a:lnTo>
                  <a:lnTo>
                    <a:pt x="918692" y="699516"/>
                  </a:lnTo>
                  <a:lnTo>
                    <a:pt x="828116" y="685711"/>
                  </a:lnTo>
                  <a:lnTo>
                    <a:pt x="779765" y="674735"/>
                  </a:lnTo>
                  <a:lnTo>
                    <a:pt x="732212" y="661751"/>
                  </a:lnTo>
                  <a:lnTo>
                    <a:pt x="685504" y="646807"/>
                  </a:lnTo>
                  <a:lnTo>
                    <a:pt x="639688" y="629949"/>
                  </a:lnTo>
                  <a:lnTo>
                    <a:pt x="594811" y="611224"/>
                  </a:lnTo>
                  <a:lnTo>
                    <a:pt x="550922" y="590681"/>
                  </a:lnTo>
                  <a:lnTo>
                    <a:pt x="508067" y="568367"/>
                  </a:lnTo>
                  <a:lnTo>
                    <a:pt x="466293" y="544328"/>
                  </a:lnTo>
                  <a:lnTo>
                    <a:pt x="425650" y="518613"/>
                  </a:lnTo>
                  <a:lnTo>
                    <a:pt x="386182" y="491268"/>
                  </a:lnTo>
                  <a:lnTo>
                    <a:pt x="347939" y="462342"/>
                  </a:lnTo>
                  <a:lnTo>
                    <a:pt x="310968" y="431880"/>
                  </a:lnTo>
                  <a:lnTo>
                    <a:pt x="275315" y="399931"/>
                  </a:lnTo>
                  <a:lnTo>
                    <a:pt x="241029" y="366543"/>
                  </a:lnTo>
                  <a:lnTo>
                    <a:pt x="208156" y="331761"/>
                  </a:lnTo>
                  <a:lnTo>
                    <a:pt x="176745" y="295634"/>
                  </a:lnTo>
                  <a:lnTo>
                    <a:pt x="146843" y="258209"/>
                  </a:lnTo>
                  <a:lnTo>
                    <a:pt x="118496" y="219534"/>
                  </a:lnTo>
                  <a:lnTo>
                    <a:pt x="91753" y="179655"/>
                  </a:lnTo>
                  <a:lnTo>
                    <a:pt x="66661" y="138621"/>
                  </a:lnTo>
                  <a:lnTo>
                    <a:pt x="43267" y="96477"/>
                  </a:lnTo>
                  <a:lnTo>
                    <a:pt x="21620" y="53273"/>
                  </a:lnTo>
                  <a:lnTo>
                    <a:pt x="1765" y="9055"/>
                  </a:lnTo>
                  <a:lnTo>
                    <a:pt x="0" y="4241"/>
                  </a:lnTo>
                  <a:lnTo>
                    <a:pt x="84277" y="0"/>
                  </a:lnTo>
                  <a:close/>
                </a:path>
              </a:pathLst>
            </a:custGeom>
            <a:ln w="317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04203" y="3617213"/>
              <a:ext cx="1087120" cy="706120"/>
            </a:xfrm>
            <a:custGeom>
              <a:avLst/>
              <a:gdLst/>
              <a:ahLst/>
              <a:cxnLst/>
              <a:rect l="l" t="t" r="r" b="b"/>
              <a:pathLst>
                <a:path w="1087120" h="706120">
                  <a:moveTo>
                    <a:pt x="945857" y="0"/>
                  </a:moveTo>
                  <a:lnTo>
                    <a:pt x="1004924" y="1492"/>
                  </a:lnTo>
                  <a:lnTo>
                    <a:pt x="1063218" y="5918"/>
                  </a:lnTo>
                  <a:lnTo>
                    <a:pt x="1086611" y="9486"/>
                  </a:lnTo>
                  <a:lnTo>
                    <a:pt x="1038478" y="109372"/>
                  </a:lnTo>
                  <a:lnTo>
                    <a:pt x="1014573" y="151238"/>
                  </a:lnTo>
                  <a:lnTo>
                    <a:pt x="988984" y="191979"/>
                  </a:lnTo>
                  <a:lnTo>
                    <a:pt x="961758" y="231550"/>
                  </a:lnTo>
                  <a:lnTo>
                    <a:pt x="932943" y="269901"/>
                  </a:lnTo>
                  <a:lnTo>
                    <a:pt x="902586" y="306986"/>
                  </a:lnTo>
                  <a:lnTo>
                    <a:pt x="870735" y="342758"/>
                  </a:lnTo>
                  <a:lnTo>
                    <a:pt x="837436" y="377168"/>
                  </a:lnTo>
                  <a:lnTo>
                    <a:pt x="802738" y="410170"/>
                  </a:lnTo>
                  <a:lnTo>
                    <a:pt x="766688" y="441716"/>
                  </a:lnTo>
                  <a:lnTo>
                    <a:pt x="729333" y="471759"/>
                  </a:lnTo>
                  <a:lnTo>
                    <a:pt x="690721" y="500251"/>
                  </a:lnTo>
                  <a:lnTo>
                    <a:pt x="650899" y="527144"/>
                  </a:lnTo>
                  <a:lnTo>
                    <a:pt x="609914" y="552393"/>
                  </a:lnTo>
                  <a:lnTo>
                    <a:pt x="567815" y="575948"/>
                  </a:lnTo>
                  <a:lnTo>
                    <a:pt x="524648" y="597762"/>
                  </a:lnTo>
                  <a:lnTo>
                    <a:pt x="480460" y="617789"/>
                  </a:lnTo>
                  <a:lnTo>
                    <a:pt x="435301" y="635981"/>
                  </a:lnTo>
                  <a:lnTo>
                    <a:pt x="389215" y="652290"/>
                  </a:lnTo>
                  <a:lnTo>
                    <a:pt x="342252" y="666669"/>
                  </a:lnTo>
                  <a:lnTo>
                    <a:pt x="294459" y="679070"/>
                  </a:lnTo>
                  <a:lnTo>
                    <a:pt x="245882" y="689447"/>
                  </a:lnTo>
                  <a:lnTo>
                    <a:pt x="196570" y="697751"/>
                  </a:lnTo>
                  <a:lnTo>
                    <a:pt x="146570" y="703935"/>
                  </a:lnTo>
                  <a:lnTo>
                    <a:pt x="113487" y="705612"/>
                  </a:lnTo>
                  <a:lnTo>
                    <a:pt x="111721" y="700798"/>
                  </a:lnTo>
                  <a:lnTo>
                    <a:pt x="88735" y="649968"/>
                  </a:lnTo>
                  <a:lnTo>
                    <a:pt x="63388" y="600492"/>
                  </a:lnTo>
                  <a:lnTo>
                    <a:pt x="35751" y="552442"/>
                  </a:lnTo>
                  <a:lnTo>
                    <a:pt x="5892" y="505891"/>
                  </a:lnTo>
                  <a:lnTo>
                    <a:pt x="0" y="498005"/>
                  </a:lnTo>
                  <a:lnTo>
                    <a:pt x="60172" y="417563"/>
                  </a:lnTo>
                  <a:lnTo>
                    <a:pt x="90973" y="381769"/>
                  </a:lnTo>
                  <a:lnTo>
                    <a:pt x="123200" y="347278"/>
                  </a:lnTo>
                  <a:lnTo>
                    <a:pt x="156806" y="314136"/>
                  </a:lnTo>
                  <a:lnTo>
                    <a:pt x="191746" y="282388"/>
                  </a:lnTo>
                  <a:lnTo>
                    <a:pt x="227974" y="252080"/>
                  </a:lnTo>
                  <a:lnTo>
                    <a:pt x="265447" y="223258"/>
                  </a:lnTo>
                  <a:lnTo>
                    <a:pt x="304117" y="195965"/>
                  </a:lnTo>
                  <a:lnTo>
                    <a:pt x="343940" y="170249"/>
                  </a:lnTo>
                  <a:lnTo>
                    <a:pt x="384870" y="146154"/>
                  </a:lnTo>
                  <a:lnTo>
                    <a:pt x="426861" y="123725"/>
                  </a:lnTo>
                  <a:lnTo>
                    <a:pt x="469869" y="103009"/>
                  </a:lnTo>
                  <a:lnTo>
                    <a:pt x="513848" y="84050"/>
                  </a:lnTo>
                  <a:lnTo>
                    <a:pt x="558753" y="66894"/>
                  </a:lnTo>
                  <a:lnTo>
                    <a:pt x="604537" y="51586"/>
                  </a:lnTo>
                  <a:lnTo>
                    <a:pt x="651157" y="38173"/>
                  </a:lnTo>
                  <a:lnTo>
                    <a:pt x="698565" y="26698"/>
                  </a:lnTo>
                  <a:lnTo>
                    <a:pt x="746717" y="17207"/>
                  </a:lnTo>
                  <a:lnTo>
                    <a:pt x="795568" y="9747"/>
                  </a:lnTo>
                  <a:lnTo>
                    <a:pt x="845072" y="4362"/>
                  </a:lnTo>
                  <a:lnTo>
                    <a:pt x="895184" y="1098"/>
                  </a:lnTo>
                  <a:lnTo>
                    <a:pt x="945857" y="0"/>
                  </a:lnTo>
                  <a:close/>
                </a:path>
              </a:pathLst>
            </a:custGeom>
            <a:ln w="317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001500" y="4316729"/>
              <a:ext cx="403860" cy="1097280"/>
            </a:xfrm>
            <a:custGeom>
              <a:avLst/>
              <a:gdLst/>
              <a:ahLst/>
              <a:cxnLst/>
              <a:rect l="l" t="t" r="r" b="b"/>
              <a:pathLst>
                <a:path w="403859" h="1097279">
                  <a:moveTo>
                    <a:pt x="90411" y="0"/>
                  </a:moveTo>
                  <a:lnTo>
                    <a:pt x="142847" y="6150"/>
                  </a:lnTo>
                  <a:lnTo>
                    <a:pt x="201537" y="9124"/>
                  </a:lnTo>
                  <a:lnTo>
                    <a:pt x="231165" y="9499"/>
                  </a:lnTo>
                  <a:lnTo>
                    <a:pt x="315429" y="5245"/>
                  </a:lnTo>
                  <a:lnTo>
                    <a:pt x="352259" y="105918"/>
                  </a:lnTo>
                  <a:lnTo>
                    <a:pt x="365679" y="152558"/>
                  </a:lnTo>
                  <a:lnTo>
                    <a:pt x="377157" y="199988"/>
                  </a:lnTo>
                  <a:lnTo>
                    <a:pt x="386650" y="248160"/>
                  </a:lnTo>
                  <a:lnTo>
                    <a:pt x="394111" y="297031"/>
                  </a:lnTo>
                  <a:lnTo>
                    <a:pt x="399497" y="346555"/>
                  </a:lnTo>
                  <a:lnTo>
                    <a:pt x="402761" y="396687"/>
                  </a:lnTo>
                  <a:lnTo>
                    <a:pt x="403860" y="447382"/>
                  </a:lnTo>
                  <a:lnTo>
                    <a:pt x="402761" y="498075"/>
                  </a:lnTo>
                  <a:lnTo>
                    <a:pt x="399496" y="548206"/>
                  </a:lnTo>
                  <a:lnTo>
                    <a:pt x="394109" y="597729"/>
                  </a:lnTo>
                  <a:lnTo>
                    <a:pt x="386647" y="646599"/>
                  </a:lnTo>
                  <a:lnTo>
                    <a:pt x="377154" y="694771"/>
                  </a:lnTo>
                  <a:lnTo>
                    <a:pt x="365676" y="742198"/>
                  </a:lnTo>
                  <a:lnTo>
                    <a:pt x="352258" y="788836"/>
                  </a:lnTo>
                  <a:lnTo>
                    <a:pt x="336946" y="834639"/>
                  </a:lnTo>
                  <a:lnTo>
                    <a:pt x="319785" y="879562"/>
                  </a:lnTo>
                  <a:lnTo>
                    <a:pt x="300820" y="923559"/>
                  </a:lnTo>
                  <a:lnTo>
                    <a:pt x="280097" y="966585"/>
                  </a:lnTo>
                  <a:lnTo>
                    <a:pt x="257662" y="1008594"/>
                  </a:lnTo>
                  <a:lnTo>
                    <a:pt x="233560" y="1049541"/>
                  </a:lnTo>
                  <a:lnTo>
                    <a:pt x="207835" y="1089380"/>
                  </a:lnTo>
                  <a:lnTo>
                    <a:pt x="201930" y="1097280"/>
                  </a:lnTo>
                  <a:lnTo>
                    <a:pt x="196037" y="1089380"/>
                  </a:lnTo>
                  <a:lnTo>
                    <a:pt x="170312" y="1049541"/>
                  </a:lnTo>
                  <a:lnTo>
                    <a:pt x="146209" y="1008594"/>
                  </a:lnTo>
                  <a:lnTo>
                    <a:pt x="123773" y="966585"/>
                  </a:lnTo>
                  <a:lnTo>
                    <a:pt x="103049" y="923559"/>
                  </a:lnTo>
                  <a:lnTo>
                    <a:pt x="84083" y="879562"/>
                  </a:lnTo>
                  <a:lnTo>
                    <a:pt x="66921" y="834639"/>
                  </a:lnTo>
                  <a:lnTo>
                    <a:pt x="51608" y="788836"/>
                  </a:lnTo>
                  <a:lnTo>
                    <a:pt x="38188" y="742198"/>
                  </a:lnTo>
                  <a:lnTo>
                    <a:pt x="26709" y="694771"/>
                  </a:lnTo>
                  <a:lnTo>
                    <a:pt x="17215" y="646599"/>
                  </a:lnTo>
                  <a:lnTo>
                    <a:pt x="9751" y="597729"/>
                  </a:lnTo>
                  <a:lnTo>
                    <a:pt x="4364" y="548206"/>
                  </a:lnTo>
                  <a:lnTo>
                    <a:pt x="1098" y="498075"/>
                  </a:lnTo>
                  <a:lnTo>
                    <a:pt x="0" y="447382"/>
                  </a:lnTo>
                  <a:lnTo>
                    <a:pt x="1181" y="394820"/>
                  </a:lnTo>
                  <a:lnTo>
                    <a:pt x="4690" y="342864"/>
                  </a:lnTo>
                  <a:lnTo>
                    <a:pt x="10478" y="291566"/>
                  </a:lnTo>
                  <a:lnTo>
                    <a:pt x="18493" y="240975"/>
                  </a:lnTo>
                  <a:lnTo>
                    <a:pt x="28685" y="191144"/>
                  </a:lnTo>
                  <a:lnTo>
                    <a:pt x="41003" y="142121"/>
                  </a:lnTo>
                  <a:lnTo>
                    <a:pt x="55396" y="93959"/>
                  </a:lnTo>
                  <a:lnTo>
                    <a:pt x="71815" y="46708"/>
                  </a:lnTo>
                  <a:lnTo>
                    <a:pt x="90208" y="419"/>
                  </a:lnTo>
                  <a:lnTo>
                    <a:pt x="90411" y="0"/>
                  </a:lnTo>
                  <a:close/>
                </a:path>
              </a:pathLst>
            </a:custGeom>
            <a:ln w="317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85581" y="2030729"/>
              <a:ext cx="2295525" cy="2083435"/>
            </a:xfrm>
            <a:custGeom>
              <a:avLst/>
              <a:gdLst/>
              <a:ahLst/>
              <a:cxnLst/>
              <a:rect l="l" t="t" r="r" b="b"/>
              <a:pathLst>
                <a:path w="2295525" h="2083435">
                  <a:moveTo>
                    <a:pt x="1147572" y="0"/>
                  </a:moveTo>
                  <a:lnTo>
                    <a:pt x="1196081" y="1006"/>
                  </a:lnTo>
                  <a:lnTo>
                    <a:pt x="1244076" y="4000"/>
                  </a:lnTo>
                  <a:lnTo>
                    <a:pt x="1291519" y="8941"/>
                  </a:lnTo>
                  <a:lnTo>
                    <a:pt x="1338369" y="15789"/>
                  </a:lnTo>
                  <a:lnTo>
                    <a:pt x="1384587" y="24505"/>
                  </a:lnTo>
                  <a:lnTo>
                    <a:pt x="1430132" y="35049"/>
                  </a:lnTo>
                  <a:lnTo>
                    <a:pt x="1474964" y="47380"/>
                  </a:lnTo>
                  <a:lnTo>
                    <a:pt x="1519045" y="61459"/>
                  </a:lnTo>
                  <a:lnTo>
                    <a:pt x="1562333" y="77247"/>
                  </a:lnTo>
                  <a:lnTo>
                    <a:pt x="1604790" y="94703"/>
                  </a:lnTo>
                  <a:lnTo>
                    <a:pt x="1646375" y="113787"/>
                  </a:lnTo>
                  <a:lnTo>
                    <a:pt x="1687048" y="134460"/>
                  </a:lnTo>
                  <a:lnTo>
                    <a:pt x="1726771" y="156682"/>
                  </a:lnTo>
                  <a:lnTo>
                    <a:pt x="1765502" y="180413"/>
                  </a:lnTo>
                  <a:lnTo>
                    <a:pt x="1803202" y="205613"/>
                  </a:lnTo>
                  <a:lnTo>
                    <a:pt x="1839831" y="232242"/>
                  </a:lnTo>
                  <a:lnTo>
                    <a:pt x="1875349" y="260261"/>
                  </a:lnTo>
                  <a:lnTo>
                    <a:pt x="1909717" y="289629"/>
                  </a:lnTo>
                  <a:lnTo>
                    <a:pt x="1942895" y="320308"/>
                  </a:lnTo>
                  <a:lnTo>
                    <a:pt x="1974843" y="352256"/>
                  </a:lnTo>
                  <a:lnTo>
                    <a:pt x="2005521" y="385435"/>
                  </a:lnTo>
                  <a:lnTo>
                    <a:pt x="2034888" y="419803"/>
                  </a:lnTo>
                  <a:lnTo>
                    <a:pt x="2062907" y="455323"/>
                  </a:lnTo>
                  <a:lnTo>
                    <a:pt x="2089535" y="491953"/>
                  </a:lnTo>
                  <a:lnTo>
                    <a:pt x="2114735" y="529654"/>
                  </a:lnTo>
                  <a:lnTo>
                    <a:pt x="2138465" y="568386"/>
                  </a:lnTo>
                  <a:lnTo>
                    <a:pt x="2160686" y="608109"/>
                  </a:lnTo>
                  <a:lnTo>
                    <a:pt x="2181359" y="648783"/>
                  </a:lnTo>
                  <a:lnTo>
                    <a:pt x="2200443" y="690369"/>
                  </a:lnTo>
                  <a:lnTo>
                    <a:pt x="2217898" y="732826"/>
                  </a:lnTo>
                  <a:lnTo>
                    <a:pt x="2233685" y="776116"/>
                  </a:lnTo>
                  <a:lnTo>
                    <a:pt x="2247764" y="820197"/>
                  </a:lnTo>
                  <a:lnTo>
                    <a:pt x="2260095" y="865031"/>
                  </a:lnTo>
                  <a:lnTo>
                    <a:pt x="2270638" y="910577"/>
                  </a:lnTo>
                  <a:lnTo>
                    <a:pt x="2279354" y="956795"/>
                  </a:lnTo>
                  <a:lnTo>
                    <a:pt x="2286202" y="1003646"/>
                  </a:lnTo>
                  <a:lnTo>
                    <a:pt x="2291143" y="1051090"/>
                  </a:lnTo>
                  <a:lnTo>
                    <a:pt x="2294137" y="1099087"/>
                  </a:lnTo>
                  <a:lnTo>
                    <a:pt x="2295144" y="1147597"/>
                  </a:lnTo>
                  <a:lnTo>
                    <a:pt x="2293963" y="1200130"/>
                  </a:lnTo>
                  <a:lnTo>
                    <a:pt x="2290454" y="1252056"/>
                  </a:lnTo>
                  <a:lnTo>
                    <a:pt x="2284669" y="1303325"/>
                  </a:lnTo>
                  <a:lnTo>
                    <a:pt x="2276656" y="1353886"/>
                  </a:lnTo>
                  <a:lnTo>
                    <a:pt x="2266468" y="1403688"/>
                  </a:lnTo>
                  <a:lnTo>
                    <a:pt x="2254154" y="1452680"/>
                  </a:lnTo>
                  <a:lnTo>
                    <a:pt x="2239764" y="1500812"/>
                  </a:lnTo>
                  <a:lnTo>
                    <a:pt x="2223350" y="1548034"/>
                  </a:lnTo>
                  <a:lnTo>
                    <a:pt x="2204961" y="1594294"/>
                  </a:lnTo>
                  <a:lnTo>
                    <a:pt x="2204758" y="1594726"/>
                  </a:lnTo>
                  <a:lnTo>
                    <a:pt x="2181364" y="1591157"/>
                  </a:lnTo>
                  <a:lnTo>
                    <a:pt x="2152331" y="1588575"/>
                  </a:lnTo>
                  <a:lnTo>
                    <a:pt x="2123093" y="1586720"/>
                  </a:lnTo>
                  <a:lnTo>
                    <a:pt x="2093660" y="1585601"/>
                  </a:lnTo>
                  <a:lnTo>
                    <a:pt x="2064042" y="1585226"/>
                  </a:lnTo>
                  <a:lnTo>
                    <a:pt x="2013377" y="1586325"/>
                  </a:lnTo>
                  <a:lnTo>
                    <a:pt x="1963274" y="1589589"/>
                  </a:lnTo>
                  <a:lnTo>
                    <a:pt x="1913780" y="1594975"/>
                  </a:lnTo>
                  <a:lnTo>
                    <a:pt x="1864938" y="1602437"/>
                  </a:lnTo>
                  <a:lnTo>
                    <a:pt x="1816794" y="1611929"/>
                  </a:lnTo>
                  <a:lnTo>
                    <a:pt x="1769394" y="1623405"/>
                  </a:lnTo>
                  <a:lnTo>
                    <a:pt x="1722784" y="1636821"/>
                  </a:lnTo>
                  <a:lnTo>
                    <a:pt x="1677007" y="1652131"/>
                  </a:lnTo>
                  <a:lnTo>
                    <a:pt x="1632111" y="1669290"/>
                  </a:lnTo>
                  <a:lnTo>
                    <a:pt x="1588140" y="1688251"/>
                  </a:lnTo>
                  <a:lnTo>
                    <a:pt x="1545140" y="1708971"/>
                  </a:lnTo>
                  <a:lnTo>
                    <a:pt x="1503156" y="1731403"/>
                  </a:lnTo>
                  <a:lnTo>
                    <a:pt x="1462233" y="1755502"/>
                  </a:lnTo>
                  <a:lnTo>
                    <a:pt x="1422417" y="1781222"/>
                  </a:lnTo>
                  <a:lnTo>
                    <a:pt x="1383753" y="1808518"/>
                  </a:lnTo>
                  <a:lnTo>
                    <a:pt x="1346287" y="1837346"/>
                  </a:lnTo>
                  <a:lnTo>
                    <a:pt x="1310064" y="1867658"/>
                  </a:lnTo>
                  <a:lnTo>
                    <a:pt x="1275129" y="1899411"/>
                  </a:lnTo>
                  <a:lnTo>
                    <a:pt x="1241528" y="1932557"/>
                  </a:lnTo>
                  <a:lnTo>
                    <a:pt x="1209306" y="1967053"/>
                  </a:lnTo>
                  <a:lnTo>
                    <a:pt x="1178509" y="2002853"/>
                  </a:lnTo>
                  <a:lnTo>
                    <a:pt x="1118349" y="2083308"/>
                  </a:lnTo>
                  <a:lnTo>
                    <a:pt x="1058189" y="2002853"/>
                  </a:lnTo>
                  <a:lnTo>
                    <a:pt x="1027393" y="1967053"/>
                  </a:lnTo>
                  <a:lnTo>
                    <a:pt x="995173" y="1932557"/>
                  </a:lnTo>
                  <a:lnTo>
                    <a:pt x="961573" y="1899411"/>
                  </a:lnTo>
                  <a:lnTo>
                    <a:pt x="926639" y="1867658"/>
                  </a:lnTo>
                  <a:lnTo>
                    <a:pt x="890416" y="1837346"/>
                  </a:lnTo>
                  <a:lnTo>
                    <a:pt x="852950" y="1808518"/>
                  </a:lnTo>
                  <a:lnTo>
                    <a:pt x="814287" y="1781222"/>
                  </a:lnTo>
                  <a:lnTo>
                    <a:pt x="774471" y="1755502"/>
                  </a:lnTo>
                  <a:lnTo>
                    <a:pt x="733548" y="1731403"/>
                  </a:lnTo>
                  <a:lnTo>
                    <a:pt x="691564" y="1708971"/>
                  </a:lnTo>
                  <a:lnTo>
                    <a:pt x="648564" y="1688251"/>
                  </a:lnTo>
                  <a:lnTo>
                    <a:pt x="604593" y="1669290"/>
                  </a:lnTo>
                  <a:lnTo>
                    <a:pt x="559697" y="1652131"/>
                  </a:lnTo>
                  <a:lnTo>
                    <a:pt x="513921" y="1636821"/>
                  </a:lnTo>
                  <a:lnTo>
                    <a:pt x="467310" y="1623405"/>
                  </a:lnTo>
                  <a:lnTo>
                    <a:pt x="419911" y="1611929"/>
                  </a:lnTo>
                  <a:lnTo>
                    <a:pt x="371768" y="1602437"/>
                  </a:lnTo>
                  <a:lnTo>
                    <a:pt x="322927" y="1594975"/>
                  </a:lnTo>
                  <a:lnTo>
                    <a:pt x="273433" y="1589589"/>
                  </a:lnTo>
                  <a:lnTo>
                    <a:pt x="223332" y="1586325"/>
                  </a:lnTo>
                  <a:lnTo>
                    <a:pt x="172669" y="1585226"/>
                  </a:lnTo>
                  <a:lnTo>
                    <a:pt x="88417" y="1589481"/>
                  </a:lnTo>
                  <a:lnTo>
                    <a:pt x="51587" y="1488859"/>
                  </a:lnTo>
                  <a:lnTo>
                    <a:pt x="38172" y="1442250"/>
                  </a:lnTo>
                  <a:lnTo>
                    <a:pt x="26697" y="1394851"/>
                  </a:lnTo>
                  <a:lnTo>
                    <a:pt x="17207" y="1346708"/>
                  </a:lnTo>
                  <a:lnTo>
                    <a:pt x="9747" y="1297865"/>
                  </a:lnTo>
                  <a:lnTo>
                    <a:pt x="4362" y="1248369"/>
                  </a:lnTo>
                  <a:lnTo>
                    <a:pt x="1098" y="1198265"/>
                  </a:lnTo>
                  <a:lnTo>
                    <a:pt x="0" y="1147597"/>
                  </a:lnTo>
                  <a:lnTo>
                    <a:pt x="1006" y="1099087"/>
                  </a:lnTo>
                  <a:lnTo>
                    <a:pt x="4000" y="1051090"/>
                  </a:lnTo>
                  <a:lnTo>
                    <a:pt x="8941" y="1003646"/>
                  </a:lnTo>
                  <a:lnTo>
                    <a:pt x="15789" y="956795"/>
                  </a:lnTo>
                  <a:lnTo>
                    <a:pt x="24505" y="910577"/>
                  </a:lnTo>
                  <a:lnTo>
                    <a:pt x="35048" y="865031"/>
                  </a:lnTo>
                  <a:lnTo>
                    <a:pt x="47379" y="820197"/>
                  </a:lnTo>
                  <a:lnTo>
                    <a:pt x="61458" y="776116"/>
                  </a:lnTo>
                  <a:lnTo>
                    <a:pt x="77245" y="732826"/>
                  </a:lnTo>
                  <a:lnTo>
                    <a:pt x="94700" y="690369"/>
                  </a:lnTo>
                  <a:lnTo>
                    <a:pt x="113784" y="648783"/>
                  </a:lnTo>
                  <a:lnTo>
                    <a:pt x="134457" y="608109"/>
                  </a:lnTo>
                  <a:lnTo>
                    <a:pt x="156678" y="568386"/>
                  </a:lnTo>
                  <a:lnTo>
                    <a:pt x="180408" y="529654"/>
                  </a:lnTo>
                  <a:lnTo>
                    <a:pt x="205608" y="491953"/>
                  </a:lnTo>
                  <a:lnTo>
                    <a:pt x="232236" y="455323"/>
                  </a:lnTo>
                  <a:lnTo>
                    <a:pt x="260255" y="419803"/>
                  </a:lnTo>
                  <a:lnTo>
                    <a:pt x="289622" y="385435"/>
                  </a:lnTo>
                  <a:lnTo>
                    <a:pt x="320300" y="352256"/>
                  </a:lnTo>
                  <a:lnTo>
                    <a:pt x="352248" y="320308"/>
                  </a:lnTo>
                  <a:lnTo>
                    <a:pt x="385426" y="289629"/>
                  </a:lnTo>
                  <a:lnTo>
                    <a:pt x="419794" y="260261"/>
                  </a:lnTo>
                  <a:lnTo>
                    <a:pt x="455312" y="232242"/>
                  </a:lnTo>
                  <a:lnTo>
                    <a:pt x="491941" y="205613"/>
                  </a:lnTo>
                  <a:lnTo>
                    <a:pt x="529641" y="180413"/>
                  </a:lnTo>
                  <a:lnTo>
                    <a:pt x="568372" y="156682"/>
                  </a:lnTo>
                  <a:lnTo>
                    <a:pt x="608095" y="134460"/>
                  </a:lnTo>
                  <a:lnTo>
                    <a:pt x="648768" y="113787"/>
                  </a:lnTo>
                  <a:lnTo>
                    <a:pt x="690353" y="94703"/>
                  </a:lnTo>
                  <a:lnTo>
                    <a:pt x="732810" y="77247"/>
                  </a:lnTo>
                  <a:lnTo>
                    <a:pt x="776098" y="61459"/>
                  </a:lnTo>
                  <a:lnTo>
                    <a:pt x="820179" y="47380"/>
                  </a:lnTo>
                  <a:lnTo>
                    <a:pt x="865011" y="35049"/>
                  </a:lnTo>
                  <a:lnTo>
                    <a:pt x="910556" y="24505"/>
                  </a:lnTo>
                  <a:lnTo>
                    <a:pt x="956774" y="15789"/>
                  </a:lnTo>
                  <a:lnTo>
                    <a:pt x="1003624" y="8941"/>
                  </a:lnTo>
                  <a:lnTo>
                    <a:pt x="1051067" y="4000"/>
                  </a:lnTo>
                  <a:lnTo>
                    <a:pt x="1099062" y="1006"/>
                  </a:lnTo>
                  <a:lnTo>
                    <a:pt x="1147572" y="0"/>
                  </a:lnTo>
                  <a:close/>
                </a:path>
              </a:pathLst>
            </a:custGeom>
            <a:ln w="317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508250" y="2789727"/>
            <a:ext cx="144716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20" dirty="0">
                <a:solidFill>
                  <a:srgbClr val="CDD3EA"/>
                </a:solidFill>
                <a:latin typeface="Lucida Sans Unicode"/>
                <a:cs typeface="Lucida Sans Unicode"/>
              </a:rPr>
              <a:t>Fle</a:t>
            </a:r>
            <a:r>
              <a:rPr sz="3100" spc="-265" dirty="0">
                <a:solidFill>
                  <a:srgbClr val="CDD3EA"/>
                </a:solidFill>
                <a:latin typeface="Lucida Sans Unicode"/>
                <a:cs typeface="Lucida Sans Unicode"/>
              </a:rPr>
              <a:t>x</a:t>
            </a:r>
            <a:r>
              <a:rPr sz="3100" spc="-120" dirty="0">
                <a:solidFill>
                  <a:srgbClr val="CDD3EA"/>
                </a:solidFill>
                <a:latin typeface="Lucida Sans Unicode"/>
                <a:cs typeface="Lucida Sans Unicode"/>
              </a:rPr>
              <a:t>i</a:t>
            </a:r>
            <a:r>
              <a:rPr sz="3100" spc="25" dirty="0">
                <a:solidFill>
                  <a:srgbClr val="CDD3EA"/>
                </a:solidFill>
                <a:latin typeface="Lucida Sans Unicode"/>
                <a:cs typeface="Lucida Sans Unicode"/>
              </a:rPr>
              <a:t>b</a:t>
            </a:r>
            <a:r>
              <a:rPr sz="3100" spc="-40" dirty="0">
                <a:solidFill>
                  <a:srgbClr val="CDD3EA"/>
                </a:solidFill>
                <a:latin typeface="Lucida Sans Unicode"/>
                <a:cs typeface="Lucida Sans Unicode"/>
              </a:rPr>
              <a:t>le</a:t>
            </a:r>
            <a:endParaRPr sz="3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11748" y="3620261"/>
            <a:ext cx="2092960" cy="2292350"/>
          </a:xfrm>
          <a:custGeom>
            <a:avLst/>
            <a:gdLst/>
            <a:ahLst/>
            <a:cxnLst/>
            <a:rect l="l" t="t" r="r" b="b"/>
            <a:pathLst>
              <a:path w="2092959" h="2292350">
                <a:moveTo>
                  <a:pt x="1062913" y="0"/>
                </a:moveTo>
                <a:lnTo>
                  <a:pt x="1084518" y="49115"/>
                </a:lnTo>
                <a:lnTo>
                  <a:pt x="1106149" y="92401"/>
                </a:lnTo>
                <a:lnTo>
                  <a:pt x="1129526" y="134623"/>
                </a:lnTo>
                <a:lnTo>
                  <a:pt x="1154600" y="175736"/>
                </a:lnTo>
                <a:lnTo>
                  <a:pt x="1181323" y="215689"/>
                </a:lnTo>
                <a:lnTo>
                  <a:pt x="1209650" y="254438"/>
                </a:lnTo>
                <a:lnTo>
                  <a:pt x="1239531" y="291933"/>
                </a:lnTo>
                <a:lnTo>
                  <a:pt x="1270921" y="328128"/>
                </a:lnTo>
                <a:lnTo>
                  <a:pt x="1303771" y="362975"/>
                </a:lnTo>
                <a:lnTo>
                  <a:pt x="1338033" y="396426"/>
                </a:lnTo>
                <a:lnTo>
                  <a:pt x="1373662" y="428435"/>
                </a:lnTo>
                <a:lnTo>
                  <a:pt x="1410609" y="458954"/>
                </a:lnTo>
                <a:lnTo>
                  <a:pt x="1448826" y="487935"/>
                </a:lnTo>
                <a:lnTo>
                  <a:pt x="1488267" y="515330"/>
                </a:lnTo>
                <a:lnTo>
                  <a:pt x="1528884" y="541094"/>
                </a:lnTo>
                <a:lnTo>
                  <a:pt x="1570630" y="565177"/>
                </a:lnTo>
                <a:lnTo>
                  <a:pt x="1613457" y="587533"/>
                </a:lnTo>
                <a:lnTo>
                  <a:pt x="1657318" y="608115"/>
                </a:lnTo>
                <a:lnTo>
                  <a:pt x="1702165" y="626874"/>
                </a:lnTo>
                <a:lnTo>
                  <a:pt x="1747951" y="643763"/>
                </a:lnTo>
                <a:lnTo>
                  <a:pt x="1794629" y="658735"/>
                </a:lnTo>
                <a:lnTo>
                  <a:pt x="1842152" y="671743"/>
                </a:lnTo>
                <a:lnTo>
                  <a:pt x="1890471" y="682739"/>
                </a:lnTo>
                <a:lnTo>
                  <a:pt x="1980996" y="696569"/>
                </a:lnTo>
                <a:lnTo>
                  <a:pt x="1980780" y="697001"/>
                </a:lnTo>
                <a:lnTo>
                  <a:pt x="1962403" y="743286"/>
                </a:lnTo>
                <a:lnTo>
                  <a:pt x="1945997" y="790533"/>
                </a:lnTo>
                <a:lnTo>
                  <a:pt x="1931614" y="838691"/>
                </a:lnTo>
                <a:lnTo>
                  <a:pt x="1919305" y="887708"/>
                </a:lnTo>
                <a:lnTo>
                  <a:pt x="1909119" y="937534"/>
                </a:lnTo>
                <a:lnTo>
                  <a:pt x="1901109" y="988119"/>
                </a:lnTo>
                <a:lnTo>
                  <a:pt x="1895324" y="1039411"/>
                </a:lnTo>
                <a:lnTo>
                  <a:pt x="1891816" y="1091359"/>
                </a:lnTo>
                <a:lnTo>
                  <a:pt x="1890636" y="1143914"/>
                </a:lnTo>
                <a:lnTo>
                  <a:pt x="1891734" y="1194604"/>
                </a:lnTo>
                <a:lnTo>
                  <a:pt x="1894997" y="1244732"/>
                </a:lnTo>
                <a:lnTo>
                  <a:pt x="1900381" y="1294252"/>
                </a:lnTo>
                <a:lnTo>
                  <a:pt x="1907839" y="1343120"/>
                </a:lnTo>
                <a:lnTo>
                  <a:pt x="1917327" y="1391288"/>
                </a:lnTo>
                <a:lnTo>
                  <a:pt x="1928799" y="1438713"/>
                </a:lnTo>
                <a:lnTo>
                  <a:pt x="1942209" y="1485349"/>
                </a:lnTo>
                <a:lnTo>
                  <a:pt x="1957512" y="1531149"/>
                </a:lnTo>
                <a:lnTo>
                  <a:pt x="1974663" y="1576069"/>
                </a:lnTo>
                <a:lnTo>
                  <a:pt x="1993617" y="1620064"/>
                </a:lnTo>
                <a:lnTo>
                  <a:pt x="2014327" y="1663087"/>
                </a:lnTo>
                <a:lnTo>
                  <a:pt x="2036749" y="1705093"/>
                </a:lnTo>
                <a:lnTo>
                  <a:pt x="2060837" y="1746037"/>
                </a:lnTo>
                <a:lnTo>
                  <a:pt x="2086546" y="1785874"/>
                </a:lnTo>
                <a:lnTo>
                  <a:pt x="2092451" y="1793773"/>
                </a:lnTo>
                <a:lnTo>
                  <a:pt x="2032304" y="1874266"/>
                </a:lnTo>
                <a:lnTo>
                  <a:pt x="2001520" y="1910083"/>
                </a:lnTo>
                <a:lnTo>
                  <a:pt x="1969311" y="1944596"/>
                </a:lnTo>
                <a:lnTo>
                  <a:pt x="1935724" y="1977759"/>
                </a:lnTo>
                <a:lnTo>
                  <a:pt x="1900804" y="2009527"/>
                </a:lnTo>
                <a:lnTo>
                  <a:pt x="1864596" y="2039855"/>
                </a:lnTo>
                <a:lnTo>
                  <a:pt x="1827145" y="2068696"/>
                </a:lnTo>
                <a:lnTo>
                  <a:pt x="1788497" y="2096006"/>
                </a:lnTo>
                <a:lnTo>
                  <a:pt x="1748697" y="2121738"/>
                </a:lnTo>
                <a:lnTo>
                  <a:pt x="1707791" y="2145849"/>
                </a:lnTo>
                <a:lnTo>
                  <a:pt x="1665823" y="2168292"/>
                </a:lnTo>
                <a:lnTo>
                  <a:pt x="1622840" y="2189021"/>
                </a:lnTo>
                <a:lnTo>
                  <a:pt x="1578887" y="2207992"/>
                </a:lnTo>
                <a:lnTo>
                  <a:pt x="1534008" y="2225159"/>
                </a:lnTo>
                <a:lnTo>
                  <a:pt x="1488250" y="2240476"/>
                </a:lnTo>
                <a:lnTo>
                  <a:pt x="1441658" y="2253898"/>
                </a:lnTo>
                <a:lnTo>
                  <a:pt x="1394277" y="2265381"/>
                </a:lnTo>
                <a:lnTo>
                  <a:pt x="1346153" y="2274877"/>
                </a:lnTo>
                <a:lnTo>
                  <a:pt x="1297330" y="2282342"/>
                </a:lnTo>
                <a:lnTo>
                  <a:pt x="1247855" y="2287730"/>
                </a:lnTo>
                <a:lnTo>
                  <a:pt x="1197772" y="2290997"/>
                </a:lnTo>
                <a:lnTo>
                  <a:pt x="1147127" y="2292096"/>
                </a:lnTo>
                <a:lnTo>
                  <a:pt x="1098636" y="2291088"/>
                </a:lnTo>
                <a:lnTo>
                  <a:pt x="1050659" y="2288093"/>
                </a:lnTo>
                <a:lnTo>
                  <a:pt x="1003234" y="2283150"/>
                </a:lnTo>
                <a:lnTo>
                  <a:pt x="956402" y="2276298"/>
                </a:lnTo>
                <a:lnTo>
                  <a:pt x="910202" y="2267578"/>
                </a:lnTo>
                <a:lnTo>
                  <a:pt x="864675" y="2257029"/>
                </a:lnTo>
                <a:lnTo>
                  <a:pt x="819859" y="2244692"/>
                </a:lnTo>
                <a:lnTo>
                  <a:pt x="775796" y="2230605"/>
                </a:lnTo>
                <a:lnTo>
                  <a:pt x="732524" y="2214810"/>
                </a:lnTo>
                <a:lnTo>
                  <a:pt x="690084" y="2197345"/>
                </a:lnTo>
                <a:lnTo>
                  <a:pt x="648515" y="2178251"/>
                </a:lnTo>
                <a:lnTo>
                  <a:pt x="607857" y="2157568"/>
                </a:lnTo>
                <a:lnTo>
                  <a:pt x="568150" y="2135335"/>
                </a:lnTo>
                <a:lnTo>
                  <a:pt x="529434" y="2111592"/>
                </a:lnTo>
                <a:lnTo>
                  <a:pt x="491749" y="2086380"/>
                </a:lnTo>
                <a:lnTo>
                  <a:pt x="455134" y="2059737"/>
                </a:lnTo>
                <a:lnTo>
                  <a:pt x="419629" y="2031704"/>
                </a:lnTo>
                <a:lnTo>
                  <a:pt x="385275" y="2002321"/>
                </a:lnTo>
                <a:lnTo>
                  <a:pt x="352110" y="1971627"/>
                </a:lnTo>
                <a:lnTo>
                  <a:pt x="320175" y="1939663"/>
                </a:lnTo>
                <a:lnTo>
                  <a:pt x="289509" y="1906467"/>
                </a:lnTo>
                <a:lnTo>
                  <a:pt x="260152" y="1872081"/>
                </a:lnTo>
                <a:lnTo>
                  <a:pt x="232145" y="1836544"/>
                </a:lnTo>
                <a:lnTo>
                  <a:pt x="205527" y="1799895"/>
                </a:lnTo>
                <a:lnTo>
                  <a:pt x="180337" y="1762175"/>
                </a:lnTo>
                <a:lnTo>
                  <a:pt x="156616" y="1723423"/>
                </a:lnTo>
                <a:lnTo>
                  <a:pt x="134404" y="1683680"/>
                </a:lnTo>
                <a:lnTo>
                  <a:pt x="113739" y="1642985"/>
                </a:lnTo>
                <a:lnTo>
                  <a:pt x="94663" y="1601378"/>
                </a:lnTo>
                <a:lnTo>
                  <a:pt x="77214" y="1558899"/>
                </a:lnTo>
                <a:lnTo>
                  <a:pt x="61434" y="1515587"/>
                </a:lnTo>
                <a:lnTo>
                  <a:pt x="47360" y="1471483"/>
                </a:lnTo>
                <a:lnTo>
                  <a:pt x="35034" y="1426626"/>
                </a:lnTo>
                <a:lnTo>
                  <a:pt x="24495" y="1381057"/>
                </a:lnTo>
                <a:lnTo>
                  <a:pt x="15783" y="1334815"/>
                </a:lnTo>
                <a:lnTo>
                  <a:pt x="8937" y="1287939"/>
                </a:lnTo>
                <a:lnTo>
                  <a:pt x="3998" y="1240471"/>
                </a:lnTo>
                <a:lnTo>
                  <a:pt x="1006" y="1192449"/>
                </a:lnTo>
                <a:lnTo>
                  <a:pt x="0" y="1143914"/>
                </a:lnTo>
                <a:lnTo>
                  <a:pt x="1037" y="1094625"/>
                </a:lnTo>
                <a:lnTo>
                  <a:pt x="4123" y="1045865"/>
                </a:lnTo>
                <a:lnTo>
                  <a:pt x="9216" y="997678"/>
                </a:lnTo>
                <a:lnTo>
                  <a:pt x="16273" y="950105"/>
                </a:lnTo>
                <a:lnTo>
                  <a:pt x="25253" y="903188"/>
                </a:lnTo>
                <a:lnTo>
                  <a:pt x="36114" y="856967"/>
                </a:lnTo>
                <a:lnTo>
                  <a:pt x="48815" y="811486"/>
                </a:lnTo>
                <a:lnTo>
                  <a:pt x="63314" y="766785"/>
                </a:lnTo>
                <a:lnTo>
                  <a:pt x="79568" y="722907"/>
                </a:lnTo>
                <a:lnTo>
                  <a:pt x="97537" y="679893"/>
                </a:lnTo>
                <a:lnTo>
                  <a:pt x="117179" y="637786"/>
                </a:lnTo>
                <a:lnTo>
                  <a:pt x="138452" y="596626"/>
                </a:lnTo>
                <a:lnTo>
                  <a:pt x="161314" y="556455"/>
                </a:lnTo>
                <a:lnTo>
                  <a:pt x="185724" y="517316"/>
                </a:lnTo>
                <a:lnTo>
                  <a:pt x="211639" y="479250"/>
                </a:lnTo>
                <a:lnTo>
                  <a:pt x="239019" y="442299"/>
                </a:lnTo>
                <a:lnTo>
                  <a:pt x="267821" y="406504"/>
                </a:lnTo>
                <a:lnTo>
                  <a:pt x="298003" y="371908"/>
                </a:lnTo>
                <a:lnTo>
                  <a:pt x="329525" y="338552"/>
                </a:lnTo>
                <a:lnTo>
                  <a:pt x="362344" y="306477"/>
                </a:lnTo>
                <a:lnTo>
                  <a:pt x="396419" y="275726"/>
                </a:lnTo>
                <a:lnTo>
                  <a:pt x="431707" y="246340"/>
                </a:lnTo>
                <a:lnTo>
                  <a:pt x="468168" y="218361"/>
                </a:lnTo>
                <a:lnTo>
                  <a:pt x="505759" y="191832"/>
                </a:lnTo>
                <a:lnTo>
                  <a:pt x="544438" y="166792"/>
                </a:lnTo>
                <a:lnTo>
                  <a:pt x="584165" y="143285"/>
                </a:lnTo>
                <a:lnTo>
                  <a:pt x="624897" y="121352"/>
                </a:lnTo>
                <a:lnTo>
                  <a:pt x="666593" y="101035"/>
                </a:lnTo>
                <a:lnTo>
                  <a:pt x="709210" y="82375"/>
                </a:lnTo>
                <a:lnTo>
                  <a:pt x="752708" y="65415"/>
                </a:lnTo>
                <a:lnTo>
                  <a:pt x="797044" y="50196"/>
                </a:lnTo>
                <a:lnTo>
                  <a:pt x="842177" y="36759"/>
                </a:lnTo>
                <a:lnTo>
                  <a:pt x="888065" y="25147"/>
                </a:lnTo>
                <a:lnTo>
                  <a:pt x="934667" y="15401"/>
                </a:lnTo>
                <a:lnTo>
                  <a:pt x="981940" y="7564"/>
                </a:lnTo>
                <a:lnTo>
                  <a:pt x="1029842" y="1676"/>
                </a:lnTo>
                <a:lnTo>
                  <a:pt x="1062913" y="0"/>
                </a:lnTo>
                <a:close/>
              </a:path>
            </a:pathLst>
          </a:custGeom>
          <a:ln w="317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47479" y="4483260"/>
            <a:ext cx="81915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15" dirty="0">
                <a:solidFill>
                  <a:srgbClr val="CDD3EA"/>
                </a:solidFill>
                <a:latin typeface="Lucida Sans Unicode"/>
                <a:cs typeface="Lucida Sans Unicode"/>
              </a:rPr>
              <a:t>F</a:t>
            </a:r>
            <a:r>
              <a:rPr sz="3100" spc="10" dirty="0">
                <a:solidFill>
                  <a:srgbClr val="CDD3EA"/>
                </a:solidFill>
                <a:latin typeface="Lucida Sans Unicode"/>
                <a:cs typeface="Lucida Sans Unicode"/>
              </a:rPr>
              <a:t>a</a:t>
            </a:r>
            <a:r>
              <a:rPr sz="3100" spc="45" dirty="0">
                <a:solidFill>
                  <a:srgbClr val="CDD3EA"/>
                </a:solidFill>
                <a:latin typeface="Lucida Sans Unicode"/>
                <a:cs typeface="Lucida Sans Unicode"/>
              </a:rPr>
              <a:t>st</a:t>
            </a:r>
            <a:endParaRPr sz="31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04197" y="3626358"/>
            <a:ext cx="2092960" cy="2286000"/>
          </a:xfrm>
          <a:custGeom>
            <a:avLst/>
            <a:gdLst/>
            <a:ahLst/>
            <a:cxnLst/>
            <a:rect l="l" t="t" r="r" b="b"/>
            <a:pathLst>
              <a:path w="2092959" h="2286000">
                <a:moveTo>
                  <a:pt x="1085989" y="0"/>
                </a:moveTo>
                <a:lnTo>
                  <a:pt x="1176515" y="13817"/>
                </a:lnTo>
                <a:lnTo>
                  <a:pt x="1223671" y="24519"/>
                </a:lnTo>
                <a:lnTo>
                  <a:pt x="1270069" y="37137"/>
                </a:lnTo>
                <a:lnTo>
                  <a:pt x="1315666" y="51627"/>
                </a:lnTo>
                <a:lnTo>
                  <a:pt x="1360417" y="67945"/>
                </a:lnTo>
                <a:lnTo>
                  <a:pt x="1404278" y="86046"/>
                </a:lnTo>
                <a:lnTo>
                  <a:pt x="1447206" y="105887"/>
                </a:lnTo>
                <a:lnTo>
                  <a:pt x="1489156" y="127424"/>
                </a:lnTo>
                <a:lnTo>
                  <a:pt x="1530085" y="150613"/>
                </a:lnTo>
                <a:lnTo>
                  <a:pt x="1569948" y="175409"/>
                </a:lnTo>
                <a:lnTo>
                  <a:pt x="1608700" y="201768"/>
                </a:lnTo>
                <a:lnTo>
                  <a:pt x="1646300" y="229647"/>
                </a:lnTo>
                <a:lnTo>
                  <a:pt x="1682701" y="259002"/>
                </a:lnTo>
                <a:lnTo>
                  <a:pt x="1717860" y="289788"/>
                </a:lnTo>
                <a:lnTo>
                  <a:pt x="1751734" y="321961"/>
                </a:lnTo>
                <a:lnTo>
                  <a:pt x="1784277" y="355477"/>
                </a:lnTo>
                <a:lnTo>
                  <a:pt x="1815447" y="390293"/>
                </a:lnTo>
                <a:lnTo>
                  <a:pt x="1845199" y="426364"/>
                </a:lnTo>
                <a:lnTo>
                  <a:pt x="1873488" y="463646"/>
                </a:lnTo>
                <a:lnTo>
                  <a:pt x="1900272" y="502095"/>
                </a:lnTo>
                <a:lnTo>
                  <a:pt x="1925506" y="541667"/>
                </a:lnTo>
                <a:lnTo>
                  <a:pt x="1949145" y="582317"/>
                </a:lnTo>
                <a:lnTo>
                  <a:pt x="1971146" y="624003"/>
                </a:lnTo>
                <a:lnTo>
                  <a:pt x="1991465" y="666680"/>
                </a:lnTo>
                <a:lnTo>
                  <a:pt x="2010058" y="710303"/>
                </a:lnTo>
                <a:lnTo>
                  <a:pt x="2026881" y="754829"/>
                </a:lnTo>
                <a:lnTo>
                  <a:pt x="2041890" y="800214"/>
                </a:lnTo>
                <a:lnTo>
                  <a:pt x="2055040" y="846413"/>
                </a:lnTo>
                <a:lnTo>
                  <a:pt x="2066288" y="893383"/>
                </a:lnTo>
                <a:lnTo>
                  <a:pt x="2075589" y="941080"/>
                </a:lnTo>
                <a:lnTo>
                  <a:pt x="2082900" y="989459"/>
                </a:lnTo>
                <a:lnTo>
                  <a:pt x="2088177" y="1038476"/>
                </a:lnTo>
                <a:lnTo>
                  <a:pt x="2091376" y="1088088"/>
                </a:lnTo>
                <a:lnTo>
                  <a:pt x="2092451" y="1138250"/>
                </a:lnTo>
                <a:lnTo>
                  <a:pt x="2091445" y="1186767"/>
                </a:lnTo>
                <a:lnTo>
                  <a:pt x="2088453" y="1234770"/>
                </a:lnTo>
                <a:lnTo>
                  <a:pt x="2083514" y="1282221"/>
                </a:lnTo>
                <a:lnTo>
                  <a:pt x="2076668" y="1329078"/>
                </a:lnTo>
                <a:lnTo>
                  <a:pt x="2067956" y="1375303"/>
                </a:lnTo>
                <a:lnTo>
                  <a:pt x="2057417" y="1420855"/>
                </a:lnTo>
                <a:lnTo>
                  <a:pt x="2045091" y="1465695"/>
                </a:lnTo>
                <a:lnTo>
                  <a:pt x="2031017" y="1509782"/>
                </a:lnTo>
                <a:lnTo>
                  <a:pt x="2015237" y="1553077"/>
                </a:lnTo>
                <a:lnTo>
                  <a:pt x="1997788" y="1595540"/>
                </a:lnTo>
                <a:lnTo>
                  <a:pt x="1978712" y="1637132"/>
                </a:lnTo>
                <a:lnTo>
                  <a:pt x="1958047" y="1677812"/>
                </a:lnTo>
                <a:lnTo>
                  <a:pt x="1935835" y="1717540"/>
                </a:lnTo>
                <a:lnTo>
                  <a:pt x="1912114" y="1756277"/>
                </a:lnTo>
                <a:lnTo>
                  <a:pt x="1886924" y="1793983"/>
                </a:lnTo>
                <a:lnTo>
                  <a:pt x="1860306" y="1830618"/>
                </a:lnTo>
                <a:lnTo>
                  <a:pt x="1832299" y="1866142"/>
                </a:lnTo>
                <a:lnTo>
                  <a:pt x="1802942" y="1900515"/>
                </a:lnTo>
                <a:lnTo>
                  <a:pt x="1772276" y="1933698"/>
                </a:lnTo>
                <a:lnTo>
                  <a:pt x="1740341" y="1965650"/>
                </a:lnTo>
                <a:lnTo>
                  <a:pt x="1707176" y="1996333"/>
                </a:lnTo>
                <a:lnTo>
                  <a:pt x="1672822" y="2025705"/>
                </a:lnTo>
                <a:lnTo>
                  <a:pt x="1637317" y="2053728"/>
                </a:lnTo>
                <a:lnTo>
                  <a:pt x="1600702" y="2080360"/>
                </a:lnTo>
                <a:lnTo>
                  <a:pt x="1563017" y="2105564"/>
                </a:lnTo>
                <a:lnTo>
                  <a:pt x="1524301" y="2129297"/>
                </a:lnTo>
                <a:lnTo>
                  <a:pt x="1484594" y="2151522"/>
                </a:lnTo>
                <a:lnTo>
                  <a:pt x="1443936" y="2172198"/>
                </a:lnTo>
                <a:lnTo>
                  <a:pt x="1402367" y="2191285"/>
                </a:lnTo>
                <a:lnTo>
                  <a:pt x="1359927" y="2208743"/>
                </a:lnTo>
                <a:lnTo>
                  <a:pt x="1316655" y="2224532"/>
                </a:lnTo>
                <a:lnTo>
                  <a:pt x="1272592" y="2238613"/>
                </a:lnTo>
                <a:lnTo>
                  <a:pt x="1227776" y="2250946"/>
                </a:lnTo>
                <a:lnTo>
                  <a:pt x="1182249" y="2261491"/>
                </a:lnTo>
                <a:lnTo>
                  <a:pt x="1136049" y="2270208"/>
                </a:lnTo>
                <a:lnTo>
                  <a:pt x="1089217" y="2277057"/>
                </a:lnTo>
                <a:lnTo>
                  <a:pt x="1041792" y="2281998"/>
                </a:lnTo>
                <a:lnTo>
                  <a:pt x="993815" y="2284993"/>
                </a:lnTo>
                <a:lnTo>
                  <a:pt x="945324" y="2286000"/>
                </a:lnTo>
                <a:lnTo>
                  <a:pt x="894679" y="2284901"/>
                </a:lnTo>
                <a:lnTo>
                  <a:pt x="844596" y="2281636"/>
                </a:lnTo>
                <a:lnTo>
                  <a:pt x="795120" y="2276250"/>
                </a:lnTo>
                <a:lnTo>
                  <a:pt x="746297" y="2268787"/>
                </a:lnTo>
                <a:lnTo>
                  <a:pt x="698172" y="2259295"/>
                </a:lnTo>
                <a:lnTo>
                  <a:pt x="650790" y="2247817"/>
                </a:lnTo>
                <a:lnTo>
                  <a:pt x="604197" y="2234400"/>
                </a:lnTo>
                <a:lnTo>
                  <a:pt x="558438" y="2219088"/>
                </a:lnTo>
                <a:lnTo>
                  <a:pt x="513559" y="2201928"/>
                </a:lnTo>
                <a:lnTo>
                  <a:pt x="469605" y="2182964"/>
                </a:lnTo>
                <a:lnTo>
                  <a:pt x="426621" y="2162242"/>
                </a:lnTo>
                <a:lnTo>
                  <a:pt x="384653" y="2139808"/>
                </a:lnTo>
                <a:lnTo>
                  <a:pt x="343746" y="2115706"/>
                </a:lnTo>
                <a:lnTo>
                  <a:pt x="303945" y="2089983"/>
                </a:lnTo>
                <a:lnTo>
                  <a:pt x="265296" y="2062683"/>
                </a:lnTo>
                <a:lnTo>
                  <a:pt x="227844" y="2033852"/>
                </a:lnTo>
                <a:lnTo>
                  <a:pt x="191636" y="2003536"/>
                </a:lnTo>
                <a:lnTo>
                  <a:pt x="156715" y="1971779"/>
                </a:lnTo>
                <a:lnTo>
                  <a:pt x="123127" y="1938628"/>
                </a:lnTo>
                <a:lnTo>
                  <a:pt x="90918" y="1904127"/>
                </a:lnTo>
                <a:lnTo>
                  <a:pt x="60134" y="1868322"/>
                </a:lnTo>
                <a:lnTo>
                  <a:pt x="0" y="1787855"/>
                </a:lnTo>
                <a:lnTo>
                  <a:pt x="5905" y="1779968"/>
                </a:lnTo>
                <a:lnTo>
                  <a:pt x="31614" y="1740146"/>
                </a:lnTo>
                <a:lnTo>
                  <a:pt x="55702" y="1699216"/>
                </a:lnTo>
                <a:lnTo>
                  <a:pt x="78124" y="1657225"/>
                </a:lnTo>
                <a:lnTo>
                  <a:pt x="98834" y="1614218"/>
                </a:lnTo>
                <a:lnTo>
                  <a:pt x="117788" y="1570240"/>
                </a:lnTo>
                <a:lnTo>
                  <a:pt x="134939" y="1525337"/>
                </a:lnTo>
                <a:lnTo>
                  <a:pt x="150242" y="1479554"/>
                </a:lnTo>
                <a:lnTo>
                  <a:pt x="163652" y="1432937"/>
                </a:lnTo>
                <a:lnTo>
                  <a:pt x="175124" y="1385530"/>
                </a:lnTo>
                <a:lnTo>
                  <a:pt x="184612" y="1337380"/>
                </a:lnTo>
                <a:lnTo>
                  <a:pt x="192070" y="1288531"/>
                </a:lnTo>
                <a:lnTo>
                  <a:pt x="197454" y="1239030"/>
                </a:lnTo>
                <a:lnTo>
                  <a:pt x="200717" y="1188921"/>
                </a:lnTo>
                <a:lnTo>
                  <a:pt x="201815" y="1138250"/>
                </a:lnTo>
                <a:lnTo>
                  <a:pt x="200717" y="1087580"/>
                </a:lnTo>
                <a:lnTo>
                  <a:pt x="197453" y="1037472"/>
                </a:lnTo>
                <a:lnTo>
                  <a:pt x="192069" y="987970"/>
                </a:lnTo>
                <a:lnTo>
                  <a:pt x="184610" y="939121"/>
                </a:lnTo>
                <a:lnTo>
                  <a:pt x="175122" y="890971"/>
                </a:lnTo>
                <a:lnTo>
                  <a:pt x="163650" y="843565"/>
                </a:lnTo>
                <a:lnTo>
                  <a:pt x="150240" y="796950"/>
                </a:lnTo>
                <a:lnTo>
                  <a:pt x="113423" y="696315"/>
                </a:lnTo>
                <a:lnTo>
                  <a:pt x="146494" y="694639"/>
                </a:lnTo>
                <a:lnTo>
                  <a:pt x="196466" y="688452"/>
                </a:lnTo>
                <a:lnTo>
                  <a:pt x="245750" y="680146"/>
                </a:lnTo>
                <a:lnTo>
                  <a:pt x="294299" y="669766"/>
                </a:lnTo>
                <a:lnTo>
                  <a:pt x="342065" y="657361"/>
                </a:lnTo>
                <a:lnTo>
                  <a:pt x="389001" y="642978"/>
                </a:lnTo>
                <a:lnTo>
                  <a:pt x="435060" y="626664"/>
                </a:lnTo>
                <a:lnTo>
                  <a:pt x="480194" y="608467"/>
                </a:lnTo>
                <a:lnTo>
                  <a:pt x="524355" y="588435"/>
                </a:lnTo>
                <a:lnTo>
                  <a:pt x="567497" y="566614"/>
                </a:lnTo>
                <a:lnTo>
                  <a:pt x="609572" y="543052"/>
                </a:lnTo>
                <a:lnTo>
                  <a:pt x="650533" y="517796"/>
                </a:lnTo>
                <a:lnTo>
                  <a:pt x="690331" y="490895"/>
                </a:lnTo>
                <a:lnTo>
                  <a:pt x="728921" y="462394"/>
                </a:lnTo>
                <a:lnTo>
                  <a:pt x="766254" y="432343"/>
                </a:lnTo>
                <a:lnTo>
                  <a:pt x="802284" y="400788"/>
                </a:lnTo>
                <a:lnTo>
                  <a:pt x="836962" y="367776"/>
                </a:lnTo>
                <a:lnTo>
                  <a:pt x="870241" y="333355"/>
                </a:lnTo>
                <a:lnTo>
                  <a:pt x="902075" y="297573"/>
                </a:lnTo>
                <a:lnTo>
                  <a:pt x="932415" y="260476"/>
                </a:lnTo>
                <a:lnTo>
                  <a:pt x="961215" y="222113"/>
                </a:lnTo>
                <a:lnTo>
                  <a:pt x="988426" y="182531"/>
                </a:lnTo>
                <a:lnTo>
                  <a:pt x="1014001" y="141776"/>
                </a:lnTo>
                <a:lnTo>
                  <a:pt x="1037894" y="99898"/>
                </a:lnTo>
                <a:lnTo>
                  <a:pt x="1085989" y="0"/>
                </a:lnTo>
                <a:close/>
              </a:path>
            </a:pathLst>
          </a:custGeom>
          <a:ln w="317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26269" y="4485880"/>
            <a:ext cx="104902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25" dirty="0">
                <a:solidFill>
                  <a:srgbClr val="CDD3EA"/>
                </a:solidFill>
                <a:latin typeface="Lucida Sans Unicode"/>
                <a:cs typeface="Lucida Sans Unicode"/>
              </a:rPr>
              <a:t>Op</a:t>
            </a:r>
            <a:r>
              <a:rPr sz="3100" spc="80" dirty="0">
                <a:solidFill>
                  <a:srgbClr val="CDD3EA"/>
                </a:solidFill>
                <a:latin typeface="Lucida Sans Unicode"/>
                <a:cs typeface="Lucida Sans Unicode"/>
              </a:rPr>
              <a:t>e</a:t>
            </a:r>
            <a:r>
              <a:rPr sz="3100" spc="-100" dirty="0">
                <a:solidFill>
                  <a:srgbClr val="CDD3EA"/>
                </a:solidFill>
                <a:latin typeface="Lucida Sans Unicode"/>
                <a:cs typeface="Lucida Sans Unicode"/>
              </a:rPr>
              <a:t>n</a:t>
            </a:r>
            <a:endParaRPr sz="31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61532" y="4014342"/>
            <a:ext cx="3253740" cy="1842770"/>
            <a:chOff x="6161532" y="4014342"/>
            <a:chExt cx="3253740" cy="1842770"/>
          </a:xfrm>
        </p:grpSpPr>
        <p:sp>
          <p:nvSpPr>
            <p:cNvPr id="13" name="object 13"/>
            <p:cNvSpPr/>
            <p:nvPr/>
          </p:nvSpPr>
          <p:spPr>
            <a:xfrm>
              <a:off x="9007598" y="4030217"/>
              <a:ext cx="391795" cy="370840"/>
            </a:xfrm>
            <a:custGeom>
              <a:avLst/>
              <a:gdLst/>
              <a:ahLst/>
              <a:cxnLst/>
              <a:rect l="l" t="t" r="r" b="b"/>
              <a:pathLst>
                <a:path w="391795" h="370839">
                  <a:moveTo>
                    <a:pt x="194017" y="0"/>
                  </a:moveTo>
                  <a:lnTo>
                    <a:pt x="151905" y="63731"/>
                  </a:lnTo>
                  <a:lnTo>
                    <a:pt x="122658" y="112018"/>
                  </a:lnTo>
                  <a:lnTo>
                    <a:pt x="94517" y="161075"/>
                  </a:lnTo>
                  <a:lnTo>
                    <a:pt x="67500" y="210883"/>
                  </a:lnTo>
                  <a:lnTo>
                    <a:pt x="0" y="355295"/>
                  </a:lnTo>
                  <a:lnTo>
                    <a:pt x="18135" y="358139"/>
                  </a:lnTo>
                  <a:lnTo>
                    <a:pt x="64475" y="362504"/>
                  </a:lnTo>
                  <a:lnTo>
                    <a:pt x="111076" y="365915"/>
                  </a:lnTo>
                  <a:lnTo>
                    <a:pt x="157927" y="368362"/>
                  </a:lnTo>
                  <a:lnTo>
                    <a:pt x="205021" y="369838"/>
                  </a:lnTo>
                  <a:lnTo>
                    <a:pt x="252349" y="370331"/>
                  </a:lnTo>
                  <a:lnTo>
                    <a:pt x="391668" y="363080"/>
                  </a:lnTo>
                  <a:lnTo>
                    <a:pt x="320535" y="210883"/>
                  </a:lnTo>
                  <a:lnTo>
                    <a:pt x="293517" y="161075"/>
                  </a:lnTo>
                  <a:lnTo>
                    <a:pt x="265377" y="112018"/>
                  </a:lnTo>
                  <a:lnTo>
                    <a:pt x="236130" y="63731"/>
                  </a:lnTo>
                  <a:lnTo>
                    <a:pt x="205790" y="16230"/>
                  </a:lnTo>
                  <a:lnTo>
                    <a:pt x="194017" y="0"/>
                  </a:lnTo>
                  <a:close/>
                </a:path>
              </a:pathLst>
            </a:custGeom>
            <a:solidFill>
              <a:srgbClr val="FAA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007598" y="4030217"/>
              <a:ext cx="391795" cy="370840"/>
            </a:xfrm>
            <a:custGeom>
              <a:avLst/>
              <a:gdLst/>
              <a:ahLst/>
              <a:cxnLst/>
              <a:rect l="l" t="t" r="r" b="b"/>
              <a:pathLst>
                <a:path w="391795" h="370839">
                  <a:moveTo>
                    <a:pt x="194017" y="0"/>
                  </a:moveTo>
                  <a:lnTo>
                    <a:pt x="236130" y="63731"/>
                  </a:lnTo>
                  <a:lnTo>
                    <a:pt x="265377" y="112018"/>
                  </a:lnTo>
                  <a:lnTo>
                    <a:pt x="293517" y="161075"/>
                  </a:lnTo>
                  <a:lnTo>
                    <a:pt x="320535" y="210883"/>
                  </a:lnTo>
                  <a:lnTo>
                    <a:pt x="391668" y="363080"/>
                  </a:lnTo>
                  <a:lnTo>
                    <a:pt x="252349" y="370331"/>
                  </a:lnTo>
                  <a:lnTo>
                    <a:pt x="205021" y="369838"/>
                  </a:lnTo>
                  <a:lnTo>
                    <a:pt x="157927" y="368362"/>
                  </a:lnTo>
                  <a:lnTo>
                    <a:pt x="111076" y="365915"/>
                  </a:lnTo>
                  <a:lnTo>
                    <a:pt x="64475" y="362504"/>
                  </a:lnTo>
                  <a:lnTo>
                    <a:pt x="18135" y="358139"/>
                  </a:lnTo>
                  <a:lnTo>
                    <a:pt x="0" y="355295"/>
                  </a:lnTo>
                  <a:lnTo>
                    <a:pt x="67500" y="210883"/>
                  </a:lnTo>
                  <a:lnTo>
                    <a:pt x="94517" y="161075"/>
                  </a:lnTo>
                  <a:lnTo>
                    <a:pt x="122658" y="112018"/>
                  </a:lnTo>
                  <a:lnTo>
                    <a:pt x="151905" y="63731"/>
                  </a:lnTo>
                  <a:lnTo>
                    <a:pt x="182245" y="16230"/>
                  </a:lnTo>
                  <a:lnTo>
                    <a:pt x="194017" y="0"/>
                  </a:lnTo>
                  <a:close/>
                </a:path>
              </a:pathLst>
            </a:custGeom>
            <a:ln w="317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99632" y="4504943"/>
              <a:ext cx="3035935" cy="1313815"/>
            </a:xfrm>
            <a:custGeom>
              <a:avLst/>
              <a:gdLst/>
              <a:ahLst/>
              <a:cxnLst/>
              <a:rect l="l" t="t" r="r" b="b"/>
              <a:pathLst>
                <a:path w="3035934" h="1313814">
                  <a:moveTo>
                    <a:pt x="3035807" y="0"/>
                  </a:moveTo>
                  <a:lnTo>
                    <a:pt x="3016689" y="55101"/>
                  </a:lnTo>
                  <a:lnTo>
                    <a:pt x="2996883" y="129302"/>
                  </a:lnTo>
                  <a:lnTo>
                    <a:pt x="2986299" y="172188"/>
                  </a:lnTo>
                  <a:lnTo>
                    <a:pt x="2975035" y="218197"/>
                  </a:lnTo>
                  <a:lnTo>
                    <a:pt x="2962924" y="266776"/>
                  </a:lnTo>
                  <a:lnTo>
                    <a:pt x="2949795" y="317375"/>
                  </a:lnTo>
                  <a:lnTo>
                    <a:pt x="2935480" y="369444"/>
                  </a:lnTo>
                  <a:lnTo>
                    <a:pt x="2919809" y="422430"/>
                  </a:lnTo>
                  <a:lnTo>
                    <a:pt x="2902614" y="475784"/>
                  </a:lnTo>
                  <a:lnTo>
                    <a:pt x="2883724" y="528953"/>
                  </a:lnTo>
                  <a:lnTo>
                    <a:pt x="2862973" y="581388"/>
                  </a:lnTo>
                  <a:lnTo>
                    <a:pt x="2840189" y="632537"/>
                  </a:lnTo>
                  <a:lnTo>
                    <a:pt x="2815205" y="681849"/>
                  </a:lnTo>
                  <a:lnTo>
                    <a:pt x="2787851" y="728773"/>
                  </a:lnTo>
                  <a:lnTo>
                    <a:pt x="2757957" y="772758"/>
                  </a:lnTo>
                  <a:lnTo>
                    <a:pt x="2725356" y="813253"/>
                  </a:lnTo>
                  <a:lnTo>
                    <a:pt x="2689878" y="849708"/>
                  </a:lnTo>
                  <a:lnTo>
                    <a:pt x="2651353" y="881570"/>
                  </a:lnTo>
                  <a:lnTo>
                    <a:pt x="2618125" y="904279"/>
                  </a:lnTo>
                  <a:lnTo>
                    <a:pt x="2582682" y="925438"/>
                  </a:lnTo>
                  <a:lnTo>
                    <a:pt x="2545146" y="945131"/>
                  </a:lnTo>
                  <a:lnTo>
                    <a:pt x="2505635" y="963441"/>
                  </a:lnTo>
                  <a:lnTo>
                    <a:pt x="2464269" y="980451"/>
                  </a:lnTo>
                  <a:lnTo>
                    <a:pt x="2421169" y="996243"/>
                  </a:lnTo>
                  <a:lnTo>
                    <a:pt x="2376452" y="1010902"/>
                  </a:lnTo>
                  <a:lnTo>
                    <a:pt x="2330240" y="1024509"/>
                  </a:lnTo>
                  <a:lnTo>
                    <a:pt x="2282652" y="1037148"/>
                  </a:lnTo>
                  <a:lnTo>
                    <a:pt x="2233807" y="1048902"/>
                  </a:lnTo>
                  <a:lnTo>
                    <a:pt x="2183825" y="1059853"/>
                  </a:lnTo>
                  <a:lnTo>
                    <a:pt x="2132826" y="1070085"/>
                  </a:lnTo>
                  <a:lnTo>
                    <a:pt x="2080929" y="1079681"/>
                  </a:lnTo>
                  <a:lnTo>
                    <a:pt x="2028254" y="1088724"/>
                  </a:lnTo>
                  <a:lnTo>
                    <a:pt x="1974921" y="1097296"/>
                  </a:lnTo>
                  <a:lnTo>
                    <a:pt x="1921050" y="1105481"/>
                  </a:lnTo>
                  <a:lnTo>
                    <a:pt x="1866759" y="1113362"/>
                  </a:lnTo>
                  <a:lnTo>
                    <a:pt x="1812169" y="1121021"/>
                  </a:lnTo>
                  <a:lnTo>
                    <a:pt x="1757399" y="1128542"/>
                  </a:lnTo>
                  <a:lnTo>
                    <a:pt x="1702570" y="1136008"/>
                  </a:lnTo>
                  <a:lnTo>
                    <a:pt x="1647800" y="1143501"/>
                  </a:lnTo>
                  <a:lnTo>
                    <a:pt x="1593209" y="1151105"/>
                  </a:lnTo>
                  <a:lnTo>
                    <a:pt x="1538917" y="1158902"/>
                  </a:lnTo>
                  <a:lnTo>
                    <a:pt x="1485044" y="1166976"/>
                  </a:lnTo>
                  <a:lnTo>
                    <a:pt x="1431709" y="1175410"/>
                  </a:lnTo>
                  <a:lnTo>
                    <a:pt x="1383218" y="1183015"/>
                  </a:lnTo>
                  <a:lnTo>
                    <a:pt x="1332584" y="1190403"/>
                  </a:lnTo>
                  <a:lnTo>
                    <a:pt x="1280033" y="1197576"/>
                  </a:lnTo>
                  <a:lnTo>
                    <a:pt x="1225788" y="1204535"/>
                  </a:lnTo>
                  <a:lnTo>
                    <a:pt x="1170075" y="1211283"/>
                  </a:lnTo>
                  <a:lnTo>
                    <a:pt x="1113117" y="1217823"/>
                  </a:lnTo>
                  <a:lnTo>
                    <a:pt x="1055140" y="1224157"/>
                  </a:lnTo>
                  <a:lnTo>
                    <a:pt x="996369" y="1230287"/>
                  </a:lnTo>
                  <a:lnTo>
                    <a:pt x="937027" y="1236215"/>
                  </a:lnTo>
                  <a:lnTo>
                    <a:pt x="877340" y="1241945"/>
                  </a:lnTo>
                  <a:lnTo>
                    <a:pt x="817532" y="1247477"/>
                  </a:lnTo>
                  <a:lnTo>
                    <a:pt x="757828" y="1252815"/>
                  </a:lnTo>
                  <a:lnTo>
                    <a:pt x="698453" y="1257961"/>
                  </a:lnTo>
                  <a:lnTo>
                    <a:pt x="639630" y="1262918"/>
                  </a:lnTo>
                  <a:lnTo>
                    <a:pt x="581586" y="1267687"/>
                  </a:lnTo>
                  <a:lnTo>
                    <a:pt x="524544" y="1272270"/>
                  </a:lnTo>
                  <a:lnTo>
                    <a:pt x="468728" y="1276671"/>
                  </a:lnTo>
                  <a:lnTo>
                    <a:pt x="414365" y="1280892"/>
                  </a:lnTo>
                  <a:lnTo>
                    <a:pt x="361678" y="1284934"/>
                  </a:lnTo>
                  <a:lnTo>
                    <a:pt x="310892" y="1288801"/>
                  </a:lnTo>
                  <a:lnTo>
                    <a:pt x="262232" y="1292494"/>
                  </a:lnTo>
                  <a:lnTo>
                    <a:pt x="215922" y="1296016"/>
                  </a:lnTo>
                  <a:lnTo>
                    <a:pt x="172187" y="1299370"/>
                  </a:lnTo>
                  <a:lnTo>
                    <a:pt x="131252" y="1302557"/>
                  </a:lnTo>
                  <a:lnTo>
                    <a:pt x="58679" y="1308441"/>
                  </a:lnTo>
                  <a:lnTo>
                    <a:pt x="27490" y="1311143"/>
                  </a:lnTo>
                  <a:lnTo>
                    <a:pt x="0" y="1313687"/>
                  </a:lnTo>
                </a:path>
              </a:pathLst>
            </a:custGeom>
            <a:ln w="76200">
              <a:solidFill>
                <a:srgbClr val="F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09137" y="2525440"/>
            <a:ext cx="6254115" cy="233807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660"/>
              </a:spcBef>
            </a:pPr>
            <a:r>
              <a:rPr sz="410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What</a:t>
            </a:r>
            <a:r>
              <a:rPr sz="4100" spc="-2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if</a:t>
            </a:r>
            <a:r>
              <a:rPr sz="4100" spc="-2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you</a:t>
            </a:r>
            <a:r>
              <a:rPr sz="4100" spc="-2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could</a:t>
            </a:r>
            <a:r>
              <a:rPr sz="4100" spc="-2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ingest  </a:t>
            </a:r>
            <a:r>
              <a:rPr sz="4100" spc="830" dirty="0">
                <a:solidFill>
                  <a:srgbClr val="FFFFFF"/>
                </a:solidFill>
                <a:latin typeface="Lucida Sans Unicode"/>
                <a:cs typeface="Lucida Sans Unicode"/>
              </a:rPr>
              <a:t>J</a:t>
            </a:r>
            <a:r>
              <a:rPr sz="41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41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410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N,</a:t>
            </a:r>
            <a:r>
              <a:rPr sz="4100" spc="-2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00" spc="-75" dirty="0">
                <a:solidFill>
                  <a:srgbClr val="FFAB00"/>
                </a:solidFill>
                <a:latin typeface="Lucida Sans Unicode"/>
                <a:cs typeface="Lucida Sans Unicode"/>
              </a:rPr>
              <a:t>m</a:t>
            </a:r>
            <a:r>
              <a:rPr sz="4100" spc="20" dirty="0">
                <a:solidFill>
                  <a:srgbClr val="FFAB00"/>
                </a:solidFill>
                <a:latin typeface="Lucida Sans Unicode"/>
                <a:cs typeface="Lucida Sans Unicode"/>
              </a:rPr>
              <a:t>a</a:t>
            </a:r>
            <a:r>
              <a:rPr sz="4100" spc="-55" dirty="0">
                <a:solidFill>
                  <a:srgbClr val="FFAB00"/>
                </a:solidFill>
                <a:latin typeface="Lucida Sans Unicode"/>
                <a:cs typeface="Lucida Sans Unicode"/>
              </a:rPr>
              <a:t>in</a:t>
            </a:r>
            <a:r>
              <a:rPr sz="4100" spc="-50" dirty="0">
                <a:solidFill>
                  <a:srgbClr val="FFAB00"/>
                </a:solidFill>
                <a:latin typeface="Lucida Sans Unicode"/>
                <a:cs typeface="Lucida Sans Unicode"/>
              </a:rPr>
              <a:t>t</a:t>
            </a:r>
            <a:r>
              <a:rPr sz="4100" spc="20" dirty="0">
                <a:solidFill>
                  <a:srgbClr val="FFAB00"/>
                </a:solidFill>
                <a:latin typeface="Lucida Sans Unicode"/>
                <a:cs typeface="Lucida Sans Unicode"/>
              </a:rPr>
              <a:t>a</a:t>
            </a:r>
            <a:r>
              <a:rPr sz="4100" spc="-135" dirty="0">
                <a:solidFill>
                  <a:srgbClr val="FFAB00"/>
                </a:solidFill>
                <a:latin typeface="Lucida Sans Unicode"/>
                <a:cs typeface="Lucida Sans Unicode"/>
              </a:rPr>
              <a:t>in</a:t>
            </a:r>
            <a:r>
              <a:rPr sz="4100" spc="-275" dirty="0">
                <a:solidFill>
                  <a:srgbClr val="FFAB00"/>
                </a:solidFill>
                <a:latin typeface="Lucida Sans Unicode"/>
                <a:cs typeface="Lucida Sans Unicode"/>
              </a:rPr>
              <a:t> </a:t>
            </a:r>
            <a:r>
              <a:rPr sz="4100" spc="-95" dirty="0">
                <a:solidFill>
                  <a:srgbClr val="FFAB00"/>
                </a:solidFill>
                <a:latin typeface="Lucida Sans Unicode"/>
                <a:cs typeface="Lucida Sans Unicode"/>
              </a:rPr>
              <a:t>f</a:t>
            </a:r>
            <a:r>
              <a:rPr sz="4100" spc="-210" dirty="0">
                <a:solidFill>
                  <a:srgbClr val="FFAB00"/>
                </a:solidFill>
                <a:latin typeface="Lucida Sans Unicode"/>
                <a:cs typeface="Lucida Sans Unicode"/>
              </a:rPr>
              <a:t>l</a:t>
            </a:r>
            <a:r>
              <a:rPr sz="4100" spc="-110" dirty="0">
                <a:solidFill>
                  <a:srgbClr val="FFAB00"/>
                </a:solidFill>
                <a:latin typeface="Lucida Sans Unicode"/>
                <a:cs typeface="Lucida Sans Unicode"/>
              </a:rPr>
              <a:t>e</a:t>
            </a:r>
            <a:r>
              <a:rPr sz="4100" spc="-125" dirty="0">
                <a:solidFill>
                  <a:srgbClr val="FFAB00"/>
                </a:solidFill>
                <a:latin typeface="Lucida Sans Unicode"/>
                <a:cs typeface="Lucida Sans Unicode"/>
              </a:rPr>
              <a:t>x</a:t>
            </a:r>
            <a:r>
              <a:rPr sz="4100" spc="-55" dirty="0">
                <a:solidFill>
                  <a:srgbClr val="FFAB00"/>
                </a:solidFill>
                <a:latin typeface="Lucida Sans Unicode"/>
                <a:cs typeface="Lucida Sans Unicode"/>
              </a:rPr>
              <a:t>ib</a:t>
            </a:r>
            <a:r>
              <a:rPr sz="4100" spc="-175" dirty="0">
                <a:solidFill>
                  <a:srgbClr val="FFAB00"/>
                </a:solidFill>
                <a:latin typeface="Lucida Sans Unicode"/>
                <a:cs typeface="Lucida Sans Unicode"/>
              </a:rPr>
              <a:t>i</a:t>
            </a:r>
            <a:r>
              <a:rPr sz="4100" spc="-180" dirty="0">
                <a:solidFill>
                  <a:srgbClr val="FFAB00"/>
                </a:solidFill>
                <a:latin typeface="Lucida Sans Unicode"/>
                <a:cs typeface="Lucida Sans Unicode"/>
              </a:rPr>
              <a:t>l</a:t>
            </a:r>
            <a:r>
              <a:rPr sz="4100" spc="-10" dirty="0">
                <a:solidFill>
                  <a:srgbClr val="FFAB00"/>
                </a:solidFill>
                <a:latin typeface="Lucida Sans Unicode"/>
                <a:cs typeface="Lucida Sans Unicode"/>
              </a:rPr>
              <a:t>i</a:t>
            </a:r>
            <a:r>
              <a:rPr sz="4100" spc="-20" dirty="0">
                <a:solidFill>
                  <a:srgbClr val="FFAB00"/>
                </a:solidFill>
                <a:latin typeface="Lucida Sans Unicode"/>
                <a:cs typeface="Lucida Sans Unicode"/>
              </a:rPr>
              <a:t>t</a:t>
            </a:r>
            <a:r>
              <a:rPr sz="4100" spc="225" dirty="0">
                <a:solidFill>
                  <a:srgbClr val="FFAB00"/>
                </a:solidFill>
                <a:latin typeface="Lucida Sans Unicode"/>
                <a:cs typeface="Lucida Sans Unicode"/>
              </a:rPr>
              <a:t>y</a:t>
            </a:r>
            <a:r>
              <a:rPr sz="4100" spc="-459" dirty="0">
                <a:solidFill>
                  <a:srgbClr val="FFFFFF"/>
                </a:solidFill>
                <a:latin typeface="Lucida Sans Unicode"/>
                <a:cs typeface="Lucida Sans Unicode"/>
              </a:rPr>
              <a:t>,  </a:t>
            </a:r>
            <a:r>
              <a:rPr sz="4100" spc="10" dirty="0">
                <a:solidFill>
                  <a:srgbClr val="47E9EC"/>
                </a:solidFill>
                <a:latin typeface="Lucida Sans Unicode"/>
                <a:cs typeface="Lucida Sans Unicode"/>
              </a:rPr>
              <a:t>boost</a:t>
            </a:r>
            <a:r>
              <a:rPr sz="4100" spc="-280" dirty="0">
                <a:solidFill>
                  <a:srgbClr val="47E9EC"/>
                </a:solidFill>
                <a:latin typeface="Lucida Sans Unicode"/>
                <a:cs typeface="Lucida Sans Unicode"/>
              </a:rPr>
              <a:t> </a:t>
            </a:r>
            <a:r>
              <a:rPr sz="4100" spc="75" dirty="0">
                <a:solidFill>
                  <a:srgbClr val="47E9EC"/>
                </a:solidFill>
                <a:latin typeface="Lucida Sans Unicode"/>
                <a:cs typeface="Lucida Sans Unicode"/>
              </a:rPr>
              <a:t>pe</a:t>
            </a:r>
            <a:r>
              <a:rPr sz="4100" spc="-110" dirty="0">
                <a:solidFill>
                  <a:srgbClr val="47E9EC"/>
                </a:solidFill>
                <a:latin typeface="Lucida Sans Unicode"/>
                <a:cs typeface="Lucida Sans Unicode"/>
              </a:rPr>
              <a:t>r</a:t>
            </a:r>
            <a:r>
              <a:rPr sz="4100" spc="-105" dirty="0">
                <a:solidFill>
                  <a:srgbClr val="47E9EC"/>
                </a:solidFill>
                <a:latin typeface="Lucida Sans Unicode"/>
                <a:cs typeface="Lucida Sans Unicode"/>
              </a:rPr>
              <a:t>f</a:t>
            </a:r>
            <a:r>
              <a:rPr sz="4100" spc="-65" dirty="0">
                <a:solidFill>
                  <a:srgbClr val="47E9EC"/>
                </a:solidFill>
                <a:latin typeface="Lucida Sans Unicode"/>
                <a:cs typeface="Lucida Sans Unicode"/>
              </a:rPr>
              <a:t>or</a:t>
            </a:r>
            <a:r>
              <a:rPr sz="4100" spc="-125" dirty="0">
                <a:solidFill>
                  <a:srgbClr val="47E9EC"/>
                </a:solidFill>
                <a:latin typeface="Lucida Sans Unicode"/>
                <a:cs typeface="Lucida Sans Unicode"/>
              </a:rPr>
              <a:t>m</a:t>
            </a:r>
            <a:r>
              <a:rPr sz="4100" spc="20" dirty="0">
                <a:solidFill>
                  <a:srgbClr val="47E9EC"/>
                </a:solidFill>
                <a:latin typeface="Lucida Sans Unicode"/>
                <a:cs typeface="Lucida Sans Unicode"/>
              </a:rPr>
              <a:t>a</a:t>
            </a:r>
            <a:r>
              <a:rPr sz="4100" spc="-125" dirty="0">
                <a:solidFill>
                  <a:srgbClr val="47E9EC"/>
                </a:solidFill>
                <a:latin typeface="Lucida Sans Unicode"/>
                <a:cs typeface="Lucida Sans Unicode"/>
              </a:rPr>
              <a:t>n</a:t>
            </a:r>
            <a:r>
              <a:rPr sz="4100" spc="195" dirty="0">
                <a:solidFill>
                  <a:srgbClr val="47E9EC"/>
                </a:solidFill>
                <a:latin typeface="Lucida Sans Unicode"/>
                <a:cs typeface="Lucida Sans Unicode"/>
              </a:rPr>
              <a:t>c</a:t>
            </a:r>
            <a:r>
              <a:rPr sz="4100" spc="225" dirty="0">
                <a:solidFill>
                  <a:srgbClr val="47E9EC"/>
                </a:solidFill>
                <a:latin typeface="Lucida Sans Unicode"/>
                <a:cs typeface="Lucida Sans Unicode"/>
              </a:rPr>
              <a:t>e</a:t>
            </a:r>
            <a:r>
              <a:rPr sz="4100" spc="-459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4100" spc="-2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41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41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d  </a:t>
            </a:r>
            <a:r>
              <a:rPr sz="41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sz="4100" spc="-2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4100" spc="-2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00" spc="-10" dirty="0">
                <a:solidFill>
                  <a:srgbClr val="E3F406"/>
                </a:solidFill>
                <a:latin typeface="Lucida Sans Unicode"/>
                <a:cs typeface="Lucida Sans Unicode"/>
              </a:rPr>
              <a:t>open</a:t>
            </a:r>
            <a:r>
              <a:rPr sz="4100" spc="-280" dirty="0">
                <a:solidFill>
                  <a:srgbClr val="E3F406"/>
                </a:solidFill>
                <a:latin typeface="Lucida Sans Unicode"/>
                <a:cs typeface="Lucida Sans Unicode"/>
              </a:rPr>
              <a:t> </a:t>
            </a:r>
            <a:r>
              <a:rPr sz="4100" spc="45" dirty="0">
                <a:solidFill>
                  <a:srgbClr val="E3F406"/>
                </a:solidFill>
                <a:latin typeface="Lucida Sans Unicode"/>
                <a:cs typeface="Lucida Sans Unicode"/>
              </a:rPr>
              <a:t>standard</a:t>
            </a:r>
            <a:r>
              <a:rPr sz="41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?</a:t>
            </a:r>
            <a:endParaRPr sz="41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6909434" cy="94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4600"/>
              </a:lnSpc>
              <a:spcBef>
                <a:spcPts val="95"/>
              </a:spcBef>
            </a:pPr>
            <a:r>
              <a:rPr sz="4000" b="0" spc="-25" dirty="0">
                <a:latin typeface="Lucida Sans Unicode"/>
                <a:cs typeface="Lucida Sans Unicode"/>
              </a:rPr>
              <a:t>Motivation</a:t>
            </a:r>
            <a:endParaRPr sz="4000">
              <a:latin typeface="Lucida Sans Unicode"/>
              <a:cs typeface="Lucida Sans Unicode"/>
            </a:endParaRPr>
          </a:p>
          <a:p>
            <a:pPr marL="28575">
              <a:lnSpc>
                <a:spcPts val="2680"/>
              </a:lnSpc>
            </a:pPr>
            <a:r>
              <a:rPr sz="2400" spc="65" dirty="0">
                <a:solidFill>
                  <a:srgbClr val="FFAB00"/>
                </a:solidFill>
              </a:rPr>
              <a:t>Data</a:t>
            </a:r>
            <a:r>
              <a:rPr sz="2400" spc="-70" dirty="0">
                <a:solidFill>
                  <a:srgbClr val="FFAB00"/>
                </a:solidFill>
              </a:rPr>
              <a:t> </a:t>
            </a:r>
            <a:r>
              <a:rPr sz="2400" spc="-30" dirty="0">
                <a:solidFill>
                  <a:srgbClr val="FFAB00"/>
                </a:solidFill>
              </a:rPr>
              <a:t>Engineer’s</a:t>
            </a:r>
            <a:r>
              <a:rPr sz="2400" spc="-100" dirty="0">
                <a:solidFill>
                  <a:srgbClr val="FFAB00"/>
                </a:solidFill>
              </a:rPr>
              <a:t> </a:t>
            </a:r>
            <a:r>
              <a:rPr sz="2400" dirty="0">
                <a:solidFill>
                  <a:srgbClr val="FFAB00"/>
                </a:solidFill>
              </a:rPr>
              <a:t>Dilemma:</a:t>
            </a:r>
            <a:r>
              <a:rPr sz="2400" spc="-70" dirty="0">
                <a:solidFill>
                  <a:srgbClr val="FFAB00"/>
                </a:solidFill>
              </a:rPr>
              <a:t> </a:t>
            </a:r>
            <a:r>
              <a:rPr sz="2400" spc="15" dirty="0">
                <a:solidFill>
                  <a:srgbClr val="FFAB00"/>
                </a:solidFill>
              </a:rPr>
              <a:t>Only</a:t>
            </a:r>
            <a:r>
              <a:rPr sz="2400" spc="-80" dirty="0">
                <a:solidFill>
                  <a:srgbClr val="FFAB00"/>
                </a:solidFill>
              </a:rPr>
              <a:t> </a:t>
            </a:r>
            <a:r>
              <a:rPr sz="2400" spc="45" dirty="0">
                <a:solidFill>
                  <a:srgbClr val="FFAB00"/>
                </a:solidFill>
              </a:rPr>
              <a:t>pick</a:t>
            </a:r>
            <a:r>
              <a:rPr sz="2400" spc="-85" dirty="0">
                <a:solidFill>
                  <a:srgbClr val="FFAB00"/>
                </a:solidFill>
              </a:rPr>
              <a:t> </a:t>
            </a:r>
            <a:r>
              <a:rPr sz="2400" spc="35" dirty="0">
                <a:solidFill>
                  <a:srgbClr val="FFAB00"/>
                </a:solidFill>
              </a:rPr>
              <a:t>2</a:t>
            </a:r>
            <a:r>
              <a:rPr sz="2400" spc="-80" dirty="0">
                <a:solidFill>
                  <a:srgbClr val="FFAB00"/>
                </a:solidFill>
              </a:rPr>
              <a:t> </a:t>
            </a:r>
            <a:r>
              <a:rPr sz="2400" spc="60" dirty="0">
                <a:solidFill>
                  <a:srgbClr val="FFAB00"/>
                </a:solidFill>
              </a:rPr>
              <a:t>out</a:t>
            </a:r>
            <a:r>
              <a:rPr sz="2400" spc="-90" dirty="0">
                <a:solidFill>
                  <a:srgbClr val="FFAB00"/>
                </a:solidFill>
              </a:rPr>
              <a:t> </a:t>
            </a:r>
            <a:r>
              <a:rPr sz="2400" spc="20" dirty="0">
                <a:solidFill>
                  <a:srgbClr val="FFAB00"/>
                </a:solidFill>
              </a:rPr>
              <a:t>of</a:t>
            </a:r>
            <a:r>
              <a:rPr sz="2400" spc="-100" dirty="0">
                <a:solidFill>
                  <a:srgbClr val="FFAB00"/>
                </a:solidFill>
              </a:rPr>
              <a:t> </a:t>
            </a:r>
            <a:r>
              <a:rPr sz="2400" spc="-360" dirty="0">
                <a:solidFill>
                  <a:srgbClr val="FFAB00"/>
                </a:solidFill>
              </a:rPr>
              <a:t>3…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41465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114" dirty="0">
                <a:latin typeface="Lucida Sans Unicode"/>
                <a:cs typeface="Lucida Sans Unicode"/>
              </a:rPr>
              <a:t>V</a:t>
            </a:r>
            <a:r>
              <a:rPr sz="4000" b="0" spc="-60" dirty="0">
                <a:latin typeface="Lucida Sans Unicode"/>
                <a:cs typeface="Lucida Sans Unicode"/>
              </a:rPr>
              <a:t>a</a:t>
            </a:r>
            <a:r>
              <a:rPr sz="4000" b="0" spc="-35" dirty="0">
                <a:latin typeface="Lucida Sans Unicode"/>
                <a:cs typeface="Lucida Sans Unicode"/>
              </a:rPr>
              <a:t>r</a:t>
            </a:r>
            <a:r>
              <a:rPr sz="4000" b="0" spc="-70" dirty="0">
                <a:latin typeface="Lucida Sans Unicode"/>
                <a:cs typeface="Lucida Sans Unicode"/>
              </a:rPr>
              <a:t>ia</a:t>
            </a:r>
            <a:r>
              <a:rPr sz="4000" b="0" spc="-10" dirty="0">
                <a:latin typeface="Lucida Sans Unicode"/>
                <a:cs typeface="Lucida Sans Unicode"/>
              </a:rPr>
              <a:t>n</a:t>
            </a:r>
            <a:r>
              <a:rPr sz="4000" b="0" spc="-5" dirty="0">
                <a:latin typeface="Lucida Sans Unicode"/>
                <a:cs typeface="Lucida Sans Unicode"/>
              </a:rPr>
              <a:t>t</a:t>
            </a:r>
            <a:r>
              <a:rPr sz="4000" b="0" spc="-229" dirty="0">
                <a:latin typeface="Lucida Sans Unicode"/>
                <a:cs typeface="Lucida Sans Unicode"/>
              </a:rPr>
              <a:t> </a:t>
            </a:r>
            <a:r>
              <a:rPr sz="4000" b="0" spc="-60" dirty="0">
                <a:latin typeface="Lucida Sans Unicode"/>
                <a:cs typeface="Lucida Sans Unicode"/>
              </a:rPr>
              <a:t>i</a:t>
            </a:r>
            <a:r>
              <a:rPr sz="4000" b="0" spc="-90" dirty="0">
                <a:latin typeface="Lucida Sans Unicode"/>
                <a:cs typeface="Lucida Sans Unicode"/>
              </a:rPr>
              <a:t>s</a:t>
            </a:r>
            <a:r>
              <a:rPr sz="4000" b="0" spc="-245" dirty="0">
                <a:latin typeface="Lucida Sans Unicode"/>
                <a:cs typeface="Lucida Sans Unicode"/>
              </a:rPr>
              <a:t> </a:t>
            </a:r>
            <a:r>
              <a:rPr sz="4000" b="0" spc="-165" dirty="0">
                <a:latin typeface="Lucida Sans Unicode"/>
                <a:cs typeface="Lucida Sans Unicode"/>
              </a:rPr>
              <a:t>f</a:t>
            </a:r>
            <a:r>
              <a:rPr sz="4000" b="0" spc="-130" dirty="0">
                <a:latin typeface="Lucida Sans Unicode"/>
                <a:cs typeface="Lucida Sans Unicode"/>
              </a:rPr>
              <a:t>l</a:t>
            </a:r>
            <a:r>
              <a:rPr sz="4000" b="0" spc="-114" dirty="0">
                <a:latin typeface="Lucida Sans Unicode"/>
                <a:cs typeface="Lucida Sans Unicode"/>
              </a:rPr>
              <a:t>e</a:t>
            </a:r>
            <a:r>
              <a:rPr sz="4000" b="0" spc="-135" dirty="0">
                <a:latin typeface="Lucida Sans Unicode"/>
                <a:cs typeface="Lucida Sans Unicode"/>
              </a:rPr>
              <a:t>x</a:t>
            </a:r>
            <a:r>
              <a:rPr sz="4000" b="0" spc="-60" dirty="0">
                <a:latin typeface="Lucida Sans Unicode"/>
                <a:cs typeface="Lucida Sans Unicode"/>
              </a:rPr>
              <a:t>ib</a:t>
            </a:r>
            <a:r>
              <a:rPr sz="4000" b="0" spc="-200" dirty="0">
                <a:latin typeface="Lucida Sans Unicode"/>
                <a:cs typeface="Lucida Sans Unicode"/>
              </a:rPr>
              <a:t>l</a:t>
            </a:r>
            <a:r>
              <a:rPr sz="4000" b="0" spc="105" dirty="0">
                <a:latin typeface="Lucida Sans Unicode"/>
                <a:cs typeface="Lucida Sans Unicode"/>
              </a:rPr>
              <a:t>e</a:t>
            </a:r>
            <a:endParaRPr sz="40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18197" y="1190053"/>
            <a:ext cx="9671050" cy="5217160"/>
            <a:chOff x="818197" y="1190053"/>
            <a:chExt cx="9671050" cy="5217160"/>
          </a:xfrm>
        </p:grpSpPr>
        <p:sp>
          <p:nvSpPr>
            <p:cNvPr id="4" name="object 4"/>
            <p:cNvSpPr/>
            <p:nvPr/>
          </p:nvSpPr>
          <p:spPr>
            <a:xfrm>
              <a:off x="904214" y="1278889"/>
              <a:ext cx="9585325" cy="5128260"/>
            </a:xfrm>
            <a:custGeom>
              <a:avLst/>
              <a:gdLst/>
              <a:ahLst/>
              <a:cxnLst/>
              <a:rect l="l" t="t" r="r" b="b"/>
              <a:pathLst>
                <a:path w="9585325" h="5128260">
                  <a:moveTo>
                    <a:pt x="9584817" y="2540"/>
                  </a:moveTo>
                  <a:lnTo>
                    <a:pt x="9583712" y="2540"/>
                  </a:lnTo>
                  <a:lnTo>
                    <a:pt x="9583712" y="0"/>
                  </a:lnTo>
                  <a:lnTo>
                    <a:pt x="9494037" y="0"/>
                  </a:lnTo>
                  <a:lnTo>
                    <a:pt x="9494037" y="2540"/>
                  </a:lnTo>
                  <a:lnTo>
                    <a:pt x="9494037" y="5003"/>
                  </a:lnTo>
                  <a:lnTo>
                    <a:pt x="9494025" y="5035474"/>
                  </a:lnTo>
                  <a:lnTo>
                    <a:pt x="4749" y="5035474"/>
                  </a:lnTo>
                  <a:lnTo>
                    <a:pt x="0" y="5035550"/>
                  </a:lnTo>
                  <a:lnTo>
                    <a:pt x="0" y="5119370"/>
                  </a:lnTo>
                  <a:lnTo>
                    <a:pt x="0" y="5126990"/>
                  </a:lnTo>
                  <a:lnTo>
                    <a:pt x="876" y="5126990"/>
                  </a:lnTo>
                  <a:lnTo>
                    <a:pt x="876" y="5128260"/>
                  </a:lnTo>
                  <a:lnTo>
                    <a:pt x="9583941" y="5128260"/>
                  </a:lnTo>
                  <a:lnTo>
                    <a:pt x="9583941" y="5126990"/>
                  </a:lnTo>
                  <a:lnTo>
                    <a:pt x="9584817" y="5126990"/>
                  </a:lnTo>
                  <a:lnTo>
                    <a:pt x="9584817" y="5119370"/>
                  </a:lnTo>
                  <a:lnTo>
                    <a:pt x="9584817" y="10160"/>
                  </a:lnTo>
                  <a:lnTo>
                    <a:pt x="9584817" y="254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2960" y="1194816"/>
              <a:ext cx="9575800" cy="5119370"/>
            </a:xfrm>
            <a:custGeom>
              <a:avLst/>
              <a:gdLst/>
              <a:ahLst/>
              <a:cxnLst/>
              <a:rect l="l" t="t" r="r" b="b"/>
              <a:pathLst>
                <a:path w="9575800" h="5119370">
                  <a:moveTo>
                    <a:pt x="0" y="0"/>
                  </a:moveTo>
                  <a:lnTo>
                    <a:pt x="9575292" y="0"/>
                  </a:lnTo>
                  <a:lnTo>
                    <a:pt x="9575292" y="5119116"/>
                  </a:lnTo>
                  <a:lnTo>
                    <a:pt x="0" y="511911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02403" y="1288249"/>
            <a:ext cx="505587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559CD5"/>
                </a:solidFill>
                <a:latin typeface="Consolas"/>
                <a:cs typeface="Consolas"/>
              </a:rPr>
              <a:t>INSERT</a:t>
            </a:r>
            <a:r>
              <a:rPr sz="2000" spc="-5" dirty="0">
                <a:solidFill>
                  <a:srgbClr val="559CD5"/>
                </a:solidFill>
                <a:latin typeface="Consolas"/>
                <a:cs typeface="Consolas"/>
              </a:rPr>
              <a:t> INTO</a:t>
            </a:r>
            <a:r>
              <a:rPr sz="2000" spc="-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variant_tbl</a:t>
            </a:r>
            <a:r>
              <a:rPr sz="2000" spc="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(event_data) </a:t>
            </a:r>
            <a:r>
              <a:rPr sz="2000" spc="-108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559CD5"/>
                </a:solidFill>
                <a:latin typeface="Consolas"/>
                <a:cs typeface="Consolas"/>
              </a:rPr>
              <a:t>VALUES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5103" y="1898051"/>
            <a:ext cx="5880735" cy="429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endParaRPr sz="2000">
              <a:latin typeface="Consolas"/>
              <a:cs typeface="Consolas"/>
            </a:endParaRPr>
          </a:p>
          <a:p>
            <a:pPr marL="558800">
              <a:lnSpc>
                <a:spcPct val="100000"/>
              </a:lnSpc>
            </a:pP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PARSE_JSON(</a:t>
            </a:r>
            <a:endParaRPr sz="2000">
              <a:latin typeface="Consolas"/>
              <a:cs typeface="Consolas"/>
            </a:endParaRPr>
          </a:p>
          <a:p>
            <a:pPr marL="1118235" marR="702310" indent="-279400">
              <a:lnSpc>
                <a:spcPct val="100000"/>
              </a:lnSpc>
            </a:pP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'{"level":</a:t>
            </a:r>
            <a:r>
              <a:rPr sz="2000" spc="16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"warning",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"message":</a:t>
            </a:r>
            <a:r>
              <a:rPr sz="2000" spc="-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"invalid</a:t>
            </a:r>
            <a:r>
              <a:rPr sz="20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request",</a:t>
            </a:r>
            <a:endParaRPr sz="2000">
              <a:latin typeface="Consolas"/>
              <a:cs typeface="Consolas"/>
            </a:endParaRPr>
          </a:p>
          <a:p>
            <a:pPr marL="1118235">
              <a:lnSpc>
                <a:spcPct val="100000"/>
              </a:lnSpc>
            </a:pP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"user_agent":</a:t>
            </a:r>
            <a:r>
              <a:rPr sz="20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"Mozilla/5.0</a:t>
            </a:r>
            <a:r>
              <a:rPr sz="2000" spc="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..."}'</a:t>
            </a:r>
            <a:endParaRPr sz="2000">
              <a:latin typeface="Consolas"/>
              <a:cs typeface="Consolas"/>
            </a:endParaRPr>
          </a:p>
          <a:p>
            <a:pPr marL="558800">
              <a:lnSpc>
                <a:spcPct val="100000"/>
              </a:lnSpc>
            </a:pP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2000">
              <a:latin typeface="Consolas"/>
              <a:cs typeface="Consolas"/>
            </a:endParaRPr>
          </a:p>
          <a:p>
            <a:pPr marL="280035">
              <a:lnSpc>
                <a:spcPct val="100000"/>
              </a:lnSpc>
            </a:pP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);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2000" dirty="0">
                <a:solidFill>
                  <a:srgbClr val="559CD5"/>
                </a:solidFill>
                <a:latin typeface="Consolas"/>
                <a:cs typeface="Consolas"/>
              </a:rPr>
              <a:t>SELECT</a:t>
            </a:r>
            <a:endParaRPr sz="2000">
              <a:latin typeface="Consolas"/>
              <a:cs typeface="Consolas"/>
            </a:endParaRPr>
          </a:p>
          <a:p>
            <a:pPr marR="5311775" indent="280035">
              <a:lnSpc>
                <a:spcPct val="100000"/>
              </a:lnSpc>
            </a:pP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* </a:t>
            </a:r>
            <a:r>
              <a:rPr sz="2000" spc="-108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559CD5"/>
                </a:solidFill>
                <a:latin typeface="Consolas"/>
                <a:cs typeface="Consolas"/>
              </a:rPr>
              <a:t>FROM</a:t>
            </a:r>
            <a:endParaRPr sz="2000">
              <a:latin typeface="Consolas"/>
              <a:cs typeface="Consolas"/>
            </a:endParaRPr>
          </a:p>
          <a:p>
            <a:pPr marR="4055745" indent="28003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v</a:t>
            </a:r>
            <a:r>
              <a:rPr sz="2000" spc="-10" dirty="0">
                <a:solidFill>
                  <a:srgbClr val="D3D3D3"/>
                </a:solidFill>
                <a:latin typeface="Consolas"/>
                <a:cs typeface="Consolas"/>
              </a:rPr>
              <a:t>a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ri</a:t>
            </a:r>
            <a:r>
              <a:rPr sz="2000" spc="-10" dirty="0">
                <a:solidFill>
                  <a:srgbClr val="D3D3D3"/>
                </a:solidFill>
                <a:latin typeface="Consolas"/>
                <a:cs typeface="Consolas"/>
              </a:rPr>
              <a:t>a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nt</a:t>
            </a:r>
            <a:r>
              <a:rPr sz="2000" spc="-10" dirty="0">
                <a:solidFill>
                  <a:srgbClr val="D3D3D3"/>
                </a:solidFill>
                <a:latin typeface="Consolas"/>
                <a:cs typeface="Consolas"/>
              </a:rPr>
              <a:t>_t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bl  </a:t>
            </a:r>
            <a:r>
              <a:rPr sz="2000" dirty="0">
                <a:solidFill>
                  <a:srgbClr val="559CD5"/>
                </a:solidFill>
                <a:latin typeface="Consolas"/>
                <a:cs typeface="Consolas"/>
              </a:rPr>
              <a:t>WHERE</a:t>
            </a:r>
            <a:endParaRPr sz="2000">
              <a:latin typeface="Consolas"/>
              <a:cs typeface="Consolas"/>
            </a:endParaRPr>
          </a:p>
          <a:p>
            <a:pPr marL="280035">
              <a:lnSpc>
                <a:spcPct val="100000"/>
              </a:lnSpc>
            </a:pP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event_data:user_agent</a:t>
            </a:r>
            <a:r>
              <a:rPr sz="2000" spc="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ilike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'%Mozilla%'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40333" y="2152270"/>
            <a:ext cx="3077845" cy="4100829"/>
            <a:chOff x="1140333" y="2152270"/>
            <a:chExt cx="3077845" cy="4100829"/>
          </a:xfrm>
        </p:grpSpPr>
        <p:sp>
          <p:nvSpPr>
            <p:cNvPr id="9" name="object 9"/>
            <p:cNvSpPr/>
            <p:nvPr/>
          </p:nvSpPr>
          <p:spPr>
            <a:xfrm>
              <a:off x="1405890" y="2161795"/>
              <a:ext cx="1659889" cy="373380"/>
            </a:xfrm>
            <a:custGeom>
              <a:avLst/>
              <a:gdLst/>
              <a:ahLst/>
              <a:cxnLst/>
              <a:rect l="l" t="t" r="r" b="b"/>
              <a:pathLst>
                <a:path w="1659889" h="373380">
                  <a:moveTo>
                    <a:pt x="0" y="62229"/>
                  </a:moveTo>
                  <a:lnTo>
                    <a:pt x="4890" y="38008"/>
                  </a:lnTo>
                  <a:lnTo>
                    <a:pt x="18227" y="18227"/>
                  </a:lnTo>
                  <a:lnTo>
                    <a:pt x="38008" y="4890"/>
                  </a:lnTo>
                  <a:lnTo>
                    <a:pt x="62230" y="0"/>
                  </a:lnTo>
                  <a:lnTo>
                    <a:pt x="1597406" y="0"/>
                  </a:lnTo>
                  <a:lnTo>
                    <a:pt x="1621627" y="4890"/>
                  </a:lnTo>
                  <a:lnTo>
                    <a:pt x="1641408" y="18227"/>
                  </a:lnTo>
                  <a:lnTo>
                    <a:pt x="1654745" y="38008"/>
                  </a:lnTo>
                  <a:lnTo>
                    <a:pt x="1659636" y="62229"/>
                  </a:lnTo>
                  <a:lnTo>
                    <a:pt x="1659636" y="311149"/>
                  </a:lnTo>
                  <a:lnTo>
                    <a:pt x="1654745" y="335371"/>
                  </a:lnTo>
                  <a:lnTo>
                    <a:pt x="1641408" y="355152"/>
                  </a:lnTo>
                  <a:lnTo>
                    <a:pt x="1621627" y="368489"/>
                  </a:lnTo>
                  <a:lnTo>
                    <a:pt x="1597406" y="373379"/>
                  </a:lnTo>
                  <a:lnTo>
                    <a:pt x="62230" y="373379"/>
                  </a:lnTo>
                  <a:lnTo>
                    <a:pt x="38008" y="368489"/>
                  </a:lnTo>
                  <a:lnTo>
                    <a:pt x="18227" y="355152"/>
                  </a:lnTo>
                  <a:lnTo>
                    <a:pt x="4890" y="335371"/>
                  </a:lnTo>
                  <a:lnTo>
                    <a:pt x="0" y="311149"/>
                  </a:lnTo>
                  <a:lnTo>
                    <a:pt x="0" y="62229"/>
                  </a:lnTo>
                  <a:close/>
                </a:path>
              </a:pathLst>
            </a:custGeom>
            <a:ln w="19050">
              <a:solidFill>
                <a:srgbClr val="C333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9858" y="5869685"/>
              <a:ext cx="3058795" cy="373380"/>
            </a:xfrm>
            <a:custGeom>
              <a:avLst/>
              <a:gdLst/>
              <a:ahLst/>
              <a:cxnLst/>
              <a:rect l="l" t="t" r="r" b="b"/>
              <a:pathLst>
                <a:path w="3058795" h="373379">
                  <a:moveTo>
                    <a:pt x="0" y="62229"/>
                  </a:moveTo>
                  <a:lnTo>
                    <a:pt x="4890" y="38008"/>
                  </a:lnTo>
                  <a:lnTo>
                    <a:pt x="18227" y="18227"/>
                  </a:lnTo>
                  <a:lnTo>
                    <a:pt x="38008" y="4890"/>
                  </a:lnTo>
                  <a:lnTo>
                    <a:pt x="62230" y="0"/>
                  </a:lnTo>
                  <a:lnTo>
                    <a:pt x="2996438" y="0"/>
                  </a:lnTo>
                  <a:lnTo>
                    <a:pt x="3020659" y="4890"/>
                  </a:lnTo>
                  <a:lnTo>
                    <a:pt x="3040440" y="18227"/>
                  </a:lnTo>
                  <a:lnTo>
                    <a:pt x="3053777" y="38008"/>
                  </a:lnTo>
                  <a:lnTo>
                    <a:pt x="3058668" y="62229"/>
                  </a:lnTo>
                  <a:lnTo>
                    <a:pt x="3058668" y="311149"/>
                  </a:lnTo>
                  <a:lnTo>
                    <a:pt x="3053777" y="335371"/>
                  </a:lnTo>
                  <a:lnTo>
                    <a:pt x="3040440" y="355152"/>
                  </a:lnTo>
                  <a:lnTo>
                    <a:pt x="3020659" y="368489"/>
                  </a:lnTo>
                  <a:lnTo>
                    <a:pt x="2996438" y="373379"/>
                  </a:lnTo>
                  <a:lnTo>
                    <a:pt x="62230" y="373379"/>
                  </a:lnTo>
                  <a:lnTo>
                    <a:pt x="38008" y="368489"/>
                  </a:lnTo>
                  <a:lnTo>
                    <a:pt x="18227" y="355152"/>
                  </a:lnTo>
                  <a:lnTo>
                    <a:pt x="4890" y="335371"/>
                  </a:lnTo>
                  <a:lnTo>
                    <a:pt x="0" y="311149"/>
                  </a:lnTo>
                  <a:lnTo>
                    <a:pt x="0" y="62229"/>
                  </a:lnTo>
                  <a:close/>
                </a:path>
              </a:pathLst>
            </a:custGeom>
            <a:ln w="19050">
              <a:solidFill>
                <a:srgbClr val="C333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705313" y="1310464"/>
            <a:ext cx="382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AB00"/>
                </a:solidFill>
                <a:latin typeface="Arial MT"/>
                <a:cs typeface="Arial MT"/>
              </a:rPr>
              <a:t>SQL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1B3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21701" y="505780"/>
            <a:ext cx="9195435" cy="5765165"/>
            <a:chOff x="1421701" y="505780"/>
            <a:chExt cx="9195435" cy="5765165"/>
          </a:xfrm>
        </p:grpSpPr>
        <p:sp>
          <p:nvSpPr>
            <p:cNvPr id="5" name="object 5"/>
            <p:cNvSpPr/>
            <p:nvPr/>
          </p:nvSpPr>
          <p:spPr>
            <a:xfrm>
              <a:off x="1512263" y="875212"/>
              <a:ext cx="9105265" cy="5395595"/>
            </a:xfrm>
            <a:custGeom>
              <a:avLst/>
              <a:gdLst/>
              <a:ahLst/>
              <a:cxnLst/>
              <a:rect l="l" t="t" r="r" b="b"/>
              <a:pathLst>
                <a:path w="9105265" h="5395595">
                  <a:moveTo>
                    <a:pt x="8878468" y="0"/>
                  </a:moveTo>
                  <a:lnTo>
                    <a:pt x="226161" y="0"/>
                  </a:lnTo>
                  <a:lnTo>
                    <a:pt x="214515" y="304"/>
                  </a:lnTo>
                  <a:lnTo>
                    <a:pt x="158775" y="10248"/>
                  </a:lnTo>
                  <a:lnTo>
                    <a:pt x="118224" y="27432"/>
                  </a:lnTo>
                  <a:lnTo>
                    <a:pt x="82168" y="51828"/>
                  </a:lnTo>
                  <a:lnTo>
                    <a:pt x="51536" y="82524"/>
                  </a:lnTo>
                  <a:lnTo>
                    <a:pt x="27203" y="118630"/>
                  </a:lnTo>
                  <a:lnTo>
                    <a:pt x="10109" y="159232"/>
                  </a:lnTo>
                  <a:lnTo>
                    <a:pt x="1155" y="203276"/>
                  </a:lnTo>
                  <a:lnTo>
                    <a:pt x="0" y="5169179"/>
                  </a:lnTo>
                  <a:lnTo>
                    <a:pt x="304" y="5180825"/>
                  </a:lnTo>
                  <a:lnTo>
                    <a:pt x="10248" y="5236565"/>
                  </a:lnTo>
                  <a:lnTo>
                    <a:pt x="27431" y="5277116"/>
                  </a:lnTo>
                  <a:lnTo>
                    <a:pt x="51815" y="5313172"/>
                  </a:lnTo>
                  <a:lnTo>
                    <a:pt x="82524" y="5343804"/>
                  </a:lnTo>
                  <a:lnTo>
                    <a:pt x="118630" y="5368137"/>
                  </a:lnTo>
                  <a:lnTo>
                    <a:pt x="159219" y="5385231"/>
                  </a:lnTo>
                  <a:lnTo>
                    <a:pt x="203276" y="5394185"/>
                  </a:lnTo>
                  <a:lnTo>
                    <a:pt x="226288" y="5395341"/>
                  </a:lnTo>
                  <a:lnTo>
                    <a:pt x="8878595" y="5395341"/>
                  </a:lnTo>
                  <a:lnTo>
                    <a:pt x="8890228" y="5395036"/>
                  </a:lnTo>
                  <a:lnTo>
                    <a:pt x="8901836" y="5394147"/>
                  </a:lnTo>
                  <a:lnTo>
                    <a:pt x="8924302" y="5390692"/>
                  </a:lnTo>
                  <a:lnTo>
                    <a:pt x="8943179" y="5385816"/>
                  </a:lnTo>
                  <a:lnTo>
                    <a:pt x="226288" y="5385816"/>
                  </a:lnTo>
                  <a:lnTo>
                    <a:pt x="214998" y="5385536"/>
                  </a:lnTo>
                  <a:lnTo>
                    <a:pt x="161594" y="5376011"/>
                  </a:lnTo>
                  <a:lnTo>
                    <a:pt x="122758" y="5359552"/>
                  </a:lnTo>
                  <a:lnTo>
                    <a:pt x="88226" y="5336184"/>
                  </a:lnTo>
                  <a:lnTo>
                    <a:pt x="58864" y="5306758"/>
                  </a:lnTo>
                  <a:lnTo>
                    <a:pt x="35572" y="5272176"/>
                  </a:lnTo>
                  <a:lnTo>
                    <a:pt x="19189" y="5233301"/>
                  </a:lnTo>
                  <a:lnTo>
                    <a:pt x="10617" y="5190985"/>
                  </a:lnTo>
                  <a:lnTo>
                    <a:pt x="9528" y="226161"/>
                  </a:lnTo>
                  <a:lnTo>
                    <a:pt x="9798" y="215252"/>
                  </a:lnTo>
                  <a:lnTo>
                    <a:pt x="19329" y="161594"/>
                  </a:lnTo>
                  <a:lnTo>
                    <a:pt x="35788" y="122758"/>
                  </a:lnTo>
                  <a:lnTo>
                    <a:pt x="59156" y="88226"/>
                  </a:lnTo>
                  <a:lnTo>
                    <a:pt x="88582" y="58877"/>
                  </a:lnTo>
                  <a:lnTo>
                    <a:pt x="123164" y="35572"/>
                  </a:lnTo>
                  <a:lnTo>
                    <a:pt x="162039" y="19189"/>
                  </a:lnTo>
                  <a:lnTo>
                    <a:pt x="204355" y="10617"/>
                  </a:lnTo>
                  <a:lnTo>
                    <a:pt x="226402" y="9525"/>
                  </a:lnTo>
                  <a:lnTo>
                    <a:pt x="8943241" y="9525"/>
                  </a:lnTo>
                  <a:lnTo>
                    <a:pt x="8923832" y="4559"/>
                  </a:lnTo>
                  <a:lnTo>
                    <a:pt x="8901480" y="1155"/>
                  </a:lnTo>
                  <a:lnTo>
                    <a:pt x="8889987" y="292"/>
                  </a:lnTo>
                  <a:lnTo>
                    <a:pt x="8878468" y="0"/>
                  </a:lnTo>
                  <a:close/>
                </a:path>
                <a:path w="9105265" h="5395595">
                  <a:moveTo>
                    <a:pt x="8943241" y="9525"/>
                  </a:moveTo>
                  <a:lnTo>
                    <a:pt x="8878468" y="9525"/>
                  </a:lnTo>
                  <a:lnTo>
                    <a:pt x="8889746" y="9817"/>
                  </a:lnTo>
                  <a:lnTo>
                    <a:pt x="8900756" y="10655"/>
                  </a:lnTo>
                  <a:lnTo>
                    <a:pt x="8943162" y="19342"/>
                  </a:lnTo>
                  <a:lnTo>
                    <a:pt x="8981998" y="35788"/>
                  </a:lnTo>
                  <a:lnTo>
                    <a:pt x="9016530" y="59169"/>
                  </a:lnTo>
                  <a:lnTo>
                    <a:pt x="9045879" y="88582"/>
                  </a:lnTo>
                  <a:lnTo>
                    <a:pt x="9069184" y="123164"/>
                  </a:lnTo>
                  <a:lnTo>
                    <a:pt x="9085554" y="162052"/>
                  </a:lnTo>
                  <a:lnTo>
                    <a:pt x="9094139" y="204355"/>
                  </a:lnTo>
                  <a:lnTo>
                    <a:pt x="9095228" y="5169179"/>
                  </a:lnTo>
                  <a:lnTo>
                    <a:pt x="9094946" y="5180101"/>
                  </a:lnTo>
                  <a:lnTo>
                    <a:pt x="9085414" y="5233746"/>
                  </a:lnTo>
                  <a:lnTo>
                    <a:pt x="9068968" y="5272582"/>
                  </a:lnTo>
                  <a:lnTo>
                    <a:pt x="9045587" y="5307114"/>
                  </a:lnTo>
                  <a:lnTo>
                    <a:pt x="9016174" y="5336476"/>
                  </a:lnTo>
                  <a:lnTo>
                    <a:pt x="8981592" y="5359768"/>
                  </a:lnTo>
                  <a:lnTo>
                    <a:pt x="8942705" y="5376151"/>
                  </a:lnTo>
                  <a:lnTo>
                    <a:pt x="8900401" y="5384723"/>
                  </a:lnTo>
                  <a:lnTo>
                    <a:pt x="8878354" y="5385816"/>
                  </a:lnTo>
                  <a:lnTo>
                    <a:pt x="8943179" y="5385816"/>
                  </a:lnTo>
                  <a:lnTo>
                    <a:pt x="8986532" y="5367909"/>
                  </a:lnTo>
                  <a:lnTo>
                    <a:pt x="9022588" y="5343525"/>
                  </a:lnTo>
                  <a:lnTo>
                    <a:pt x="9053220" y="5312816"/>
                  </a:lnTo>
                  <a:lnTo>
                    <a:pt x="9077540" y="5276710"/>
                  </a:lnTo>
                  <a:lnTo>
                    <a:pt x="9094647" y="5236121"/>
                  </a:lnTo>
                  <a:lnTo>
                    <a:pt x="9103545" y="5192433"/>
                  </a:lnTo>
                  <a:lnTo>
                    <a:pt x="9104757" y="226161"/>
                  </a:lnTo>
                  <a:lnTo>
                    <a:pt x="9104452" y="214528"/>
                  </a:lnTo>
                  <a:lnTo>
                    <a:pt x="9094508" y="158775"/>
                  </a:lnTo>
                  <a:lnTo>
                    <a:pt x="9077325" y="118224"/>
                  </a:lnTo>
                  <a:lnTo>
                    <a:pt x="9052928" y="82169"/>
                  </a:lnTo>
                  <a:lnTo>
                    <a:pt x="9022232" y="51536"/>
                  </a:lnTo>
                  <a:lnTo>
                    <a:pt x="8986126" y="27216"/>
                  </a:lnTo>
                  <a:lnTo>
                    <a:pt x="8945524" y="10109"/>
                  </a:lnTo>
                  <a:lnTo>
                    <a:pt x="8943241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26463" y="795524"/>
              <a:ext cx="9095740" cy="5386070"/>
            </a:xfrm>
            <a:custGeom>
              <a:avLst/>
              <a:gdLst/>
              <a:ahLst/>
              <a:cxnLst/>
              <a:rect l="l" t="t" r="r" b="b"/>
              <a:pathLst>
                <a:path w="9095740" h="5386070">
                  <a:moveTo>
                    <a:pt x="0" y="221526"/>
                  </a:moveTo>
                  <a:lnTo>
                    <a:pt x="4500" y="176882"/>
                  </a:lnTo>
                  <a:lnTo>
                    <a:pt x="17407" y="135300"/>
                  </a:lnTo>
                  <a:lnTo>
                    <a:pt x="37831" y="97671"/>
                  </a:lnTo>
                  <a:lnTo>
                    <a:pt x="64881" y="64885"/>
                  </a:lnTo>
                  <a:lnTo>
                    <a:pt x="97665" y="37834"/>
                  </a:lnTo>
                  <a:lnTo>
                    <a:pt x="135295" y="17409"/>
                  </a:lnTo>
                  <a:lnTo>
                    <a:pt x="176879" y="4500"/>
                  </a:lnTo>
                  <a:lnTo>
                    <a:pt x="221526" y="0"/>
                  </a:lnTo>
                  <a:lnTo>
                    <a:pt x="8873705" y="0"/>
                  </a:lnTo>
                  <a:lnTo>
                    <a:pt x="8918352" y="4500"/>
                  </a:lnTo>
                  <a:lnTo>
                    <a:pt x="8959936" y="17409"/>
                  </a:lnTo>
                  <a:lnTo>
                    <a:pt x="8997566" y="37834"/>
                  </a:lnTo>
                  <a:lnTo>
                    <a:pt x="9030350" y="64885"/>
                  </a:lnTo>
                  <a:lnTo>
                    <a:pt x="9057400" y="97671"/>
                  </a:lnTo>
                  <a:lnTo>
                    <a:pt x="9077824" y="135300"/>
                  </a:lnTo>
                  <a:lnTo>
                    <a:pt x="9090731" y="176882"/>
                  </a:lnTo>
                  <a:lnTo>
                    <a:pt x="9095232" y="221526"/>
                  </a:lnTo>
                  <a:lnTo>
                    <a:pt x="9095232" y="5164302"/>
                  </a:lnTo>
                  <a:lnTo>
                    <a:pt x="9090731" y="5208945"/>
                  </a:lnTo>
                  <a:lnTo>
                    <a:pt x="9077824" y="5250525"/>
                  </a:lnTo>
                  <a:lnTo>
                    <a:pt x="9057400" y="5288153"/>
                  </a:lnTo>
                  <a:lnTo>
                    <a:pt x="9030350" y="5320936"/>
                  </a:lnTo>
                  <a:lnTo>
                    <a:pt x="8997566" y="5347985"/>
                  </a:lnTo>
                  <a:lnTo>
                    <a:pt x="8959936" y="5368408"/>
                  </a:lnTo>
                  <a:lnTo>
                    <a:pt x="8918352" y="5381315"/>
                  </a:lnTo>
                  <a:lnTo>
                    <a:pt x="8873705" y="5385816"/>
                  </a:lnTo>
                  <a:lnTo>
                    <a:pt x="221526" y="5385816"/>
                  </a:lnTo>
                  <a:lnTo>
                    <a:pt x="176879" y="5381315"/>
                  </a:lnTo>
                  <a:lnTo>
                    <a:pt x="135295" y="5368408"/>
                  </a:lnTo>
                  <a:lnTo>
                    <a:pt x="97665" y="5347985"/>
                  </a:lnTo>
                  <a:lnTo>
                    <a:pt x="64881" y="5320936"/>
                  </a:lnTo>
                  <a:lnTo>
                    <a:pt x="37831" y="5288153"/>
                  </a:lnTo>
                  <a:lnTo>
                    <a:pt x="17407" y="5250525"/>
                  </a:lnTo>
                  <a:lnTo>
                    <a:pt x="4500" y="5208945"/>
                  </a:lnTo>
                  <a:lnTo>
                    <a:pt x="0" y="5164302"/>
                  </a:lnTo>
                  <a:lnTo>
                    <a:pt x="0" y="221526"/>
                  </a:lnTo>
                  <a:close/>
                </a:path>
              </a:pathLst>
            </a:custGeom>
            <a:ln w="9525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34895" y="1336553"/>
              <a:ext cx="8235950" cy="4726305"/>
            </a:xfrm>
            <a:custGeom>
              <a:avLst/>
              <a:gdLst/>
              <a:ahLst/>
              <a:cxnLst/>
              <a:rect l="l" t="t" r="r" b="b"/>
              <a:pathLst>
                <a:path w="8235950" h="4726305">
                  <a:moveTo>
                    <a:pt x="7946758" y="0"/>
                  </a:moveTo>
                  <a:lnTo>
                    <a:pt x="288937" y="0"/>
                  </a:lnTo>
                  <a:lnTo>
                    <a:pt x="242070" y="3781"/>
                  </a:lnTo>
                  <a:lnTo>
                    <a:pt x="197611" y="14730"/>
                  </a:lnTo>
                  <a:lnTo>
                    <a:pt x="156154" y="32250"/>
                  </a:lnTo>
                  <a:lnTo>
                    <a:pt x="118295" y="55748"/>
                  </a:lnTo>
                  <a:lnTo>
                    <a:pt x="84628" y="84628"/>
                  </a:lnTo>
                  <a:lnTo>
                    <a:pt x="55748" y="118295"/>
                  </a:lnTo>
                  <a:lnTo>
                    <a:pt x="32250" y="156154"/>
                  </a:lnTo>
                  <a:lnTo>
                    <a:pt x="14730" y="197611"/>
                  </a:lnTo>
                  <a:lnTo>
                    <a:pt x="3781" y="242070"/>
                  </a:lnTo>
                  <a:lnTo>
                    <a:pt x="0" y="288937"/>
                  </a:lnTo>
                  <a:lnTo>
                    <a:pt x="0" y="4436973"/>
                  </a:lnTo>
                  <a:lnTo>
                    <a:pt x="3781" y="4483841"/>
                  </a:lnTo>
                  <a:lnTo>
                    <a:pt x="14730" y="4528301"/>
                  </a:lnTo>
                  <a:lnTo>
                    <a:pt x="32250" y="4569759"/>
                  </a:lnTo>
                  <a:lnTo>
                    <a:pt x="55748" y="4607620"/>
                  </a:lnTo>
                  <a:lnTo>
                    <a:pt x="84628" y="4641289"/>
                  </a:lnTo>
                  <a:lnTo>
                    <a:pt x="118295" y="4670171"/>
                  </a:lnTo>
                  <a:lnTo>
                    <a:pt x="156154" y="4693670"/>
                  </a:lnTo>
                  <a:lnTo>
                    <a:pt x="197611" y="4711192"/>
                  </a:lnTo>
                  <a:lnTo>
                    <a:pt x="242070" y="4722141"/>
                  </a:lnTo>
                  <a:lnTo>
                    <a:pt x="288937" y="4725924"/>
                  </a:lnTo>
                  <a:lnTo>
                    <a:pt x="7946758" y="4725924"/>
                  </a:lnTo>
                  <a:lnTo>
                    <a:pt x="7993625" y="4722141"/>
                  </a:lnTo>
                  <a:lnTo>
                    <a:pt x="8038084" y="4711192"/>
                  </a:lnTo>
                  <a:lnTo>
                    <a:pt x="8079541" y="4693670"/>
                  </a:lnTo>
                  <a:lnTo>
                    <a:pt x="8117400" y="4670171"/>
                  </a:lnTo>
                  <a:lnTo>
                    <a:pt x="8151067" y="4641289"/>
                  </a:lnTo>
                  <a:lnTo>
                    <a:pt x="8179947" y="4607620"/>
                  </a:lnTo>
                  <a:lnTo>
                    <a:pt x="8203445" y="4569759"/>
                  </a:lnTo>
                  <a:lnTo>
                    <a:pt x="8220965" y="4528301"/>
                  </a:lnTo>
                  <a:lnTo>
                    <a:pt x="8231914" y="4483841"/>
                  </a:lnTo>
                  <a:lnTo>
                    <a:pt x="8235696" y="4436973"/>
                  </a:lnTo>
                  <a:lnTo>
                    <a:pt x="8235696" y="288937"/>
                  </a:lnTo>
                  <a:lnTo>
                    <a:pt x="8231914" y="242070"/>
                  </a:lnTo>
                  <a:lnTo>
                    <a:pt x="8220965" y="197611"/>
                  </a:lnTo>
                  <a:lnTo>
                    <a:pt x="8203445" y="156154"/>
                  </a:lnTo>
                  <a:lnTo>
                    <a:pt x="8179947" y="118295"/>
                  </a:lnTo>
                  <a:lnTo>
                    <a:pt x="8151067" y="84628"/>
                  </a:lnTo>
                  <a:lnTo>
                    <a:pt x="8117400" y="55748"/>
                  </a:lnTo>
                  <a:lnTo>
                    <a:pt x="8079541" y="32250"/>
                  </a:lnTo>
                  <a:lnTo>
                    <a:pt x="8038084" y="14730"/>
                  </a:lnTo>
                  <a:lnTo>
                    <a:pt x="7993625" y="3781"/>
                  </a:lnTo>
                  <a:lnTo>
                    <a:pt x="7946758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34895" y="1336553"/>
              <a:ext cx="8235950" cy="4726305"/>
            </a:xfrm>
            <a:custGeom>
              <a:avLst/>
              <a:gdLst/>
              <a:ahLst/>
              <a:cxnLst/>
              <a:rect l="l" t="t" r="r" b="b"/>
              <a:pathLst>
                <a:path w="8235950" h="4726305">
                  <a:moveTo>
                    <a:pt x="0" y="288937"/>
                  </a:moveTo>
                  <a:lnTo>
                    <a:pt x="3781" y="242070"/>
                  </a:lnTo>
                  <a:lnTo>
                    <a:pt x="14730" y="197611"/>
                  </a:lnTo>
                  <a:lnTo>
                    <a:pt x="32250" y="156154"/>
                  </a:lnTo>
                  <a:lnTo>
                    <a:pt x="55748" y="118295"/>
                  </a:lnTo>
                  <a:lnTo>
                    <a:pt x="84628" y="84628"/>
                  </a:lnTo>
                  <a:lnTo>
                    <a:pt x="118295" y="55748"/>
                  </a:lnTo>
                  <a:lnTo>
                    <a:pt x="156154" y="32250"/>
                  </a:lnTo>
                  <a:lnTo>
                    <a:pt x="197611" y="14730"/>
                  </a:lnTo>
                  <a:lnTo>
                    <a:pt x="242070" y="3781"/>
                  </a:lnTo>
                  <a:lnTo>
                    <a:pt x="288937" y="0"/>
                  </a:lnTo>
                  <a:lnTo>
                    <a:pt x="7946758" y="0"/>
                  </a:lnTo>
                  <a:lnTo>
                    <a:pt x="7993625" y="3781"/>
                  </a:lnTo>
                  <a:lnTo>
                    <a:pt x="8038084" y="14730"/>
                  </a:lnTo>
                  <a:lnTo>
                    <a:pt x="8079541" y="32250"/>
                  </a:lnTo>
                  <a:lnTo>
                    <a:pt x="8117400" y="55748"/>
                  </a:lnTo>
                  <a:lnTo>
                    <a:pt x="8151067" y="84628"/>
                  </a:lnTo>
                  <a:lnTo>
                    <a:pt x="8179947" y="118295"/>
                  </a:lnTo>
                  <a:lnTo>
                    <a:pt x="8203445" y="156154"/>
                  </a:lnTo>
                  <a:lnTo>
                    <a:pt x="8220965" y="197611"/>
                  </a:lnTo>
                  <a:lnTo>
                    <a:pt x="8231914" y="242070"/>
                  </a:lnTo>
                  <a:lnTo>
                    <a:pt x="8235696" y="288937"/>
                  </a:lnTo>
                  <a:lnTo>
                    <a:pt x="8235696" y="4436973"/>
                  </a:lnTo>
                  <a:lnTo>
                    <a:pt x="8231914" y="4483841"/>
                  </a:lnTo>
                  <a:lnTo>
                    <a:pt x="8220965" y="4528301"/>
                  </a:lnTo>
                  <a:lnTo>
                    <a:pt x="8203445" y="4569759"/>
                  </a:lnTo>
                  <a:lnTo>
                    <a:pt x="8179947" y="4607620"/>
                  </a:lnTo>
                  <a:lnTo>
                    <a:pt x="8151067" y="4641289"/>
                  </a:lnTo>
                  <a:lnTo>
                    <a:pt x="8117400" y="4670171"/>
                  </a:lnTo>
                  <a:lnTo>
                    <a:pt x="8079541" y="4693670"/>
                  </a:lnTo>
                  <a:lnTo>
                    <a:pt x="8038084" y="4711192"/>
                  </a:lnTo>
                  <a:lnTo>
                    <a:pt x="7993625" y="4722141"/>
                  </a:lnTo>
                  <a:lnTo>
                    <a:pt x="7946758" y="4725924"/>
                  </a:lnTo>
                  <a:lnTo>
                    <a:pt x="288937" y="4725924"/>
                  </a:lnTo>
                  <a:lnTo>
                    <a:pt x="242070" y="4722141"/>
                  </a:lnTo>
                  <a:lnTo>
                    <a:pt x="197611" y="4711192"/>
                  </a:lnTo>
                  <a:lnTo>
                    <a:pt x="156154" y="4693670"/>
                  </a:lnTo>
                  <a:lnTo>
                    <a:pt x="118295" y="4670171"/>
                  </a:lnTo>
                  <a:lnTo>
                    <a:pt x="84628" y="4641289"/>
                  </a:lnTo>
                  <a:lnTo>
                    <a:pt x="55748" y="4607620"/>
                  </a:lnTo>
                  <a:lnTo>
                    <a:pt x="32250" y="4569759"/>
                  </a:lnTo>
                  <a:lnTo>
                    <a:pt x="14730" y="4528301"/>
                  </a:lnTo>
                  <a:lnTo>
                    <a:pt x="3781" y="4483841"/>
                  </a:lnTo>
                  <a:lnTo>
                    <a:pt x="0" y="4436973"/>
                  </a:lnTo>
                  <a:lnTo>
                    <a:pt x="0" y="288937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21836" y="510541"/>
              <a:ext cx="3755390" cy="570230"/>
            </a:xfrm>
            <a:custGeom>
              <a:avLst/>
              <a:gdLst/>
              <a:ahLst/>
              <a:cxnLst/>
              <a:rect l="l" t="t" r="r" b="b"/>
              <a:pathLst>
                <a:path w="3755390" h="570230">
                  <a:moveTo>
                    <a:pt x="3633152" y="0"/>
                  </a:moveTo>
                  <a:lnTo>
                    <a:pt x="121983" y="0"/>
                  </a:lnTo>
                  <a:lnTo>
                    <a:pt x="74500" y="9585"/>
                  </a:lnTo>
                  <a:lnTo>
                    <a:pt x="35726" y="35726"/>
                  </a:lnTo>
                  <a:lnTo>
                    <a:pt x="9585" y="74500"/>
                  </a:lnTo>
                  <a:lnTo>
                    <a:pt x="0" y="121983"/>
                  </a:lnTo>
                  <a:lnTo>
                    <a:pt x="0" y="447992"/>
                  </a:lnTo>
                  <a:lnTo>
                    <a:pt x="9585" y="495475"/>
                  </a:lnTo>
                  <a:lnTo>
                    <a:pt x="35726" y="534249"/>
                  </a:lnTo>
                  <a:lnTo>
                    <a:pt x="74500" y="560390"/>
                  </a:lnTo>
                  <a:lnTo>
                    <a:pt x="121983" y="569976"/>
                  </a:lnTo>
                  <a:lnTo>
                    <a:pt x="3633152" y="569976"/>
                  </a:lnTo>
                  <a:lnTo>
                    <a:pt x="3680635" y="560390"/>
                  </a:lnTo>
                  <a:lnTo>
                    <a:pt x="3719409" y="534249"/>
                  </a:lnTo>
                  <a:lnTo>
                    <a:pt x="3745550" y="495475"/>
                  </a:lnTo>
                  <a:lnTo>
                    <a:pt x="3755136" y="447992"/>
                  </a:lnTo>
                  <a:lnTo>
                    <a:pt x="3755136" y="121983"/>
                  </a:lnTo>
                  <a:lnTo>
                    <a:pt x="3745550" y="74500"/>
                  </a:lnTo>
                  <a:lnTo>
                    <a:pt x="3719409" y="35726"/>
                  </a:lnTo>
                  <a:lnTo>
                    <a:pt x="3680635" y="9585"/>
                  </a:lnTo>
                  <a:lnTo>
                    <a:pt x="3633152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21836" y="510542"/>
              <a:ext cx="3755390" cy="570230"/>
            </a:xfrm>
            <a:custGeom>
              <a:avLst/>
              <a:gdLst/>
              <a:ahLst/>
              <a:cxnLst/>
              <a:rect l="l" t="t" r="r" b="b"/>
              <a:pathLst>
                <a:path w="3755390" h="570230">
                  <a:moveTo>
                    <a:pt x="0" y="121983"/>
                  </a:moveTo>
                  <a:lnTo>
                    <a:pt x="9585" y="74500"/>
                  </a:lnTo>
                  <a:lnTo>
                    <a:pt x="35726" y="35726"/>
                  </a:lnTo>
                  <a:lnTo>
                    <a:pt x="74500" y="9585"/>
                  </a:lnTo>
                  <a:lnTo>
                    <a:pt x="121983" y="0"/>
                  </a:lnTo>
                  <a:lnTo>
                    <a:pt x="3633152" y="0"/>
                  </a:lnTo>
                  <a:lnTo>
                    <a:pt x="3680635" y="9585"/>
                  </a:lnTo>
                  <a:lnTo>
                    <a:pt x="3719409" y="35726"/>
                  </a:lnTo>
                  <a:lnTo>
                    <a:pt x="3745550" y="74500"/>
                  </a:lnTo>
                  <a:lnTo>
                    <a:pt x="3755136" y="121983"/>
                  </a:lnTo>
                  <a:lnTo>
                    <a:pt x="3755136" y="447992"/>
                  </a:lnTo>
                  <a:lnTo>
                    <a:pt x="3745550" y="495470"/>
                  </a:lnTo>
                  <a:lnTo>
                    <a:pt x="3719409" y="534244"/>
                  </a:lnTo>
                  <a:lnTo>
                    <a:pt x="3680635" y="560388"/>
                  </a:lnTo>
                  <a:lnTo>
                    <a:pt x="3633152" y="569976"/>
                  </a:lnTo>
                  <a:lnTo>
                    <a:pt x="121983" y="569976"/>
                  </a:lnTo>
                  <a:lnTo>
                    <a:pt x="74500" y="560388"/>
                  </a:lnTo>
                  <a:lnTo>
                    <a:pt x="35726" y="534244"/>
                  </a:lnTo>
                  <a:lnTo>
                    <a:pt x="9585" y="495470"/>
                  </a:lnTo>
                  <a:lnTo>
                    <a:pt x="0" y="447992"/>
                  </a:lnTo>
                  <a:lnTo>
                    <a:pt x="0" y="121983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752797" y="522098"/>
            <a:ext cx="2292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55" dirty="0">
                <a:latin typeface="Microsoft Sans Serif"/>
                <a:cs typeface="Microsoft Sans Serif"/>
              </a:rPr>
              <a:t>Performance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1616" y="1621536"/>
            <a:ext cx="7275575" cy="427634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75681" y="179675"/>
            <a:ext cx="154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30" dirty="0">
                <a:solidFill>
                  <a:srgbClr val="1B3039"/>
                </a:solidFill>
                <a:latin typeface="Tahoma"/>
                <a:cs typeface="Tahoma"/>
              </a:rPr>
              <a:t>M</a:t>
            </a:r>
            <a:r>
              <a:rPr sz="1800" spc="-140" dirty="0">
                <a:solidFill>
                  <a:srgbClr val="1B3039"/>
                </a:solidFill>
                <a:latin typeface="Tahoma"/>
                <a:cs typeface="Tahoma"/>
              </a:rPr>
              <a:t>aj</a:t>
            </a:r>
            <a:r>
              <a:rPr sz="1800" spc="-165" dirty="0">
                <a:solidFill>
                  <a:srgbClr val="1B3039"/>
                </a:solidFill>
                <a:latin typeface="Tahoma"/>
                <a:cs typeface="Tahoma"/>
              </a:rPr>
              <a:t>o</a:t>
            </a:r>
            <a:r>
              <a:rPr sz="1800" spc="-95" dirty="0">
                <a:solidFill>
                  <a:srgbClr val="1B3039"/>
                </a:solidFill>
                <a:latin typeface="Tahoma"/>
                <a:cs typeface="Tahoma"/>
              </a:rPr>
              <a:t>r</a:t>
            </a:r>
            <a:r>
              <a:rPr sz="1800" spc="-165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1B3039"/>
                </a:solidFill>
                <a:latin typeface="Tahoma"/>
                <a:cs typeface="Tahoma"/>
              </a:rPr>
              <a:t>F</a:t>
            </a:r>
            <a:r>
              <a:rPr sz="1800" spc="-90" dirty="0">
                <a:solidFill>
                  <a:srgbClr val="1B3039"/>
                </a:solidFill>
                <a:latin typeface="Tahoma"/>
                <a:cs typeface="Tahoma"/>
              </a:rPr>
              <a:t>e</a:t>
            </a:r>
            <a:r>
              <a:rPr sz="1800" spc="-120" dirty="0">
                <a:solidFill>
                  <a:srgbClr val="1B3039"/>
                </a:solidFill>
                <a:latin typeface="Tahoma"/>
                <a:cs typeface="Tahoma"/>
              </a:rPr>
              <a:t>a</a:t>
            </a:r>
            <a:r>
              <a:rPr sz="1800" spc="-80" dirty="0">
                <a:solidFill>
                  <a:srgbClr val="1B3039"/>
                </a:solidFill>
                <a:latin typeface="Tahoma"/>
                <a:cs typeface="Tahoma"/>
              </a:rPr>
              <a:t>t</a:t>
            </a:r>
            <a:r>
              <a:rPr sz="1800" spc="-175" dirty="0">
                <a:solidFill>
                  <a:srgbClr val="1B3039"/>
                </a:solidFill>
                <a:latin typeface="Tahoma"/>
                <a:cs typeface="Tahoma"/>
              </a:rPr>
              <a:t>u</a:t>
            </a:r>
            <a:r>
              <a:rPr sz="1800" spc="-105" dirty="0">
                <a:solidFill>
                  <a:srgbClr val="1B3039"/>
                </a:solidFill>
                <a:latin typeface="Tahoma"/>
                <a:cs typeface="Tahoma"/>
              </a:rPr>
              <a:t>r</a:t>
            </a:r>
            <a:r>
              <a:rPr sz="1800" spc="-90" dirty="0">
                <a:solidFill>
                  <a:srgbClr val="1B3039"/>
                </a:solidFill>
                <a:latin typeface="Tahoma"/>
                <a:cs typeface="Tahoma"/>
              </a:rPr>
              <a:t>e</a:t>
            </a:r>
            <a:r>
              <a:rPr sz="1800" spc="-25" dirty="0">
                <a:solidFill>
                  <a:srgbClr val="1B3039"/>
                </a:solidFill>
                <a:latin typeface="Tahoma"/>
                <a:cs typeface="Tahoma"/>
              </a:rPr>
              <a:t>s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169" y="179675"/>
            <a:ext cx="319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5" dirty="0">
                <a:solidFill>
                  <a:srgbClr val="1B3039"/>
                </a:solidFill>
                <a:latin typeface="Tahoma"/>
                <a:cs typeface="Tahoma"/>
              </a:rPr>
              <a:t>GA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6634" y="1667433"/>
            <a:ext cx="1009650" cy="864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3530" marR="5080" indent="106680">
              <a:lnSpc>
                <a:spcPct val="100000"/>
              </a:lnSpc>
              <a:spcBef>
                <a:spcPts val="100"/>
              </a:spcBef>
            </a:pPr>
            <a:r>
              <a:rPr sz="1500" spc="5" dirty="0">
                <a:solidFill>
                  <a:srgbClr val="1B3039"/>
                </a:solidFill>
                <a:latin typeface="Tahoma"/>
                <a:cs typeface="Tahoma"/>
              </a:rPr>
              <a:t>Spark </a:t>
            </a:r>
            <a:r>
              <a:rPr sz="1500" spc="10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5" dirty="0">
                <a:solidFill>
                  <a:srgbClr val="1B3039"/>
                </a:solidFill>
                <a:latin typeface="Tahoma"/>
                <a:cs typeface="Tahoma"/>
              </a:rPr>
              <a:t>C</a:t>
            </a:r>
            <a:r>
              <a:rPr sz="1500" spc="-5" dirty="0">
                <a:solidFill>
                  <a:srgbClr val="1B3039"/>
                </a:solidFill>
                <a:latin typeface="Tahoma"/>
                <a:cs typeface="Tahoma"/>
              </a:rPr>
              <a:t>o</a:t>
            </a:r>
            <a:r>
              <a:rPr sz="1500" spc="-35" dirty="0">
                <a:solidFill>
                  <a:srgbClr val="1B3039"/>
                </a:solidFill>
                <a:latin typeface="Tahoma"/>
                <a:cs typeface="Tahoma"/>
              </a:rPr>
              <a:t>n</a:t>
            </a:r>
            <a:r>
              <a:rPr sz="1500" spc="-30" dirty="0">
                <a:solidFill>
                  <a:srgbClr val="1B3039"/>
                </a:solidFill>
                <a:latin typeface="Tahoma"/>
                <a:cs typeface="Tahoma"/>
              </a:rPr>
              <a:t>n</a:t>
            </a:r>
            <a:r>
              <a:rPr sz="1500" spc="-10" dirty="0">
                <a:solidFill>
                  <a:srgbClr val="1B3039"/>
                </a:solidFill>
                <a:latin typeface="Tahoma"/>
                <a:cs typeface="Tahoma"/>
              </a:rPr>
              <a:t>e</a:t>
            </a:r>
            <a:r>
              <a:rPr sz="1500" spc="85" dirty="0">
                <a:solidFill>
                  <a:srgbClr val="1B3039"/>
                </a:solidFill>
                <a:latin typeface="Tahoma"/>
                <a:cs typeface="Tahoma"/>
              </a:rPr>
              <a:t>c</a:t>
            </a:r>
            <a:r>
              <a:rPr sz="1500" spc="40" dirty="0">
                <a:solidFill>
                  <a:srgbClr val="1B3039"/>
                </a:solidFill>
                <a:latin typeface="Tahoma"/>
                <a:cs typeface="Tahoma"/>
              </a:rPr>
              <a:t>t</a:t>
            </a: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800" b="1" spc="-120" dirty="0">
                <a:solidFill>
                  <a:srgbClr val="1B3039"/>
                </a:solidFill>
                <a:latin typeface="Tahoma"/>
                <a:cs typeface="Tahoma"/>
              </a:rPr>
              <a:t>Python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938" y="4423405"/>
            <a:ext cx="1078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20" dirty="0">
                <a:solidFill>
                  <a:srgbClr val="1B3039"/>
                </a:solidFill>
                <a:latin typeface="Tahoma"/>
                <a:cs typeface="Tahoma"/>
              </a:rPr>
              <a:t>Streaming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62408" y="4508902"/>
            <a:ext cx="526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65" dirty="0">
                <a:solidFill>
                  <a:srgbClr val="1B3039"/>
                </a:solidFill>
                <a:latin typeface="Tahoma"/>
                <a:cs typeface="Tahoma"/>
              </a:rPr>
              <a:t>More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70409" y="2225417"/>
            <a:ext cx="426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5" dirty="0">
                <a:solidFill>
                  <a:srgbClr val="1B3039"/>
                </a:solidFill>
                <a:latin typeface="Tahoma"/>
                <a:cs typeface="Tahoma"/>
              </a:rPr>
              <a:t>SQL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31342" y="3777683"/>
            <a:ext cx="13652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716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1B3039"/>
                </a:solidFill>
                <a:latin typeface="Tahoma"/>
                <a:cs typeface="Tahoma"/>
              </a:rPr>
              <a:t>PySpark</a:t>
            </a:r>
            <a:r>
              <a:rPr sz="1500" spc="-195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1B3039"/>
                </a:solidFill>
                <a:latin typeface="Tahoma"/>
                <a:cs typeface="Tahoma"/>
              </a:rPr>
              <a:t>UDF  </a:t>
            </a:r>
            <a:r>
              <a:rPr sz="1500" spc="-15" dirty="0">
                <a:solidFill>
                  <a:srgbClr val="1B3039"/>
                </a:solidFill>
                <a:latin typeface="Tahoma"/>
                <a:cs typeface="Tahoma"/>
              </a:rPr>
              <a:t>U</a:t>
            </a:r>
            <a:r>
              <a:rPr sz="1500" spc="-35" dirty="0">
                <a:solidFill>
                  <a:srgbClr val="1B3039"/>
                </a:solidFill>
                <a:latin typeface="Tahoma"/>
                <a:cs typeface="Tahoma"/>
              </a:rPr>
              <a:t>n</a:t>
            </a:r>
            <a:r>
              <a:rPr sz="1500" spc="40" dirty="0">
                <a:solidFill>
                  <a:srgbClr val="1B3039"/>
                </a:solidFill>
                <a:latin typeface="Tahoma"/>
                <a:cs typeface="Tahoma"/>
              </a:rPr>
              <a:t>i</a:t>
            </a:r>
            <a:r>
              <a:rPr sz="1500" spc="60" dirty="0">
                <a:solidFill>
                  <a:srgbClr val="1B3039"/>
                </a:solidFill>
                <a:latin typeface="Tahoma"/>
                <a:cs typeface="Tahoma"/>
              </a:rPr>
              <a:t>f</a:t>
            </a:r>
            <a:r>
              <a:rPr sz="1500" spc="20" dirty="0">
                <a:solidFill>
                  <a:srgbClr val="1B3039"/>
                </a:solidFill>
                <a:latin typeface="Tahoma"/>
                <a:cs typeface="Tahoma"/>
              </a:rPr>
              <a:t>ie</a:t>
            </a:r>
            <a:r>
              <a:rPr sz="1500" spc="-15" dirty="0">
                <a:solidFill>
                  <a:srgbClr val="1B3039"/>
                </a:solidFill>
                <a:latin typeface="Tahoma"/>
                <a:cs typeface="Tahoma"/>
              </a:rPr>
              <a:t>d</a:t>
            </a:r>
            <a:r>
              <a:rPr sz="1500" spc="-150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1B3039"/>
                </a:solidFill>
                <a:latin typeface="Tahoma"/>
                <a:cs typeface="Tahoma"/>
              </a:rPr>
              <a:t>P</a:t>
            </a:r>
            <a:r>
              <a:rPr sz="1500" spc="10" dirty="0">
                <a:solidFill>
                  <a:srgbClr val="1B3039"/>
                </a:solidFill>
                <a:latin typeface="Tahoma"/>
                <a:cs typeface="Tahoma"/>
              </a:rPr>
              <a:t>r</a:t>
            </a:r>
            <a:r>
              <a:rPr sz="1500" spc="-5" dirty="0">
                <a:solidFill>
                  <a:srgbClr val="1B3039"/>
                </a:solidFill>
                <a:latin typeface="Tahoma"/>
                <a:cs typeface="Tahoma"/>
              </a:rPr>
              <a:t>o</a:t>
            </a:r>
            <a:r>
              <a:rPr sz="1500" spc="60" dirty="0">
                <a:solidFill>
                  <a:srgbClr val="1B3039"/>
                </a:solidFill>
                <a:latin typeface="Tahoma"/>
                <a:cs typeface="Tahoma"/>
              </a:rPr>
              <a:t>f</a:t>
            </a:r>
            <a:r>
              <a:rPr sz="1500" spc="20" dirty="0">
                <a:solidFill>
                  <a:srgbClr val="1B3039"/>
                </a:solidFill>
                <a:latin typeface="Tahoma"/>
                <a:cs typeface="Tahoma"/>
              </a:rPr>
              <a:t>il</a:t>
            </a:r>
            <a:r>
              <a:rPr sz="1500" dirty="0">
                <a:solidFill>
                  <a:srgbClr val="1B3039"/>
                </a:solidFill>
                <a:latin typeface="Tahoma"/>
                <a:cs typeface="Tahoma"/>
              </a:rPr>
              <a:t>in</a:t>
            </a:r>
            <a:r>
              <a:rPr sz="1500" spc="-30" dirty="0">
                <a:solidFill>
                  <a:srgbClr val="1B3039"/>
                </a:solidFill>
                <a:latin typeface="Tahoma"/>
                <a:cs typeface="Tahoma"/>
              </a:rPr>
              <a:t>g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8345" y="5863377"/>
            <a:ext cx="12407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2085">
              <a:lnSpc>
                <a:spcPct val="100000"/>
              </a:lnSpc>
              <a:spcBef>
                <a:spcPts val="100"/>
              </a:spcBef>
            </a:pPr>
            <a:r>
              <a:rPr sz="1500" spc="20" dirty="0">
                <a:solidFill>
                  <a:srgbClr val="1B3039"/>
                </a:solidFill>
                <a:latin typeface="Tahoma"/>
                <a:cs typeface="Tahoma"/>
              </a:rPr>
              <a:t>State</a:t>
            </a:r>
            <a:r>
              <a:rPr sz="1500" spc="-180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-20" dirty="0">
                <a:solidFill>
                  <a:srgbClr val="1B3039"/>
                </a:solidFill>
                <a:latin typeface="Tahoma"/>
                <a:cs typeface="Tahoma"/>
              </a:rPr>
              <a:t>Data  </a:t>
            </a:r>
            <a:r>
              <a:rPr sz="1500" spc="20" dirty="0">
                <a:solidFill>
                  <a:srgbClr val="1B3039"/>
                </a:solidFill>
                <a:latin typeface="Tahoma"/>
                <a:cs typeface="Tahoma"/>
              </a:rPr>
              <a:t>S</a:t>
            </a:r>
            <a:r>
              <a:rPr sz="1500" spc="15" dirty="0">
                <a:solidFill>
                  <a:srgbClr val="1B3039"/>
                </a:solidFill>
                <a:latin typeface="Tahoma"/>
                <a:cs typeface="Tahoma"/>
              </a:rPr>
              <a:t>o</a:t>
            </a:r>
            <a:r>
              <a:rPr sz="1500" spc="-20" dirty="0">
                <a:solidFill>
                  <a:srgbClr val="1B3039"/>
                </a:solidFill>
                <a:latin typeface="Tahoma"/>
                <a:cs typeface="Tahoma"/>
              </a:rPr>
              <a:t>u</a:t>
            </a:r>
            <a:r>
              <a:rPr sz="1500" spc="-10" dirty="0">
                <a:solidFill>
                  <a:srgbClr val="1B3039"/>
                </a:solidFill>
                <a:latin typeface="Tahoma"/>
                <a:cs typeface="Tahoma"/>
              </a:rPr>
              <a:t>r</a:t>
            </a:r>
            <a:r>
              <a:rPr sz="1500" spc="45" dirty="0">
                <a:solidFill>
                  <a:srgbClr val="1B3039"/>
                </a:solidFill>
                <a:latin typeface="Tahoma"/>
                <a:cs typeface="Tahoma"/>
              </a:rPr>
              <a:t>ce</a:t>
            </a:r>
            <a:r>
              <a:rPr sz="1500" spc="-190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1B3039"/>
                </a:solidFill>
                <a:latin typeface="Tahoma"/>
                <a:cs typeface="Tahoma"/>
              </a:rPr>
              <a:t>R</a:t>
            </a:r>
            <a:r>
              <a:rPr sz="1500" spc="5" dirty="0">
                <a:solidFill>
                  <a:srgbClr val="1B3039"/>
                </a:solidFill>
                <a:latin typeface="Tahoma"/>
                <a:cs typeface="Tahoma"/>
              </a:rPr>
              <a:t>e</a:t>
            </a:r>
            <a:r>
              <a:rPr sz="1500" spc="-25" dirty="0">
                <a:solidFill>
                  <a:srgbClr val="1B3039"/>
                </a:solidFill>
                <a:latin typeface="Tahoma"/>
                <a:cs typeface="Tahoma"/>
              </a:rPr>
              <a:t>a</a:t>
            </a:r>
            <a:r>
              <a:rPr sz="1500" spc="-20" dirty="0">
                <a:solidFill>
                  <a:srgbClr val="1B3039"/>
                </a:solidFill>
                <a:latin typeface="Tahoma"/>
                <a:cs typeface="Tahoma"/>
              </a:rPr>
              <a:t>d</a:t>
            </a:r>
            <a:r>
              <a:rPr sz="1500" spc="5" dirty="0">
                <a:solidFill>
                  <a:srgbClr val="1B3039"/>
                </a:solidFill>
                <a:latin typeface="Tahoma"/>
                <a:cs typeface="Tahoma"/>
              </a:rPr>
              <a:t>er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8601" y="1577906"/>
            <a:ext cx="11423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855" marR="5080" indent="-97790">
              <a:lnSpc>
                <a:spcPct val="100000"/>
              </a:lnSpc>
              <a:spcBef>
                <a:spcPts val="100"/>
              </a:spcBef>
            </a:pPr>
            <a:r>
              <a:rPr sz="1500" spc="-30" dirty="0">
                <a:solidFill>
                  <a:srgbClr val="1B3039"/>
                </a:solidFill>
                <a:latin typeface="Tahoma"/>
                <a:cs typeface="Tahoma"/>
              </a:rPr>
              <a:t>[WIP</a:t>
            </a:r>
            <a:r>
              <a:rPr sz="1500" spc="-25" dirty="0">
                <a:solidFill>
                  <a:srgbClr val="1B3039"/>
                </a:solidFill>
                <a:latin typeface="Tahoma"/>
                <a:cs typeface="Tahoma"/>
              </a:rPr>
              <a:t>]</a:t>
            </a:r>
            <a:r>
              <a:rPr sz="1500" spc="-175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5" dirty="0">
                <a:solidFill>
                  <a:srgbClr val="1B3039"/>
                </a:solidFill>
                <a:latin typeface="Tahoma"/>
                <a:cs typeface="Tahoma"/>
              </a:rPr>
              <a:t>Variant  </a:t>
            </a:r>
            <a:r>
              <a:rPr sz="1500" spc="-100" dirty="0">
                <a:solidFill>
                  <a:srgbClr val="1B3039"/>
                </a:solidFill>
                <a:latin typeface="Tahoma"/>
                <a:cs typeface="Tahoma"/>
              </a:rPr>
              <a:t>D</a:t>
            </a:r>
            <a:r>
              <a:rPr sz="1500" spc="10" dirty="0">
                <a:solidFill>
                  <a:srgbClr val="1B3039"/>
                </a:solidFill>
                <a:latin typeface="Tahoma"/>
                <a:cs typeface="Tahoma"/>
              </a:rPr>
              <a:t>at</a:t>
            </a:r>
            <a:r>
              <a:rPr sz="1500" spc="-25" dirty="0">
                <a:solidFill>
                  <a:srgbClr val="1B3039"/>
                </a:solidFill>
                <a:latin typeface="Tahoma"/>
                <a:cs typeface="Tahoma"/>
              </a:rPr>
              <a:t>a</a:t>
            </a:r>
            <a:r>
              <a:rPr sz="1500" spc="-180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1B3039"/>
                </a:solidFill>
                <a:latin typeface="Tahoma"/>
                <a:cs typeface="Tahoma"/>
              </a:rPr>
              <a:t>T</a:t>
            </a:r>
            <a:r>
              <a:rPr sz="1500" spc="-60" dirty="0">
                <a:solidFill>
                  <a:srgbClr val="1B3039"/>
                </a:solidFill>
                <a:latin typeface="Tahoma"/>
                <a:cs typeface="Tahoma"/>
              </a:rPr>
              <a:t>y</a:t>
            </a:r>
            <a:r>
              <a:rPr sz="1500" spc="-10" dirty="0">
                <a:solidFill>
                  <a:srgbClr val="1B3039"/>
                </a:solidFill>
                <a:latin typeface="Tahoma"/>
                <a:cs typeface="Tahoma"/>
              </a:rPr>
              <a:t>p</a:t>
            </a:r>
            <a:r>
              <a:rPr sz="1500" spc="5" dirty="0">
                <a:solidFill>
                  <a:srgbClr val="1B3039"/>
                </a:solidFill>
                <a:latin typeface="Tahoma"/>
                <a:cs typeface="Tahoma"/>
              </a:rPr>
              <a:t>e</a:t>
            </a:r>
            <a:r>
              <a:rPr sz="1500" spc="50" dirty="0">
                <a:solidFill>
                  <a:srgbClr val="1B3039"/>
                </a:solidFill>
                <a:latin typeface="Tahoma"/>
                <a:cs typeface="Tahoma"/>
              </a:rPr>
              <a:t>s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67274" y="5872350"/>
            <a:ext cx="8674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 marR="5080" indent="-59690">
              <a:lnSpc>
                <a:spcPct val="100000"/>
              </a:lnSpc>
              <a:spcBef>
                <a:spcPts val="100"/>
              </a:spcBef>
            </a:pPr>
            <a:r>
              <a:rPr sz="1500" spc="5" dirty="0">
                <a:solidFill>
                  <a:srgbClr val="1B3039"/>
                </a:solidFill>
                <a:latin typeface="Tahoma"/>
                <a:cs typeface="Tahoma"/>
              </a:rPr>
              <a:t>Spark</a:t>
            </a:r>
            <a:r>
              <a:rPr sz="1500" spc="-185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1B3039"/>
                </a:solidFill>
                <a:latin typeface="Tahoma"/>
                <a:cs typeface="Tahoma"/>
              </a:rPr>
              <a:t>K8S  </a:t>
            </a:r>
            <a:r>
              <a:rPr sz="1500" spc="5" dirty="0">
                <a:solidFill>
                  <a:srgbClr val="1B3039"/>
                </a:solidFill>
                <a:latin typeface="Tahoma"/>
                <a:cs typeface="Tahoma"/>
              </a:rPr>
              <a:t>operator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79967" y="3788640"/>
            <a:ext cx="10960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solidFill>
                  <a:srgbClr val="1B3039"/>
                </a:solidFill>
                <a:latin typeface="Tahoma"/>
                <a:cs typeface="Tahoma"/>
              </a:rPr>
              <a:t>[WIP]</a:t>
            </a:r>
            <a:r>
              <a:rPr sz="1500" spc="-185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1B3039"/>
                </a:solidFill>
                <a:latin typeface="Tahoma"/>
                <a:cs typeface="Tahoma"/>
              </a:rPr>
              <a:t>Stored  </a:t>
            </a:r>
            <a:r>
              <a:rPr sz="1500" spc="15" dirty="0">
                <a:solidFill>
                  <a:srgbClr val="1B3039"/>
                </a:solidFill>
                <a:latin typeface="Tahoma"/>
                <a:cs typeface="Tahoma"/>
              </a:rPr>
              <a:t>Procedures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5068" y="1572976"/>
            <a:ext cx="923290" cy="47053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8270" marR="5080" indent="-116205">
              <a:lnSpc>
                <a:spcPts val="1700"/>
              </a:lnSpc>
              <a:spcBef>
                <a:spcPts val="240"/>
              </a:spcBef>
            </a:pPr>
            <a:r>
              <a:rPr sz="1500" spc="15" dirty="0">
                <a:solidFill>
                  <a:srgbClr val="1B3039"/>
                </a:solidFill>
                <a:latin typeface="Tahoma"/>
                <a:cs typeface="Tahoma"/>
              </a:rPr>
              <a:t>Structured  </a:t>
            </a:r>
            <a:r>
              <a:rPr sz="1500" dirty="0">
                <a:solidFill>
                  <a:srgbClr val="1B3039"/>
                </a:solidFill>
                <a:latin typeface="Tahoma"/>
                <a:cs typeface="Tahoma"/>
              </a:rPr>
              <a:t>Logging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82098" y="1667435"/>
            <a:ext cx="9099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solidFill>
                  <a:srgbClr val="1B3039"/>
                </a:solidFill>
                <a:latin typeface="Tahoma"/>
                <a:cs typeface="Tahoma"/>
              </a:rPr>
              <a:t>ANS</a:t>
            </a:r>
            <a:r>
              <a:rPr sz="1500" spc="-20" dirty="0">
                <a:solidFill>
                  <a:srgbClr val="1B3039"/>
                </a:solidFill>
                <a:latin typeface="Tahoma"/>
                <a:cs typeface="Tahoma"/>
              </a:rPr>
              <a:t>I</a:t>
            </a:r>
            <a:r>
              <a:rPr sz="1500" spc="-175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1B3039"/>
                </a:solidFill>
                <a:latin typeface="Tahoma"/>
                <a:cs typeface="Tahoma"/>
              </a:rPr>
              <a:t>Mode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9317" y="5741277"/>
            <a:ext cx="120205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 algn="ctr">
              <a:lnSpc>
                <a:spcPct val="100000"/>
              </a:lnSpc>
              <a:spcBef>
                <a:spcPts val="100"/>
              </a:spcBef>
            </a:pPr>
            <a:r>
              <a:rPr sz="1500" spc="5" dirty="0">
                <a:solidFill>
                  <a:srgbClr val="1B3039"/>
                </a:solidFill>
                <a:latin typeface="Tahoma"/>
                <a:cs typeface="Tahoma"/>
              </a:rPr>
              <a:t>Arbitrary </a:t>
            </a:r>
            <a:r>
              <a:rPr sz="1500" spc="10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15" dirty="0">
                <a:solidFill>
                  <a:srgbClr val="1B3039"/>
                </a:solidFill>
                <a:latin typeface="Tahoma"/>
                <a:cs typeface="Tahoma"/>
              </a:rPr>
              <a:t>Stateful </a:t>
            </a:r>
            <a:r>
              <a:rPr sz="1500" spc="20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1B3039"/>
                </a:solidFill>
                <a:latin typeface="Tahoma"/>
                <a:cs typeface="Tahoma"/>
              </a:rPr>
              <a:t>P</a:t>
            </a:r>
            <a:r>
              <a:rPr sz="1500" spc="10" dirty="0">
                <a:solidFill>
                  <a:srgbClr val="1B3039"/>
                </a:solidFill>
                <a:latin typeface="Tahoma"/>
                <a:cs typeface="Tahoma"/>
              </a:rPr>
              <a:t>r</a:t>
            </a:r>
            <a:r>
              <a:rPr sz="1500" spc="40" dirty="0">
                <a:solidFill>
                  <a:srgbClr val="1B3039"/>
                </a:solidFill>
                <a:latin typeface="Tahoma"/>
                <a:cs typeface="Tahoma"/>
              </a:rPr>
              <a:t>oc</a:t>
            </a:r>
            <a:r>
              <a:rPr sz="1500" spc="5" dirty="0">
                <a:solidFill>
                  <a:srgbClr val="1B3039"/>
                </a:solidFill>
                <a:latin typeface="Tahoma"/>
                <a:cs typeface="Tahoma"/>
              </a:rPr>
              <a:t>e</a:t>
            </a:r>
            <a:r>
              <a:rPr sz="1500" spc="50" dirty="0">
                <a:solidFill>
                  <a:srgbClr val="1B3039"/>
                </a:solidFill>
                <a:latin typeface="Tahoma"/>
                <a:cs typeface="Tahoma"/>
              </a:rPr>
              <a:t>ss</a:t>
            </a:r>
            <a:r>
              <a:rPr sz="1500" spc="25" dirty="0">
                <a:solidFill>
                  <a:srgbClr val="1B3039"/>
                </a:solidFill>
                <a:latin typeface="Tahoma"/>
                <a:cs typeface="Tahoma"/>
              </a:rPr>
              <a:t>i</a:t>
            </a:r>
            <a:r>
              <a:rPr sz="1500" spc="-35" dirty="0">
                <a:solidFill>
                  <a:srgbClr val="1B3039"/>
                </a:solidFill>
                <a:latin typeface="Tahoma"/>
                <a:cs typeface="Tahoma"/>
              </a:rPr>
              <a:t>n</a:t>
            </a:r>
            <a:r>
              <a:rPr sz="1500" spc="-30" dirty="0">
                <a:solidFill>
                  <a:srgbClr val="1B3039"/>
                </a:solidFill>
                <a:latin typeface="Tahoma"/>
                <a:cs typeface="Tahoma"/>
              </a:rPr>
              <a:t>g</a:t>
            </a:r>
            <a:r>
              <a:rPr sz="1500" spc="-170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-15" dirty="0">
                <a:solidFill>
                  <a:srgbClr val="1B3039"/>
                </a:solidFill>
                <a:latin typeface="Tahoma"/>
                <a:cs typeface="Tahoma"/>
              </a:rPr>
              <a:t>V2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89580" y="5872350"/>
            <a:ext cx="12934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6409" marR="5080" indent="-474345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1B3039"/>
                </a:solidFill>
                <a:latin typeface="Tahoma"/>
                <a:cs typeface="Tahoma"/>
              </a:rPr>
              <a:t>New</a:t>
            </a:r>
            <a:r>
              <a:rPr sz="1500" spc="-170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1B3039"/>
                </a:solidFill>
                <a:latin typeface="Tahoma"/>
                <a:cs typeface="Tahoma"/>
              </a:rPr>
              <a:t>Streaming  </a:t>
            </a:r>
            <a:r>
              <a:rPr sz="1500" spc="-5" dirty="0">
                <a:solidFill>
                  <a:srgbClr val="1B3039"/>
                </a:solidFill>
                <a:latin typeface="Tahoma"/>
                <a:cs typeface="Tahoma"/>
              </a:rPr>
              <a:t>Doc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05095" y="5872349"/>
            <a:ext cx="14941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 marR="5080" indent="-1905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1B3039"/>
                </a:solidFill>
                <a:latin typeface="Tahoma"/>
                <a:cs typeface="Tahoma"/>
              </a:rPr>
              <a:t>Streamin</a:t>
            </a:r>
            <a:r>
              <a:rPr sz="1500" spc="5" dirty="0">
                <a:solidFill>
                  <a:srgbClr val="1B3039"/>
                </a:solidFill>
                <a:latin typeface="Tahoma"/>
                <a:cs typeface="Tahoma"/>
              </a:rPr>
              <a:t>g</a:t>
            </a:r>
            <a:r>
              <a:rPr sz="1500" spc="-175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1B3039"/>
                </a:solidFill>
                <a:latin typeface="Tahoma"/>
                <a:cs typeface="Tahoma"/>
              </a:rPr>
              <a:t>Python  </a:t>
            </a:r>
            <a:r>
              <a:rPr sz="1500" spc="-100" dirty="0">
                <a:solidFill>
                  <a:srgbClr val="1B3039"/>
                </a:solidFill>
                <a:latin typeface="Tahoma"/>
                <a:cs typeface="Tahoma"/>
              </a:rPr>
              <a:t>D</a:t>
            </a:r>
            <a:r>
              <a:rPr sz="1500" spc="-25" dirty="0">
                <a:solidFill>
                  <a:srgbClr val="1B3039"/>
                </a:solidFill>
                <a:latin typeface="Tahoma"/>
                <a:cs typeface="Tahoma"/>
              </a:rPr>
              <a:t>a</a:t>
            </a:r>
            <a:r>
              <a:rPr sz="1500" spc="45" dirty="0">
                <a:solidFill>
                  <a:srgbClr val="1B3039"/>
                </a:solidFill>
                <a:latin typeface="Tahoma"/>
                <a:cs typeface="Tahoma"/>
              </a:rPr>
              <a:t>t</a:t>
            </a:r>
            <a:r>
              <a:rPr sz="1500" spc="-25" dirty="0">
                <a:solidFill>
                  <a:srgbClr val="1B3039"/>
                </a:solidFill>
                <a:latin typeface="Tahoma"/>
                <a:cs typeface="Tahoma"/>
              </a:rPr>
              <a:t>a</a:t>
            </a:r>
            <a:r>
              <a:rPr sz="1500" spc="-180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20" dirty="0">
                <a:solidFill>
                  <a:srgbClr val="1B3039"/>
                </a:solidFill>
                <a:latin typeface="Tahoma"/>
                <a:cs typeface="Tahoma"/>
              </a:rPr>
              <a:t>S</a:t>
            </a:r>
            <a:r>
              <a:rPr sz="1500" spc="15" dirty="0">
                <a:solidFill>
                  <a:srgbClr val="1B3039"/>
                </a:solidFill>
                <a:latin typeface="Tahoma"/>
                <a:cs typeface="Tahoma"/>
              </a:rPr>
              <a:t>o</a:t>
            </a:r>
            <a:r>
              <a:rPr sz="1500" spc="-20" dirty="0">
                <a:solidFill>
                  <a:srgbClr val="1B3039"/>
                </a:solidFill>
                <a:latin typeface="Tahoma"/>
                <a:cs typeface="Tahoma"/>
              </a:rPr>
              <a:t>u</a:t>
            </a:r>
            <a:r>
              <a:rPr sz="1500" spc="-10" dirty="0">
                <a:solidFill>
                  <a:srgbClr val="1B3039"/>
                </a:solidFill>
                <a:latin typeface="Tahoma"/>
                <a:cs typeface="Tahoma"/>
              </a:rPr>
              <a:t>r</a:t>
            </a:r>
            <a:r>
              <a:rPr sz="1500" spc="45" dirty="0">
                <a:solidFill>
                  <a:srgbClr val="1B3039"/>
                </a:solidFill>
                <a:latin typeface="Tahoma"/>
                <a:cs typeface="Tahoma"/>
              </a:rPr>
              <a:t>ce</a:t>
            </a:r>
            <a:r>
              <a:rPr sz="1500" spc="50" dirty="0">
                <a:solidFill>
                  <a:srgbClr val="1B3039"/>
                </a:solidFill>
                <a:latin typeface="Tahoma"/>
                <a:cs typeface="Tahoma"/>
              </a:rPr>
              <a:t>s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71267" y="1566678"/>
            <a:ext cx="82041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575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1B3039"/>
                </a:solidFill>
                <a:latin typeface="Tahoma"/>
                <a:cs typeface="Tahoma"/>
              </a:rPr>
              <a:t>pandas</a:t>
            </a:r>
            <a:r>
              <a:rPr sz="1500" spc="-160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-15" dirty="0">
                <a:solidFill>
                  <a:srgbClr val="1B3039"/>
                </a:solidFill>
                <a:latin typeface="Tahoma"/>
                <a:cs typeface="Tahoma"/>
              </a:rPr>
              <a:t>2  </a:t>
            </a:r>
            <a:r>
              <a:rPr sz="1500" spc="35" dirty="0">
                <a:solidFill>
                  <a:srgbClr val="1B3039"/>
                </a:solidFill>
                <a:latin typeface="Tahoma"/>
                <a:cs typeface="Tahoma"/>
              </a:rPr>
              <a:t>AP</a:t>
            </a:r>
            <a:r>
              <a:rPr sz="1500" spc="-175" dirty="0">
                <a:solidFill>
                  <a:srgbClr val="1B3039"/>
                </a:solidFill>
                <a:latin typeface="Tahoma"/>
                <a:cs typeface="Tahoma"/>
              </a:rPr>
              <a:t>I </a:t>
            </a:r>
            <a:r>
              <a:rPr sz="1500" spc="-5" dirty="0">
                <a:solidFill>
                  <a:srgbClr val="1B3039"/>
                </a:solidFill>
                <a:latin typeface="Tahoma"/>
                <a:cs typeface="Tahoma"/>
              </a:rPr>
              <a:t>p</a:t>
            </a:r>
            <a:r>
              <a:rPr sz="1500" spc="-10" dirty="0">
                <a:solidFill>
                  <a:srgbClr val="1B3039"/>
                </a:solidFill>
                <a:latin typeface="Tahoma"/>
                <a:cs typeface="Tahoma"/>
              </a:rPr>
              <a:t>a</a:t>
            </a:r>
            <a:r>
              <a:rPr sz="1500" spc="-5" dirty="0">
                <a:solidFill>
                  <a:srgbClr val="1B3039"/>
                </a:solidFill>
                <a:latin typeface="Tahoma"/>
                <a:cs typeface="Tahoma"/>
              </a:rPr>
              <a:t>r</a:t>
            </a:r>
            <a:r>
              <a:rPr sz="1500" spc="30" dirty="0">
                <a:solidFill>
                  <a:srgbClr val="1B3039"/>
                </a:solidFill>
                <a:latin typeface="Tahoma"/>
                <a:cs typeface="Tahoma"/>
              </a:rPr>
              <a:t>i</a:t>
            </a:r>
            <a:r>
              <a:rPr sz="1500" spc="50" dirty="0">
                <a:solidFill>
                  <a:srgbClr val="1B3039"/>
                </a:solidFill>
                <a:latin typeface="Tahoma"/>
                <a:cs typeface="Tahoma"/>
              </a:rPr>
              <a:t>t</a:t>
            </a:r>
            <a:r>
              <a:rPr sz="1500" spc="-60" dirty="0">
                <a:solidFill>
                  <a:srgbClr val="1B3039"/>
                </a:solidFill>
                <a:latin typeface="Tahoma"/>
                <a:cs typeface="Tahoma"/>
              </a:rPr>
              <a:t>y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65010" y="1581875"/>
            <a:ext cx="13798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marR="5080" indent="-19685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1B3039"/>
                </a:solidFill>
                <a:latin typeface="Tahoma"/>
                <a:cs typeface="Tahoma"/>
              </a:rPr>
              <a:t>Arro</a:t>
            </a:r>
            <a:r>
              <a:rPr sz="1500" spc="-5" dirty="0">
                <a:solidFill>
                  <a:srgbClr val="1B3039"/>
                </a:solidFill>
                <a:latin typeface="Tahoma"/>
                <a:cs typeface="Tahoma"/>
              </a:rPr>
              <a:t>w</a:t>
            </a:r>
            <a:r>
              <a:rPr sz="1500" spc="-175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5" dirty="0">
                <a:solidFill>
                  <a:srgbClr val="1B3039"/>
                </a:solidFill>
                <a:latin typeface="Tahoma"/>
                <a:cs typeface="Tahoma"/>
              </a:rPr>
              <a:t>optimized  </a:t>
            </a:r>
            <a:r>
              <a:rPr sz="1500" spc="60" dirty="0">
                <a:solidFill>
                  <a:srgbClr val="1B3039"/>
                </a:solidFill>
                <a:latin typeface="Tahoma"/>
                <a:cs typeface="Tahoma"/>
              </a:rPr>
              <a:t>P</a:t>
            </a:r>
            <a:r>
              <a:rPr sz="1500" spc="-60" dirty="0">
                <a:solidFill>
                  <a:srgbClr val="1B3039"/>
                </a:solidFill>
                <a:latin typeface="Tahoma"/>
                <a:cs typeface="Tahoma"/>
              </a:rPr>
              <a:t>y</a:t>
            </a:r>
            <a:r>
              <a:rPr sz="1500" spc="45" dirty="0">
                <a:solidFill>
                  <a:srgbClr val="1B3039"/>
                </a:solidFill>
                <a:latin typeface="Tahoma"/>
                <a:cs typeface="Tahoma"/>
              </a:rPr>
              <a:t>t</a:t>
            </a:r>
            <a:r>
              <a:rPr sz="1500" spc="-20" dirty="0">
                <a:solidFill>
                  <a:srgbClr val="1B3039"/>
                </a:solidFill>
                <a:latin typeface="Tahoma"/>
                <a:cs typeface="Tahoma"/>
              </a:rPr>
              <a:t>ho</a:t>
            </a:r>
            <a:r>
              <a:rPr sz="1500" spc="-30" dirty="0">
                <a:solidFill>
                  <a:srgbClr val="1B3039"/>
                </a:solidFill>
                <a:latin typeface="Tahoma"/>
                <a:cs typeface="Tahoma"/>
              </a:rPr>
              <a:t>n</a:t>
            </a:r>
            <a:r>
              <a:rPr sz="1500" spc="-175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-15" dirty="0">
                <a:solidFill>
                  <a:srgbClr val="1B3039"/>
                </a:solidFill>
                <a:latin typeface="Tahoma"/>
                <a:cs typeface="Tahoma"/>
              </a:rPr>
              <a:t>U</a:t>
            </a:r>
            <a:r>
              <a:rPr sz="1500" spc="-100" dirty="0">
                <a:solidFill>
                  <a:srgbClr val="1B3039"/>
                </a:solidFill>
                <a:latin typeface="Tahoma"/>
                <a:cs typeface="Tahoma"/>
              </a:rPr>
              <a:t>D</a:t>
            </a:r>
            <a:r>
              <a:rPr sz="1500" spc="65" dirty="0">
                <a:solidFill>
                  <a:srgbClr val="1B3039"/>
                </a:solidFill>
                <a:latin typeface="Tahoma"/>
                <a:cs typeface="Tahoma"/>
              </a:rPr>
              <a:t>F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312758" y="5863377"/>
            <a:ext cx="9817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500" spc="5" dirty="0">
                <a:solidFill>
                  <a:srgbClr val="1B3039"/>
                </a:solidFill>
                <a:latin typeface="Tahoma"/>
                <a:cs typeface="Tahoma"/>
              </a:rPr>
              <a:t>XML</a:t>
            </a:r>
            <a:endParaRPr sz="15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500" spc="10" dirty="0">
                <a:solidFill>
                  <a:srgbClr val="1B3039"/>
                </a:solidFill>
                <a:latin typeface="Tahoma"/>
                <a:cs typeface="Tahoma"/>
              </a:rPr>
              <a:t>Connectors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80798" y="5964621"/>
            <a:ext cx="62738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40" dirty="0">
                <a:solidFill>
                  <a:srgbClr val="1B3039"/>
                </a:solidFill>
                <a:latin typeface="Tahoma"/>
                <a:cs typeface="Tahoma"/>
              </a:rPr>
              <a:t>Java</a:t>
            </a:r>
            <a:r>
              <a:rPr sz="1500" spc="-180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-155" dirty="0">
                <a:solidFill>
                  <a:srgbClr val="1B3039"/>
                </a:solidFill>
                <a:latin typeface="Tahoma"/>
                <a:cs typeface="Tahoma"/>
              </a:rPr>
              <a:t>21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20592" y="5872419"/>
            <a:ext cx="1269365" cy="470534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167005">
              <a:lnSpc>
                <a:spcPts val="1700"/>
              </a:lnSpc>
              <a:spcBef>
                <a:spcPts val="240"/>
              </a:spcBef>
            </a:pPr>
            <a:r>
              <a:rPr sz="1500" spc="10" dirty="0">
                <a:solidFill>
                  <a:srgbClr val="1B3039"/>
                </a:solidFill>
                <a:latin typeface="Tahoma"/>
                <a:cs typeface="Tahoma"/>
              </a:rPr>
              <a:t>Error</a:t>
            </a:r>
            <a:r>
              <a:rPr sz="1500" spc="-185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1B3039"/>
                </a:solidFill>
                <a:latin typeface="Tahoma"/>
                <a:cs typeface="Tahoma"/>
              </a:rPr>
              <a:t>Class  </a:t>
            </a:r>
            <a:r>
              <a:rPr sz="1500" spc="65" dirty="0">
                <a:solidFill>
                  <a:srgbClr val="1B3039"/>
                </a:solidFill>
                <a:latin typeface="Tahoma"/>
                <a:cs typeface="Tahoma"/>
              </a:rPr>
              <a:t>E</a:t>
            </a:r>
            <a:r>
              <a:rPr sz="1500" spc="-35" dirty="0">
                <a:solidFill>
                  <a:srgbClr val="1B3039"/>
                </a:solidFill>
                <a:latin typeface="Tahoma"/>
                <a:cs typeface="Tahoma"/>
              </a:rPr>
              <a:t>nh</a:t>
            </a:r>
            <a:r>
              <a:rPr sz="1500" spc="-25" dirty="0">
                <a:solidFill>
                  <a:srgbClr val="1B3039"/>
                </a:solidFill>
                <a:latin typeface="Tahoma"/>
                <a:cs typeface="Tahoma"/>
              </a:rPr>
              <a:t>a</a:t>
            </a:r>
            <a:r>
              <a:rPr sz="1500" spc="25" dirty="0">
                <a:solidFill>
                  <a:srgbClr val="1B3039"/>
                </a:solidFill>
                <a:latin typeface="Tahoma"/>
                <a:cs typeface="Tahoma"/>
              </a:rPr>
              <a:t>nc</a:t>
            </a:r>
            <a:r>
              <a:rPr sz="1500" spc="5" dirty="0">
                <a:solidFill>
                  <a:srgbClr val="1B3039"/>
                </a:solidFill>
                <a:latin typeface="Tahoma"/>
                <a:cs typeface="Tahoma"/>
              </a:rPr>
              <a:t>e</a:t>
            </a:r>
            <a:r>
              <a:rPr sz="1500" spc="-15" dirty="0">
                <a:solidFill>
                  <a:srgbClr val="1B3039"/>
                </a:solidFill>
                <a:latin typeface="Tahoma"/>
                <a:cs typeface="Tahoma"/>
              </a:rPr>
              <a:t>m</a:t>
            </a:r>
            <a:r>
              <a:rPr sz="1500" spc="-5" dirty="0">
                <a:solidFill>
                  <a:srgbClr val="1B3039"/>
                </a:solidFill>
                <a:latin typeface="Tahoma"/>
                <a:cs typeface="Tahoma"/>
              </a:rPr>
              <a:t>e</a:t>
            </a:r>
            <a:r>
              <a:rPr sz="1500" spc="5" dirty="0">
                <a:solidFill>
                  <a:srgbClr val="1B3039"/>
                </a:solidFill>
                <a:latin typeface="Tahoma"/>
                <a:cs typeface="Tahoma"/>
              </a:rPr>
              <a:t>n</a:t>
            </a:r>
            <a:r>
              <a:rPr sz="1500" spc="10" dirty="0">
                <a:solidFill>
                  <a:srgbClr val="1B3039"/>
                </a:solidFill>
                <a:latin typeface="Tahoma"/>
                <a:cs typeface="Tahoma"/>
              </a:rPr>
              <a:t>t</a:t>
            </a:r>
            <a:r>
              <a:rPr sz="1500" spc="50" dirty="0">
                <a:solidFill>
                  <a:srgbClr val="1B3039"/>
                </a:solidFill>
                <a:latin typeface="Tahoma"/>
                <a:cs typeface="Tahoma"/>
              </a:rPr>
              <a:t>s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33890" y="3777748"/>
            <a:ext cx="10998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685">
              <a:lnSpc>
                <a:spcPct val="100000"/>
              </a:lnSpc>
              <a:spcBef>
                <a:spcPts val="100"/>
              </a:spcBef>
            </a:pPr>
            <a:r>
              <a:rPr sz="1500" spc="5" dirty="0">
                <a:solidFill>
                  <a:srgbClr val="1B3039"/>
                </a:solidFill>
                <a:latin typeface="Tahoma"/>
                <a:cs typeface="Tahoma"/>
              </a:rPr>
              <a:t>Polymorphic </a:t>
            </a:r>
            <a:r>
              <a:rPr sz="1500" spc="-455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60" dirty="0">
                <a:solidFill>
                  <a:srgbClr val="1B3039"/>
                </a:solidFill>
                <a:latin typeface="Tahoma"/>
                <a:cs typeface="Tahoma"/>
              </a:rPr>
              <a:t>P</a:t>
            </a:r>
            <a:r>
              <a:rPr sz="1500" spc="-60" dirty="0">
                <a:solidFill>
                  <a:srgbClr val="1B3039"/>
                </a:solidFill>
                <a:latin typeface="Tahoma"/>
                <a:cs typeface="Tahoma"/>
              </a:rPr>
              <a:t>y</a:t>
            </a:r>
            <a:r>
              <a:rPr sz="1500" spc="45" dirty="0">
                <a:solidFill>
                  <a:srgbClr val="1B3039"/>
                </a:solidFill>
                <a:latin typeface="Tahoma"/>
                <a:cs typeface="Tahoma"/>
              </a:rPr>
              <a:t>t</a:t>
            </a:r>
            <a:r>
              <a:rPr sz="1500" spc="-20" dirty="0">
                <a:solidFill>
                  <a:srgbClr val="1B3039"/>
                </a:solidFill>
                <a:latin typeface="Tahoma"/>
                <a:cs typeface="Tahoma"/>
              </a:rPr>
              <a:t>ho</a:t>
            </a:r>
            <a:r>
              <a:rPr sz="1500" spc="-30" dirty="0">
                <a:solidFill>
                  <a:srgbClr val="1B3039"/>
                </a:solidFill>
                <a:latin typeface="Tahoma"/>
                <a:cs typeface="Tahoma"/>
              </a:rPr>
              <a:t>n</a:t>
            </a:r>
            <a:r>
              <a:rPr sz="1500" spc="-175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-15" dirty="0">
                <a:solidFill>
                  <a:srgbClr val="1B3039"/>
                </a:solidFill>
                <a:latin typeface="Tahoma"/>
                <a:cs typeface="Tahoma"/>
              </a:rPr>
              <a:t>U</a:t>
            </a:r>
            <a:r>
              <a:rPr sz="1500" spc="-100" dirty="0">
                <a:solidFill>
                  <a:srgbClr val="1B3039"/>
                </a:solidFill>
                <a:latin typeface="Tahoma"/>
                <a:cs typeface="Tahoma"/>
              </a:rPr>
              <a:t>D</a:t>
            </a:r>
            <a:r>
              <a:rPr sz="1500" spc="-30" dirty="0">
                <a:solidFill>
                  <a:srgbClr val="1B3039"/>
                </a:solidFill>
                <a:latin typeface="Tahoma"/>
                <a:cs typeface="Tahoma"/>
              </a:rPr>
              <a:t>T</a:t>
            </a:r>
            <a:r>
              <a:rPr sz="1500" spc="65" dirty="0">
                <a:solidFill>
                  <a:srgbClr val="1B3039"/>
                </a:solidFill>
                <a:latin typeface="Tahoma"/>
                <a:cs typeface="Tahoma"/>
              </a:rPr>
              <a:t>F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96593" y="3662333"/>
            <a:ext cx="1148080" cy="69913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algn="ctr">
              <a:lnSpc>
                <a:spcPct val="97300"/>
              </a:lnSpc>
              <a:spcBef>
                <a:spcPts val="145"/>
              </a:spcBef>
            </a:pPr>
            <a:r>
              <a:rPr sz="1500" spc="-5" dirty="0">
                <a:solidFill>
                  <a:srgbClr val="1B3039"/>
                </a:solidFill>
                <a:latin typeface="Tahoma"/>
                <a:cs typeface="Tahoma"/>
              </a:rPr>
              <a:t>UDF-level </a:t>
            </a:r>
            <a:r>
              <a:rPr sz="1500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-15" dirty="0">
                <a:solidFill>
                  <a:srgbClr val="1B3039"/>
                </a:solidFill>
                <a:latin typeface="Tahoma"/>
                <a:cs typeface="Tahoma"/>
              </a:rPr>
              <a:t>Dependency </a:t>
            </a:r>
            <a:r>
              <a:rPr sz="1500" spc="-10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5" dirty="0">
                <a:solidFill>
                  <a:srgbClr val="1B3039"/>
                </a:solidFill>
                <a:latin typeface="Tahoma"/>
                <a:cs typeface="Tahoma"/>
              </a:rPr>
              <a:t>C</a:t>
            </a:r>
            <a:r>
              <a:rPr sz="1500" spc="-5" dirty="0">
                <a:solidFill>
                  <a:srgbClr val="1B3039"/>
                </a:solidFill>
                <a:latin typeface="Tahoma"/>
                <a:cs typeface="Tahoma"/>
              </a:rPr>
              <a:t>o</a:t>
            </a:r>
            <a:r>
              <a:rPr sz="1500" spc="-35" dirty="0">
                <a:solidFill>
                  <a:srgbClr val="1B3039"/>
                </a:solidFill>
                <a:latin typeface="Tahoma"/>
                <a:cs typeface="Tahoma"/>
              </a:rPr>
              <a:t>n</a:t>
            </a:r>
            <a:r>
              <a:rPr sz="1500" spc="15" dirty="0">
                <a:solidFill>
                  <a:srgbClr val="1B3039"/>
                </a:solidFill>
                <a:latin typeface="Tahoma"/>
                <a:cs typeface="Tahoma"/>
              </a:rPr>
              <a:t>tro</a:t>
            </a:r>
            <a:r>
              <a:rPr sz="1500" dirty="0">
                <a:solidFill>
                  <a:srgbClr val="1B3039"/>
                </a:solidFill>
                <a:latin typeface="Tahoma"/>
                <a:cs typeface="Tahoma"/>
              </a:rPr>
              <a:t>l</a:t>
            </a:r>
            <a:r>
              <a:rPr sz="1500" spc="-170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1B3039"/>
                </a:solidFill>
                <a:latin typeface="Tahoma"/>
                <a:cs typeface="Tahoma"/>
              </a:rPr>
              <a:t>[</a:t>
            </a:r>
            <a:r>
              <a:rPr sz="1500" spc="-30" dirty="0">
                <a:solidFill>
                  <a:srgbClr val="1B3039"/>
                </a:solidFill>
                <a:latin typeface="Tahoma"/>
                <a:cs typeface="Tahoma"/>
              </a:rPr>
              <a:t>W</a:t>
            </a:r>
            <a:r>
              <a:rPr sz="1500" spc="-180" dirty="0">
                <a:solidFill>
                  <a:srgbClr val="1B3039"/>
                </a:solidFill>
                <a:latin typeface="Tahoma"/>
                <a:cs typeface="Tahoma"/>
              </a:rPr>
              <a:t>I</a:t>
            </a:r>
            <a:r>
              <a:rPr sz="1500" spc="60" dirty="0">
                <a:solidFill>
                  <a:srgbClr val="1B3039"/>
                </a:solidFill>
                <a:latin typeface="Tahoma"/>
                <a:cs typeface="Tahoma"/>
              </a:rPr>
              <a:t>P</a:t>
            </a:r>
            <a:r>
              <a:rPr sz="1500" spc="-5" dirty="0">
                <a:solidFill>
                  <a:srgbClr val="1B3039"/>
                </a:solidFill>
                <a:latin typeface="Tahoma"/>
                <a:cs typeface="Tahoma"/>
              </a:rPr>
              <a:t>]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48190" y="3767283"/>
            <a:ext cx="1316990" cy="4997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24485" marR="5080" indent="-312420">
              <a:lnSpc>
                <a:spcPct val="100800"/>
              </a:lnSpc>
              <a:spcBef>
                <a:spcPts val="80"/>
              </a:spcBef>
            </a:pPr>
            <a:r>
              <a:rPr sz="1600" spc="-35" dirty="0">
                <a:solidFill>
                  <a:srgbClr val="1B3039"/>
                </a:solidFill>
                <a:latin typeface="Tahoma"/>
                <a:cs typeface="Tahoma"/>
              </a:rPr>
              <a:t>[WIP]</a:t>
            </a:r>
            <a:r>
              <a:rPr sz="1600" spc="-70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5" dirty="0">
                <a:solidFill>
                  <a:srgbClr val="1B3039"/>
                </a:solidFill>
                <a:latin typeface="Tahoma"/>
                <a:cs typeface="Tahoma"/>
              </a:rPr>
              <a:t>C</a:t>
            </a:r>
            <a:r>
              <a:rPr sz="1500" dirty="0">
                <a:solidFill>
                  <a:srgbClr val="1B3039"/>
                </a:solidFill>
                <a:latin typeface="Tahoma"/>
                <a:cs typeface="Tahoma"/>
              </a:rPr>
              <a:t>oll</a:t>
            </a:r>
            <a:r>
              <a:rPr sz="1500" spc="10" dirty="0">
                <a:solidFill>
                  <a:srgbClr val="1B3039"/>
                </a:solidFill>
                <a:latin typeface="Tahoma"/>
                <a:cs typeface="Tahoma"/>
              </a:rPr>
              <a:t>ati</a:t>
            </a:r>
            <a:r>
              <a:rPr sz="1500" spc="25" dirty="0">
                <a:solidFill>
                  <a:srgbClr val="1B3039"/>
                </a:solidFill>
                <a:latin typeface="Tahoma"/>
                <a:cs typeface="Tahoma"/>
              </a:rPr>
              <a:t>o</a:t>
            </a:r>
            <a:r>
              <a:rPr sz="1500" spc="-20" dirty="0">
                <a:solidFill>
                  <a:srgbClr val="1B3039"/>
                </a:solidFill>
                <a:latin typeface="Tahoma"/>
                <a:cs typeface="Tahoma"/>
              </a:rPr>
              <a:t>n  </a:t>
            </a:r>
            <a:r>
              <a:rPr sz="1500" spc="5" dirty="0">
                <a:solidFill>
                  <a:srgbClr val="1B3039"/>
                </a:solidFill>
                <a:latin typeface="Tahoma"/>
                <a:cs typeface="Tahoma"/>
              </a:rPr>
              <a:t>Support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89898" y="1577906"/>
            <a:ext cx="1022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5080" indent="-508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1B3039"/>
                </a:solidFill>
                <a:latin typeface="Tahoma"/>
                <a:cs typeface="Tahoma"/>
              </a:rPr>
              <a:t>Pytho</a:t>
            </a:r>
            <a:r>
              <a:rPr sz="1500" spc="-5" dirty="0">
                <a:solidFill>
                  <a:srgbClr val="1B3039"/>
                </a:solidFill>
                <a:latin typeface="Tahoma"/>
                <a:cs typeface="Tahoma"/>
              </a:rPr>
              <a:t>n</a:t>
            </a:r>
            <a:r>
              <a:rPr sz="1500" spc="-175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1B3039"/>
                </a:solidFill>
                <a:latin typeface="Tahoma"/>
                <a:cs typeface="Tahoma"/>
              </a:rPr>
              <a:t>Data  </a:t>
            </a:r>
            <a:r>
              <a:rPr sz="1500" spc="20" dirty="0">
                <a:solidFill>
                  <a:srgbClr val="1B3039"/>
                </a:solidFill>
                <a:latin typeface="Tahoma"/>
                <a:cs typeface="Tahoma"/>
              </a:rPr>
              <a:t>S</a:t>
            </a:r>
            <a:r>
              <a:rPr sz="1500" spc="15" dirty="0">
                <a:solidFill>
                  <a:srgbClr val="1B3039"/>
                </a:solidFill>
                <a:latin typeface="Tahoma"/>
                <a:cs typeface="Tahoma"/>
              </a:rPr>
              <a:t>o</a:t>
            </a:r>
            <a:r>
              <a:rPr sz="1500" spc="-20" dirty="0">
                <a:solidFill>
                  <a:srgbClr val="1B3039"/>
                </a:solidFill>
                <a:latin typeface="Tahoma"/>
                <a:cs typeface="Tahoma"/>
              </a:rPr>
              <a:t>u</a:t>
            </a:r>
            <a:r>
              <a:rPr sz="1500" spc="-10" dirty="0">
                <a:solidFill>
                  <a:srgbClr val="1B3039"/>
                </a:solidFill>
                <a:latin typeface="Tahoma"/>
                <a:cs typeface="Tahoma"/>
              </a:rPr>
              <a:t>r</a:t>
            </a:r>
            <a:r>
              <a:rPr sz="1500" spc="45" dirty="0">
                <a:solidFill>
                  <a:srgbClr val="1B3039"/>
                </a:solidFill>
                <a:latin typeface="Tahoma"/>
                <a:cs typeface="Tahoma"/>
              </a:rPr>
              <a:t>ce</a:t>
            </a:r>
            <a:r>
              <a:rPr sz="1500" spc="-190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10" dirty="0">
                <a:solidFill>
                  <a:srgbClr val="1B3039"/>
                </a:solidFill>
                <a:latin typeface="Tahoma"/>
                <a:cs typeface="Tahoma"/>
              </a:rPr>
              <a:t>A</a:t>
            </a:r>
            <a:r>
              <a:rPr sz="1500" spc="-70" dirty="0">
                <a:solidFill>
                  <a:srgbClr val="1B3039"/>
                </a:solidFill>
                <a:latin typeface="Tahoma"/>
                <a:cs typeface="Tahoma"/>
              </a:rPr>
              <a:t>P</a:t>
            </a:r>
            <a:r>
              <a:rPr sz="1500" spc="-50" dirty="0">
                <a:solidFill>
                  <a:srgbClr val="1B3039"/>
                </a:solidFill>
                <a:latin typeface="Tahoma"/>
                <a:cs typeface="Tahoma"/>
              </a:rPr>
              <a:t>I</a:t>
            </a:r>
            <a:r>
              <a:rPr sz="1500" spc="50" dirty="0">
                <a:solidFill>
                  <a:srgbClr val="1B3039"/>
                </a:solidFill>
                <a:latin typeface="Tahoma"/>
                <a:cs typeface="Tahoma"/>
              </a:rPr>
              <a:t>s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5475" y="4931663"/>
            <a:ext cx="731519" cy="73151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46703" y="2795016"/>
            <a:ext cx="731519" cy="73151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57755" y="4931663"/>
            <a:ext cx="731519" cy="73151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30895" y="2820923"/>
            <a:ext cx="731519" cy="731519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10413492" y="1523"/>
            <a:ext cx="1775460" cy="402590"/>
          </a:xfrm>
          <a:custGeom>
            <a:avLst/>
            <a:gdLst/>
            <a:ahLst/>
            <a:cxnLst/>
            <a:rect l="l" t="t" r="r" b="b"/>
            <a:pathLst>
              <a:path w="1775459" h="402590">
                <a:moveTo>
                  <a:pt x="1775459" y="0"/>
                </a:moveTo>
                <a:lnTo>
                  <a:pt x="0" y="0"/>
                </a:lnTo>
                <a:lnTo>
                  <a:pt x="0" y="402336"/>
                </a:lnTo>
                <a:lnTo>
                  <a:pt x="1775459" y="402336"/>
                </a:lnTo>
                <a:lnTo>
                  <a:pt x="1775459" y="0"/>
                </a:lnTo>
                <a:close/>
              </a:path>
            </a:pathLst>
          </a:custGeom>
          <a:solidFill>
            <a:srgbClr val="00A9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519366" y="67574"/>
            <a:ext cx="1565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F8F7F4"/>
                </a:solidFill>
                <a:latin typeface="Tahoma"/>
                <a:cs typeface="Tahoma"/>
              </a:rPr>
              <a:t>A</a:t>
            </a:r>
            <a:r>
              <a:rPr sz="1600" spc="-20" dirty="0">
                <a:solidFill>
                  <a:srgbClr val="F8F7F4"/>
                </a:solidFill>
                <a:latin typeface="Tahoma"/>
                <a:cs typeface="Tahoma"/>
              </a:rPr>
              <a:t>p</a:t>
            </a:r>
            <a:r>
              <a:rPr sz="1600" spc="-15" dirty="0">
                <a:solidFill>
                  <a:srgbClr val="F8F7F4"/>
                </a:solidFill>
                <a:latin typeface="Tahoma"/>
                <a:cs typeface="Tahoma"/>
              </a:rPr>
              <a:t>a</a:t>
            </a:r>
            <a:r>
              <a:rPr sz="1600" spc="85" dirty="0">
                <a:solidFill>
                  <a:srgbClr val="F8F7F4"/>
                </a:solidFill>
                <a:latin typeface="Tahoma"/>
                <a:cs typeface="Tahoma"/>
              </a:rPr>
              <a:t>c</a:t>
            </a:r>
            <a:r>
              <a:rPr sz="1600" spc="-35" dirty="0">
                <a:solidFill>
                  <a:srgbClr val="F8F7F4"/>
                </a:solidFill>
                <a:latin typeface="Tahoma"/>
                <a:cs typeface="Tahoma"/>
              </a:rPr>
              <a:t>h</a:t>
            </a:r>
            <a:r>
              <a:rPr sz="1600" spc="5" dirty="0">
                <a:solidFill>
                  <a:srgbClr val="F8F7F4"/>
                </a:solidFill>
                <a:latin typeface="Tahoma"/>
                <a:cs typeface="Tahoma"/>
              </a:rPr>
              <a:t>e</a:t>
            </a:r>
            <a:r>
              <a:rPr sz="1600" spc="-165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F8F7F4"/>
                </a:solidFill>
                <a:latin typeface="Tahoma"/>
                <a:cs typeface="Tahoma"/>
              </a:rPr>
              <a:t>S</a:t>
            </a:r>
            <a:r>
              <a:rPr sz="1600" spc="-20" dirty="0">
                <a:solidFill>
                  <a:srgbClr val="F8F7F4"/>
                </a:solidFill>
                <a:latin typeface="Tahoma"/>
                <a:cs typeface="Tahoma"/>
              </a:rPr>
              <a:t>p</a:t>
            </a:r>
            <a:r>
              <a:rPr sz="1600" spc="-15" dirty="0">
                <a:solidFill>
                  <a:srgbClr val="F8F7F4"/>
                </a:solidFill>
                <a:latin typeface="Tahoma"/>
                <a:cs typeface="Tahoma"/>
              </a:rPr>
              <a:t>a</a:t>
            </a:r>
            <a:r>
              <a:rPr sz="1600" spc="-5" dirty="0">
                <a:solidFill>
                  <a:srgbClr val="F8F7F4"/>
                </a:solidFill>
                <a:latin typeface="Tahoma"/>
                <a:cs typeface="Tahoma"/>
              </a:rPr>
              <a:t>r</a:t>
            </a:r>
            <a:r>
              <a:rPr sz="1600" dirty="0">
                <a:solidFill>
                  <a:srgbClr val="F8F7F4"/>
                </a:solidFill>
                <a:latin typeface="Tahoma"/>
                <a:cs typeface="Tahoma"/>
              </a:rPr>
              <a:t>k</a:t>
            </a:r>
            <a:r>
              <a:rPr sz="1600" spc="-150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8F7F4"/>
                </a:solidFill>
                <a:latin typeface="Tahoma"/>
                <a:cs typeface="Tahoma"/>
              </a:rPr>
              <a:t>4</a:t>
            </a:r>
            <a:r>
              <a:rPr sz="1600" spc="-45" dirty="0">
                <a:solidFill>
                  <a:srgbClr val="F8F7F4"/>
                </a:solidFill>
                <a:latin typeface="Tahoma"/>
                <a:cs typeface="Tahoma"/>
              </a:rPr>
              <a:t>.</a:t>
            </a:r>
            <a:r>
              <a:rPr sz="1600" spc="25" dirty="0">
                <a:solidFill>
                  <a:srgbClr val="F8F7F4"/>
                </a:solidFill>
                <a:latin typeface="Tahoma"/>
                <a:cs typeface="Tahoma"/>
              </a:rPr>
              <a:t>0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5487" y="675144"/>
            <a:ext cx="743711" cy="74369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79847" y="4936248"/>
            <a:ext cx="743711" cy="74369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47659" y="693432"/>
            <a:ext cx="748283" cy="74827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30511" y="655320"/>
            <a:ext cx="745235" cy="74523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41947" y="708659"/>
            <a:ext cx="731519" cy="73151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860035" y="2746247"/>
            <a:ext cx="781811" cy="783335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282367" y="3773676"/>
            <a:ext cx="10515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 marR="5080" indent="-6604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solidFill>
                  <a:srgbClr val="1B3039"/>
                </a:solidFill>
                <a:latin typeface="Tahoma"/>
                <a:cs typeface="Tahoma"/>
              </a:rPr>
              <a:t>applyInArrow  </a:t>
            </a:r>
            <a:r>
              <a:rPr sz="1400" spc="-5" dirty="0">
                <a:solidFill>
                  <a:srgbClr val="1B3039"/>
                </a:solidFill>
                <a:latin typeface="Tahoma"/>
                <a:cs typeface="Tahoma"/>
              </a:rPr>
              <a:t>DF.toArrow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20795" y="658367"/>
            <a:ext cx="781811" cy="781811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30895" y="4879847"/>
            <a:ext cx="781811" cy="78333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86711" y="2746260"/>
            <a:ext cx="743699" cy="74369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496811" y="2816352"/>
            <a:ext cx="740663" cy="74066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325367" y="4916423"/>
            <a:ext cx="781811" cy="781811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75487" y="4936248"/>
            <a:ext cx="743711" cy="74369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861559" y="789444"/>
            <a:ext cx="755903" cy="515099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10577922" y="1557491"/>
            <a:ext cx="1276350" cy="50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9415" marR="5080" indent="-387350">
              <a:lnSpc>
                <a:spcPct val="105300"/>
              </a:lnSpc>
              <a:spcBef>
                <a:spcPts val="100"/>
              </a:spcBef>
            </a:pPr>
            <a:r>
              <a:rPr sz="1500" spc="-20" dirty="0">
                <a:solidFill>
                  <a:srgbClr val="1B3039"/>
                </a:solidFill>
                <a:latin typeface="Tahoma"/>
                <a:cs typeface="Tahoma"/>
              </a:rPr>
              <a:t>SQL</a:t>
            </a:r>
            <a:r>
              <a:rPr sz="1500" spc="-170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1B3039"/>
                </a:solidFill>
                <a:latin typeface="Tahoma"/>
                <a:cs typeface="Tahoma"/>
              </a:rPr>
              <a:t>UDF/UDTF  </a:t>
            </a:r>
            <a:r>
              <a:rPr sz="1500" spc="-35" dirty="0">
                <a:solidFill>
                  <a:srgbClr val="1B3039"/>
                </a:solidFill>
                <a:latin typeface="Tahoma"/>
                <a:cs typeface="Tahoma"/>
              </a:rPr>
              <a:t>[WIP]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49" name="object 4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908791" y="655320"/>
            <a:ext cx="743711" cy="745235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9345907" y="3788598"/>
            <a:ext cx="9118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1600">
              <a:lnSpc>
                <a:spcPct val="100000"/>
              </a:lnSpc>
              <a:spcBef>
                <a:spcPts val="100"/>
              </a:spcBef>
            </a:pPr>
            <a:r>
              <a:rPr sz="1500" spc="20" dirty="0">
                <a:solidFill>
                  <a:srgbClr val="1B3039"/>
                </a:solidFill>
                <a:latin typeface="Tahoma"/>
                <a:cs typeface="Tahoma"/>
              </a:rPr>
              <a:t>Execute </a:t>
            </a:r>
            <a:r>
              <a:rPr sz="1500" spc="25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-60" dirty="0">
                <a:solidFill>
                  <a:srgbClr val="1B3039"/>
                </a:solidFill>
                <a:latin typeface="Tahoma"/>
                <a:cs typeface="Tahoma"/>
              </a:rPr>
              <a:t>Imm</a:t>
            </a:r>
            <a:r>
              <a:rPr sz="1500" spc="-45" dirty="0">
                <a:solidFill>
                  <a:srgbClr val="1B3039"/>
                </a:solidFill>
                <a:latin typeface="Tahoma"/>
                <a:cs typeface="Tahoma"/>
              </a:rPr>
              <a:t>e</a:t>
            </a:r>
            <a:r>
              <a:rPr sz="1500" spc="-20" dirty="0">
                <a:solidFill>
                  <a:srgbClr val="1B3039"/>
                </a:solidFill>
                <a:latin typeface="Tahoma"/>
                <a:cs typeface="Tahoma"/>
              </a:rPr>
              <a:t>d</a:t>
            </a:r>
            <a:r>
              <a:rPr sz="1500" spc="35" dirty="0">
                <a:solidFill>
                  <a:srgbClr val="1B3039"/>
                </a:solidFill>
                <a:latin typeface="Tahoma"/>
                <a:cs typeface="Tahoma"/>
              </a:rPr>
              <a:t>i</a:t>
            </a:r>
            <a:r>
              <a:rPr sz="1500" spc="-25" dirty="0">
                <a:solidFill>
                  <a:srgbClr val="1B3039"/>
                </a:solidFill>
                <a:latin typeface="Tahoma"/>
                <a:cs typeface="Tahoma"/>
              </a:rPr>
              <a:t>a</a:t>
            </a:r>
            <a:r>
              <a:rPr sz="1500" spc="45" dirty="0">
                <a:solidFill>
                  <a:srgbClr val="1B3039"/>
                </a:solidFill>
                <a:latin typeface="Tahoma"/>
                <a:cs typeface="Tahoma"/>
              </a:rPr>
              <a:t>t</a:t>
            </a:r>
            <a:r>
              <a:rPr sz="1500" spc="5" dirty="0">
                <a:solidFill>
                  <a:srgbClr val="1B3039"/>
                </a:solidFill>
                <a:latin typeface="Tahoma"/>
                <a:cs typeface="Tahoma"/>
              </a:rPr>
              <a:t>e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51" name="object 5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413747" y="2798064"/>
            <a:ext cx="743711" cy="743711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844039" y="608076"/>
            <a:ext cx="781811" cy="78333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381744" y="4879847"/>
            <a:ext cx="783335" cy="783335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0904218" y="2891028"/>
            <a:ext cx="743711" cy="745235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10872323" y="3788640"/>
            <a:ext cx="8064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1B3039"/>
                </a:solidFill>
                <a:latin typeface="Tahoma"/>
                <a:cs typeface="Tahoma"/>
              </a:rPr>
              <a:t>View </a:t>
            </a:r>
            <a:r>
              <a:rPr sz="1500" spc="5" dirty="0">
                <a:solidFill>
                  <a:srgbClr val="1B3039"/>
                </a:solidFill>
                <a:latin typeface="Tahoma"/>
                <a:cs typeface="Tahoma"/>
              </a:rPr>
              <a:t> </a:t>
            </a:r>
            <a:r>
              <a:rPr sz="1500" spc="65" dirty="0">
                <a:solidFill>
                  <a:srgbClr val="1B3039"/>
                </a:solidFill>
                <a:latin typeface="Tahoma"/>
                <a:cs typeface="Tahoma"/>
              </a:rPr>
              <a:t>E</a:t>
            </a:r>
            <a:r>
              <a:rPr sz="1500" spc="-40" dirty="0">
                <a:solidFill>
                  <a:srgbClr val="1B3039"/>
                </a:solidFill>
                <a:latin typeface="Tahoma"/>
                <a:cs typeface="Tahoma"/>
              </a:rPr>
              <a:t>v</a:t>
            </a:r>
            <a:r>
              <a:rPr sz="1500" spc="-5" dirty="0">
                <a:solidFill>
                  <a:srgbClr val="1B3039"/>
                </a:solidFill>
                <a:latin typeface="Tahoma"/>
                <a:cs typeface="Tahoma"/>
              </a:rPr>
              <a:t>o</a:t>
            </a:r>
            <a:r>
              <a:rPr sz="1500" dirty="0">
                <a:solidFill>
                  <a:srgbClr val="1B3039"/>
                </a:solidFill>
                <a:latin typeface="Tahoma"/>
                <a:cs typeface="Tahoma"/>
              </a:rPr>
              <a:t>l</a:t>
            </a:r>
            <a:r>
              <a:rPr sz="1500" spc="-35" dirty="0">
                <a:solidFill>
                  <a:srgbClr val="1B3039"/>
                </a:solidFill>
                <a:latin typeface="Tahoma"/>
                <a:cs typeface="Tahoma"/>
              </a:rPr>
              <a:t>u</a:t>
            </a:r>
            <a:r>
              <a:rPr sz="1500" spc="45" dirty="0">
                <a:solidFill>
                  <a:srgbClr val="1B3039"/>
                </a:solidFill>
                <a:latin typeface="Tahoma"/>
                <a:cs typeface="Tahoma"/>
              </a:rPr>
              <a:t>t</a:t>
            </a:r>
            <a:r>
              <a:rPr sz="1500" spc="35" dirty="0">
                <a:solidFill>
                  <a:srgbClr val="1B3039"/>
                </a:solidFill>
                <a:latin typeface="Tahoma"/>
                <a:cs typeface="Tahoma"/>
              </a:rPr>
              <a:t>i</a:t>
            </a:r>
            <a:r>
              <a:rPr sz="1500" spc="-20" dirty="0">
                <a:solidFill>
                  <a:srgbClr val="1B3039"/>
                </a:solidFill>
                <a:latin typeface="Tahoma"/>
                <a:cs typeface="Tahoma"/>
              </a:rPr>
              <a:t>on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56" name="object 5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15468" y="2974848"/>
            <a:ext cx="1062227" cy="39014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760964" y="4957571"/>
            <a:ext cx="1110995" cy="740663"/>
          </a:xfrm>
          <a:prstGeom prst="rect">
            <a:avLst/>
          </a:prstGeom>
        </p:spPr>
      </p:pic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15" dirty="0"/>
              <a:t>2</a:t>
            </a:fld>
            <a:endParaRPr spc="15" dirty="0"/>
          </a:p>
        </p:txBody>
      </p: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5431" y="2998723"/>
            <a:ext cx="69322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65" dirty="0">
                <a:latin typeface="Lucida Sans Unicode"/>
                <a:cs typeface="Lucida Sans Unicode"/>
              </a:rPr>
              <a:t>String</a:t>
            </a:r>
            <a:r>
              <a:rPr sz="4800" b="0" spc="-320" dirty="0">
                <a:latin typeface="Lucida Sans Unicode"/>
                <a:cs typeface="Lucida Sans Unicode"/>
              </a:rPr>
              <a:t> </a:t>
            </a:r>
            <a:r>
              <a:rPr sz="4800" b="0" spc="-65" dirty="0">
                <a:latin typeface="Lucida Sans Unicode"/>
                <a:cs typeface="Lucida Sans Unicode"/>
              </a:rPr>
              <a:t>Collation</a:t>
            </a:r>
            <a:r>
              <a:rPr sz="4800" b="0" spc="-320" dirty="0">
                <a:latin typeface="Lucida Sans Unicode"/>
                <a:cs typeface="Lucida Sans Unicode"/>
              </a:rPr>
              <a:t> </a:t>
            </a:r>
            <a:r>
              <a:rPr sz="4800" b="0" spc="15" dirty="0">
                <a:latin typeface="Lucida Sans Unicode"/>
                <a:cs typeface="Lucida Sans Unicode"/>
              </a:rPr>
              <a:t>Support</a:t>
            </a:r>
            <a:endParaRPr sz="4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46272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45" dirty="0">
                <a:latin typeface="Lucida Sans Unicode"/>
                <a:cs typeface="Lucida Sans Unicode"/>
              </a:rPr>
              <a:t>A</a:t>
            </a:r>
            <a:r>
              <a:rPr sz="4000" b="0" spc="-35" dirty="0">
                <a:latin typeface="Lucida Sans Unicode"/>
                <a:cs typeface="Lucida Sans Unicode"/>
              </a:rPr>
              <a:t>NSI</a:t>
            </a:r>
            <a:r>
              <a:rPr sz="4000" b="0" spc="-245" dirty="0">
                <a:latin typeface="Lucida Sans Unicode"/>
                <a:cs typeface="Lucida Sans Unicode"/>
              </a:rPr>
              <a:t> </a:t>
            </a:r>
            <a:r>
              <a:rPr sz="4000" b="0" spc="85" dirty="0">
                <a:latin typeface="Lucida Sans Unicode"/>
                <a:cs typeface="Lucida Sans Unicode"/>
              </a:rPr>
              <a:t>SQL</a:t>
            </a:r>
            <a:r>
              <a:rPr sz="4000" b="0" spc="-265" dirty="0">
                <a:latin typeface="Lucida Sans Unicode"/>
                <a:cs typeface="Lucida Sans Unicode"/>
              </a:rPr>
              <a:t> </a:t>
            </a:r>
            <a:r>
              <a:rPr sz="4000" b="0" spc="85" dirty="0">
                <a:latin typeface="Lucida Sans Unicode"/>
                <a:cs typeface="Lucida Sans Unicode"/>
              </a:rPr>
              <a:t>C</a:t>
            </a:r>
            <a:r>
              <a:rPr sz="4000" b="0" spc="90" dirty="0">
                <a:latin typeface="Lucida Sans Unicode"/>
                <a:cs typeface="Lucida Sans Unicode"/>
              </a:rPr>
              <a:t>O</a:t>
            </a:r>
            <a:r>
              <a:rPr sz="4000" b="0" spc="10" dirty="0">
                <a:latin typeface="Lucida Sans Unicode"/>
                <a:cs typeface="Lucida Sans Unicode"/>
              </a:rPr>
              <a:t>LL</a:t>
            </a:r>
            <a:r>
              <a:rPr sz="4000" b="0" spc="-45" dirty="0">
                <a:latin typeface="Lucida Sans Unicode"/>
                <a:cs typeface="Lucida Sans Unicode"/>
              </a:rPr>
              <a:t>A</a:t>
            </a:r>
            <a:r>
              <a:rPr sz="4000" b="0" spc="-245" dirty="0">
                <a:latin typeface="Lucida Sans Unicode"/>
                <a:cs typeface="Lucida Sans Unicode"/>
              </a:rPr>
              <a:t>T</a:t>
            </a:r>
            <a:r>
              <a:rPr sz="4000" b="0" spc="110" dirty="0">
                <a:latin typeface="Lucida Sans Unicode"/>
                <a:cs typeface="Lucida Sans Unicode"/>
              </a:rPr>
              <a:t>E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6553" y="986588"/>
            <a:ext cx="9933305" cy="5233670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400" b="1" spc="-20" dirty="0">
                <a:solidFill>
                  <a:srgbClr val="FFAB00"/>
                </a:solidFill>
                <a:latin typeface="Arial"/>
                <a:cs typeface="Arial"/>
              </a:rPr>
              <a:t>Sorting</a:t>
            </a:r>
            <a:r>
              <a:rPr sz="2400" b="1" spc="-105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spc="40" dirty="0">
                <a:solidFill>
                  <a:srgbClr val="FFAB00"/>
                </a:solidFill>
                <a:latin typeface="Arial"/>
                <a:cs typeface="Arial"/>
              </a:rPr>
              <a:t>and</a:t>
            </a:r>
            <a:r>
              <a:rPr sz="2400" b="1" spc="-100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spc="20" dirty="0">
                <a:solidFill>
                  <a:srgbClr val="FFAB00"/>
                </a:solidFill>
                <a:latin typeface="Arial"/>
                <a:cs typeface="Arial"/>
              </a:rPr>
              <a:t>comparing</a:t>
            </a:r>
            <a:r>
              <a:rPr sz="2400" b="1" spc="-100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FFAB00"/>
                </a:solidFill>
                <a:latin typeface="Arial"/>
                <a:cs typeface="Arial"/>
              </a:rPr>
              <a:t>strings</a:t>
            </a:r>
            <a:r>
              <a:rPr sz="2400" b="1" spc="-100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spc="20" dirty="0">
                <a:solidFill>
                  <a:srgbClr val="FFAB00"/>
                </a:solidFill>
                <a:latin typeface="Arial"/>
                <a:cs typeface="Arial"/>
              </a:rPr>
              <a:t>according</a:t>
            </a:r>
            <a:r>
              <a:rPr sz="2400" b="1" spc="-100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solidFill>
                  <a:srgbClr val="FFAB00"/>
                </a:solidFill>
                <a:latin typeface="Arial"/>
                <a:cs typeface="Arial"/>
              </a:rPr>
              <a:t>to</a:t>
            </a:r>
            <a:r>
              <a:rPr sz="2400" b="1" spc="-100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spc="20" dirty="0">
                <a:solidFill>
                  <a:srgbClr val="FFAB00"/>
                </a:solidFill>
                <a:latin typeface="Arial"/>
                <a:cs typeface="Arial"/>
              </a:rPr>
              <a:t>locale</a:t>
            </a:r>
            <a:endParaRPr sz="2400">
              <a:latin typeface="Arial"/>
              <a:cs typeface="Arial"/>
            </a:endParaRPr>
          </a:p>
          <a:p>
            <a:pPr marL="501650" marR="5080" indent="-475615">
              <a:lnSpc>
                <a:spcPct val="101099"/>
              </a:lnSpc>
              <a:spcBef>
                <a:spcPts val="1325"/>
              </a:spcBef>
              <a:buFont typeface="Arial MT"/>
              <a:buChar char="●"/>
              <a:tabLst>
                <a:tab pos="501015" algn="l"/>
                <a:tab pos="502284" algn="l"/>
              </a:tabLst>
            </a:pPr>
            <a:r>
              <a:rPr sz="27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Associate</a:t>
            </a:r>
            <a:r>
              <a:rPr sz="27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columns,</a:t>
            </a:r>
            <a:r>
              <a:rPr sz="27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fields,</a:t>
            </a:r>
            <a:r>
              <a:rPr sz="27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array</a:t>
            </a:r>
            <a:r>
              <a:rPr sz="27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elements</a:t>
            </a:r>
            <a:r>
              <a:rPr sz="27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F8F7F4"/>
                </a:solidFill>
                <a:latin typeface="Microsoft Sans Serif"/>
                <a:cs typeface="Microsoft Sans Serif"/>
              </a:rPr>
              <a:t>with</a:t>
            </a:r>
            <a:r>
              <a:rPr sz="27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-45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7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collation</a:t>
            </a:r>
            <a:r>
              <a:rPr sz="27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8F7F4"/>
                </a:solidFill>
                <a:latin typeface="Microsoft Sans Serif"/>
                <a:cs typeface="Microsoft Sans Serif"/>
              </a:rPr>
              <a:t>of </a:t>
            </a:r>
            <a:r>
              <a:rPr sz="2700" spc="-7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rgbClr val="F8F7F4"/>
                </a:solidFill>
                <a:latin typeface="Microsoft Sans Serif"/>
                <a:cs typeface="Microsoft Sans Serif"/>
              </a:rPr>
              <a:t>choice</a:t>
            </a:r>
            <a:endParaRPr sz="2700">
              <a:latin typeface="Microsoft Sans Serif"/>
              <a:cs typeface="Microsoft Sans Serif"/>
            </a:endParaRPr>
          </a:p>
          <a:p>
            <a:pPr marL="1111250" lvl="1" indent="-452120">
              <a:lnSpc>
                <a:spcPct val="100000"/>
              </a:lnSpc>
              <a:spcBef>
                <a:spcPts val="30"/>
              </a:spcBef>
              <a:buFont typeface="Arial MT"/>
              <a:buChar char="○"/>
              <a:tabLst>
                <a:tab pos="1111250" algn="l"/>
                <a:tab pos="1111885" algn="l"/>
              </a:tabLst>
            </a:pPr>
            <a:r>
              <a:rPr sz="23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Case</a:t>
            </a:r>
            <a:r>
              <a:rPr sz="23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3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insensitive</a:t>
            </a:r>
            <a:endParaRPr sz="2300">
              <a:latin typeface="Microsoft Sans Serif"/>
              <a:cs typeface="Microsoft Sans Serif"/>
            </a:endParaRPr>
          </a:p>
          <a:p>
            <a:pPr marL="1111250" lvl="1" indent="-452120">
              <a:lnSpc>
                <a:spcPct val="100000"/>
              </a:lnSpc>
              <a:buFont typeface="Arial MT"/>
              <a:buChar char="○"/>
              <a:tabLst>
                <a:tab pos="1111250" algn="l"/>
                <a:tab pos="1111885" algn="l"/>
              </a:tabLst>
            </a:pPr>
            <a:r>
              <a:rPr sz="2300" spc="100" dirty="0">
                <a:solidFill>
                  <a:srgbClr val="F8F7F4"/>
                </a:solidFill>
                <a:latin typeface="Microsoft Sans Serif"/>
                <a:cs typeface="Microsoft Sans Serif"/>
              </a:rPr>
              <a:t>Accent</a:t>
            </a:r>
            <a:r>
              <a:rPr sz="23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3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insensitive</a:t>
            </a:r>
            <a:endParaRPr sz="2300">
              <a:latin typeface="Microsoft Sans Serif"/>
              <a:cs typeface="Microsoft Sans Serif"/>
            </a:endParaRPr>
          </a:p>
          <a:p>
            <a:pPr marL="1111250" lvl="1" indent="-452120">
              <a:lnSpc>
                <a:spcPts val="2745"/>
              </a:lnSpc>
              <a:buFont typeface="Arial MT"/>
              <a:buChar char="○"/>
              <a:tabLst>
                <a:tab pos="1111250" algn="l"/>
                <a:tab pos="1111885" algn="l"/>
              </a:tabLst>
            </a:pPr>
            <a:r>
              <a:rPr sz="23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Locale</a:t>
            </a:r>
            <a:r>
              <a:rPr sz="2300" spc="-4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3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aware</a:t>
            </a:r>
            <a:endParaRPr sz="2300">
              <a:latin typeface="Microsoft Sans Serif"/>
              <a:cs typeface="Microsoft Sans Serif"/>
            </a:endParaRPr>
          </a:p>
          <a:p>
            <a:pPr marL="501650" indent="-476250">
              <a:lnSpc>
                <a:spcPts val="3225"/>
              </a:lnSpc>
              <a:buFont typeface="Arial MT"/>
              <a:buChar char="●"/>
              <a:tabLst>
                <a:tab pos="501650" algn="l"/>
                <a:tab pos="502284" algn="l"/>
              </a:tabLst>
            </a:pPr>
            <a:r>
              <a:rPr sz="27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Supported</a:t>
            </a:r>
            <a:r>
              <a:rPr sz="27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8F7F4"/>
                </a:solidFill>
                <a:latin typeface="Microsoft Sans Serif"/>
                <a:cs typeface="Microsoft Sans Serif"/>
              </a:rPr>
              <a:t>by</a:t>
            </a:r>
            <a:r>
              <a:rPr sz="27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many</a:t>
            </a:r>
            <a:r>
              <a:rPr sz="27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string</a:t>
            </a:r>
            <a:r>
              <a:rPr sz="27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functions</a:t>
            </a:r>
            <a:r>
              <a:rPr sz="27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such</a:t>
            </a:r>
            <a:r>
              <a:rPr sz="27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as</a:t>
            </a:r>
            <a:endParaRPr sz="2700">
              <a:latin typeface="Microsoft Sans Serif"/>
              <a:cs typeface="Microsoft Sans Serif"/>
            </a:endParaRPr>
          </a:p>
          <a:p>
            <a:pPr marL="1111250" lvl="1" indent="-452120">
              <a:lnSpc>
                <a:spcPct val="100000"/>
              </a:lnSpc>
              <a:spcBef>
                <a:spcPts val="25"/>
              </a:spcBef>
              <a:buFont typeface="Arial MT"/>
              <a:buChar char="○"/>
              <a:tabLst>
                <a:tab pos="1111250" algn="l"/>
                <a:tab pos="1111885" algn="l"/>
              </a:tabLst>
            </a:pPr>
            <a:r>
              <a:rPr sz="23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lower()/upper()</a:t>
            </a:r>
            <a:endParaRPr sz="2300">
              <a:latin typeface="Microsoft Sans Serif"/>
              <a:cs typeface="Microsoft Sans Serif"/>
            </a:endParaRPr>
          </a:p>
          <a:p>
            <a:pPr marL="1111250" lvl="1" indent="-452120">
              <a:lnSpc>
                <a:spcPct val="100000"/>
              </a:lnSpc>
              <a:spcBef>
                <a:spcPts val="5"/>
              </a:spcBef>
              <a:buFont typeface="Arial MT"/>
              <a:buChar char="○"/>
              <a:tabLst>
                <a:tab pos="1111250" algn="l"/>
                <a:tab pos="1111885" algn="l"/>
              </a:tabLst>
            </a:pPr>
            <a:r>
              <a:rPr sz="23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substr()</a:t>
            </a:r>
            <a:endParaRPr sz="2300">
              <a:latin typeface="Microsoft Sans Serif"/>
              <a:cs typeface="Microsoft Sans Serif"/>
            </a:endParaRPr>
          </a:p>
          <a:p>
            <a:pPr marL="1111250" lvl="1" indent="-452120">
              <a:lnSpc>
                <a:spcPts val="2740"/>
              </a:lnSpc>
              <a:buFont typeface="Arial MT"/>
              <a:buChar char="○"/>
              <a:tabLst>
                <a:tab pos="1111250" algn="l"/>
                <a:tab pos="1111885" algn="l"/>
              </a:tabLst>
            </a:pPr>
            <a:r>
              <a:rPr sz="23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locate()</a:t>
            </a:r>
            <a:endParaRPr sz="2300">
              <a:latin typeface="Microsoft Sans Serif"/>
              <a:cs typeface="Microsoft Sans Serif"/>
            </a:endParaRPr>
          </a:p>
          <a:p>
            <a:pPr marL="1111250" lvl="1" indent="-452120">
              <a:lnSpc>
                <a:spcPts val="2740"/>
              </a:lnSpc>
              <a:buFont typeface="Arial MT"/>
              <a:buChar char="○"/>
              <a:tabLst>
                <a:tab pos="1111250" algn="l"/>
                <a:tab pos="1111885" algn="l"/>
              </a:tabLst>
            </a:pPr>
            <a:r>
              <a:rPr sz="23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like</a:t>
            </a:r>
            <a:endParaRPr sz="2300">
              <a:latin typeface="Microsoft Sans Serif"/>
              <a:cs typeface="Microsoft Sans Serif"/>
            </a:endParaRPr>
          </a:p>
          <a:p>
            <a:pPr marL="501650" indent="-476250">
              <a:lnSpc>
                <a:spcPct val="100000"/>
              </a:lnSpc>
              <a:spcBef>
                <a:spcPts val="5"/>
              </a:spcBef>
              <a:buFont typeface="Arial MT"/>
              <a:buChar char="●"/>
              <a:tabLst>
                <a:tab pos="501650" algn="l"/>
                <a:tab pos="502284" algn="l"/>
              </a:tabLst>
            </a:pPr>
            <a:r>
              <a:rPr sz="2700" spc="-65" dirty="0">
                <a:solidFill>
                  <a:srgbClr val="F8F7F4"/>
                </a:solidFill>
                <a:latin typeface="Microsoft Sans Serif"/>
                <a:cs typeface="Microsoft Sans Serif"/>
              </a:rPr>
              <a:t>G</a:t>
            </a:r>
            <a:r>
              <a:rPr sz="2700" spc="-185" dirty="0">
                <a:solidFill>
                  <a:srgbClr val="F8F7F4"/>
                </a:solidFill>
                <a:latin typeface="Microsoft Sans Serif"/>
                <a:cs typeface="Microsoft Sans Serif"/>
              </a:rPr>
              <a:t>RO</a:t>
            </a:r>
            <a:r>
              <a:rPr sz="2700" spc="-170" dirty="0">
                <a:solidFill>
                  <a:srgbClr val="F8F7F4"/>
                </a:solidFill>
                <a:latin typeface="Microsoft Sans Serif"/>
                <a:cs typeface="Microsoft Sans Serif"/>
              </a:rPr>
              <a:t>U</a:t>
            </a:r>
            <a:r>
              <a:rPr sz="2700" spc="-240" dirty="0">
                <a:solidFill>
                  <a:srgbClr val="F8F7F4"/>
                </a:solidFill>
                <a:latin typeface="Microsoft Sans Serif"/>
                <a:cs typeface="Microsoft Sans Serif"/>
              </a:rPr>
              <a:t>P</a:t>
            </a:r>
            <a:r>
              <a:rPr sz="27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-220" dirty="0">
                <a:solidFill>
                  <a:srgbClr val="F8F7F4"/>
                </a:solidFill>
                <a:latin typeface="Microsoft Sans Serif"/>
                <a:cs typeface="Microsoft Sans Serif"/>
              </a:rPr>
              <a:t>B</a:t>
            </a:r>
            <a:r>
              <a:rPr sz="2700" spc="-215" dirty="0">
                <a:solidFill>
                  <a:srgbClr val="F8F7F4"/>
                </a:solidFill>
                <a:latin typeface="Microsoft Sans Serif"/>
                <a:cs typeface="Microsoft Sans Serif"/>
              </a:rPr>
              <a:t>Y</a:t>
            </a:r>
            <a:r>
              <a:rPr sz="2700" spc="-270" dirty="0">
                <a:solidFill>
                  <a:srgbClr val="F8F7F4"/>
                </a:solidFill>
                <a:latin typeface="Microsoft Sans Serif"/>
                <a:cs typeface="Microsoft Sans Serif"/>
              </a:rPr>
              <a:t>,</a:t>
            </a:r>
            <a:r>
              <a:rPr sz="27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-150" dirty="0">
                <a:solidFill>
                  <a:srgbClr val="F8F7F4"/>
                </a:solidFill>
                <a:latin typeface="Microsoft Sans Serif"/>
                <a:cs typeface="Microsoft Sans Serif"/>
              </a:rPr>
              <a:t>OR</a:t>
            </a:r>
            <a:r>
              <a:rPr sz="2700" spc="-135" dirty="0">
                <a:solidFill>
                  <a:srgbClr val="F8F7F4"/>
                </a:solidFill>
                <a:latin typeface="Microsoft Sans Serif"/>
                <a:cs typeface="Microsoft Sans Serif"/>
              </a:rPr>
              <a:t>D</a:t>
            </a:r>
            <a:r>
              <a:rPr sz="2700" spc="-280" dirty="0">
                <a:solidFill>
                  <a:srgbClr val="F8F7F4"/>
                </a:solidFill>
                <a:latin typeface="Microsoft Sans Serif"/>
                <a:cs typeface="Microsoft Sans Serif"/>
              </a:rPr>
              <a:t>E</a:t>
            </a:r>
            <a:r>
              <a:rPr sz="2700" spc="-350" dirty="0">
                <a:solidFill>
                  <a:srgbClr val="F8F7F4"/>
                </a:solidFill>
                <a:latin typeface="Microsoft Sans Serif"/>
                <a:cs typeface="Microsoft Sans Serif"/>
              </a:rPr>
              <a:t>R</a:t>
            </a:r>
            <a:r>
              <a:rPr sz="27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-220" dirty="0">
                <a:solidFill>
                  <a:srgbClr val="F8F7F4"/>
                </a:solidFill>
                <a:latin typeface="Microsoft Sans Serif"/>
                <a:cs typeface="Microsoft Sans Serif"/>
              </a:rPr>
              <a:t>B</a:t>
            </a:r>
            <a:r>
              <a:rPr sz="2700" spc="-215" dirty="0">
                <a:solidFill>
                  <a:srgbClr val="F8F7F4"/>
                </a:solidFill>
                <a:latin typeface="Microsoft Sans Serif"/>
                <a:cs typeface="Microsoft Sans Serif"/>
              </a:rPr>
              <a:t>Y</a:t>
            </a:r>
            <a:r>
              <a:rPr sz="2700" spc="-270" dirty="0">
                <a:solidFill>
                  <a:srgbClr val="F8F7F4"/>
                </a:solidFill>
                <a:latin typeface="Microsoft Sans Serif"/>
                <a:cs typeface="Microsoft Sans Serif"/>
              </a:rPr>
              <a:t>,</a:t>
            </a:r>
            <a:r>
              <a:rPr sz="27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180" dirty="0">
                <a:solidFill>
                  <a:srgbClr val="F8F7F4"/>
                </a:solidFill>
                <a:latin typeface="Microsoft Sans Serif"/>
                <a:cs typeface="Microsoft Sans Serif"/>
              </a:rPr>
              <a:t>c</a:t>
            </a:r>
            <a:r>
              <a:rPr sz="2700" spc="90" dirty="0">
                <a:solidFill>
                  <a:srgbClr val="F8F7F4"/>
                </a:solidFill>
                <a:latin typeface="Microsoft Sans Serif"/>
                <a:cs typeface="Microsoft Sans Serif"/>
              </a:rPr>
              <a:t>o</a:t>
            </a:r>
            <a:r>
              <a:rPr sz="2700" spc="204" dirty="0">
                <a:solidFill>
                  <a:srgbClr val="F8F7F4"/>
                </a:solidFill>
                <a:latin typeface="Microsoft Sans Serif"/>
                <a:cs typeface="Microsoft Sans Serif"/>
              </a:rPr>
              <a:t>m</a:t>
            </a:r>
            <a:r>
              <a:rPr sz="2700" spc="135" dirty="0">
                <a:solidFill>
                  <a:srgbClr val="F8F7F4"/>
                </a:solidFill>
                <a:latin typeface="Microsoft Sans Serif"/>
                <a:cs typeface="Microsoft Sans Serif"/>
              </a:rPr>
              <a:t>p</a:t>
            </a:r>
            <a:r>
              <a:rPr sz="2700" spc="-45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7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r</a:t>
            </a:r>
            <a:r>
              <a:rPr sz="27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i</a:t>
            </a:r>
            <a:r>
              <a:rPr sz="27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s</a:t>
            </a:r>
            <a:r>
              <a:rPr sz="2700" spc="90" dirty="0">
                <a:solidFill>
                  <a:srgbClr val="F8F7F4"/>
                </a:solidFill>
                <a:latin typeface="Microsoft Sans Serif"/>
                <a:cs typeface="Microsoft Sans Serif"/>
              </a:rPr>
              <a:t>o</a:t>
            </a:r>
            <a:r>
              <a:rPr sz="27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n</a:t>
            </a:r>
            <a:r>
              <a:rPr sz="27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s</a:t>
            </a:r>
            <a:r>
              <a:rPr sz="2700" spc="-270" dirty="0">
                <a:solidFill>
                  <a:srgbClr val="F8F7F4"/>
                </a:solidFill>
                <a:latin typeface="Microsoft Sans Serif"/>
                <a:cs typeface="Microsoft Sans Serif"/>
              </a:rPr>
              <a:t>,</a:t>
            </a:r>
            <a:r>
              <a:rPr sz="27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…</a:t>
            </a:r>
            <a:endParaRPr sz="2700">
              <a:latin typeface="Microsoft Sans Serif"/>
              <a:cs typeface="Microsoft Sans Serif"/>
            </a:endParaRPr>
          </a:p>
          <a:p>
            <a:pPr marL="501650" indent="-476250">
              <a:lnSpc>
                <a:spcPct val="100000"/>
              </a:lnSpc>
              <a:buFont typeface="Arial MT"/>
              <a:buChar char="●"/>
              <a:tabLst>
                <a:tab pos="501650" algn="l"/>
                <a:tab pos="502284" algn="l"/>
              </a:tabLst>
            </a:pPr>
            <a:r>
              <a:rPr sz="27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Supported</a:t>
            </a:r>
            <a:r>
              <a:rPr sz="27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8F7F4"/>
                </a:solidFill>
                <a:latin typeface="Microsoft Sans Serif"/>
                <a:cs typeface="Microsoft Sans Serif"/>
              </a:rPr>
              <a:t>by</a:t>
            </a:r>
            <a:r>
              <a:rPr sz="27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Delta</a:t>
            </a:r>
            <a:r>
              <a:rPr sz="27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and</a:t>
            </a:r>
            <a:r>
              <a:rPr sz="27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Photon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70859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5" dirty="0">
                <a:latin typeface="Lucida Sans Unicode"/>
                <a:cs typeface="Lucida Sans Unicode"/>
              </a:rPr>
              <a:t>A</a:t>
            </a:r>
            <a:r>
              <a:rPr sz="4000" b="0" spc="-250" dirty="0">
                <a:latin typeface="Lucida Sans Unicode"/>
                <a:cs typeface="Lucida Sans Unicode"/>
              </a:rPr>
              <a:t> </a:t>
            </a:r>
            <a:r>
              <a:rPr sz="4000" b="0" spc="-200" dirty="0">
                <a:latin typeface="Lucida Sans Unicode"/>
                <a:cs typeface="Lucida Sans Unicode"/>
              </a:rPr>
              <a:t>l</a:t>
            </a:r>
            <a:r>
              <a:rPr sz="4000" b="0" spc="-114" dirty="0">
                <a:latin typeface="Lucida Sans Unicode"/>
                <a:cs typeface="Lucida Sans Unicode"/>
              </a:rPr>
              <a:t>oo</a:t>
            </a:r>
            <a:r>
              <a:rPr sz="4000" b="0" spc="-105" dirty="0">
                <a:latin typeface="Lucida Sans Unicode"/>
                <a:cs typeface="Lucida Sans Unicode"/>
              </a:rPr>
              <a:t>k</a:t>
            </a:r>
            <a:r>
              <a:rPr sz="4000" b="0" spc="-220" dirty="0">
                <a:latin typeface="Lucida Sans Unicode"/>
                <a:cs typeface="Lucida Sans Unicode"/>
              </a:rPr>
              <a:t> </a:t>
            </a:r>
            <a:r>
              <a:rPr sz="4000" b="0" spc="15" dirty="0">
                <a:latin typeface="Lucida Sans Unicode"/>
                <a:cs typeface="Lucida Sans Unicode"/>
              </a:rPr>
              <a:t>a</a:t>
            </a:r>
            <a:r>
              <a:rPr sz="4000" b="0" spc="114" dirty="0">
                <a:latin typeface="Lucida Sans Unicode"/>
                <a:cs typeface="Lucida Sans Unicode"/>
              </a:rPr>
              <a:t>t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120" dirty="0">
                <a:latin typeface="Lucida Sans Unicode"/>
                <a:cs typeface="Lucida Sans Unicode"/>
              </a:rPr>
              <a:t>t</a:t>
            </a:r>
            <a:r>
              <a:rPr sz="4000" b="0" spc="-135" dirty="0">
                <a:latin typeface="Lucida Sans Unicode"/>
                <a:cs typeface="Lucida Sans Unicode"/>
              </a:rPr>
              <a:t>h</a:t>
            </a:r>
            <a:r>
              <a:rPr sz="4000" b="0" spc="105" dirty="0">
                <a:latin typeface="Lucida Sans Unicode"/>
                <a:cs typeface="Lucida Sans Unicode"/>
              </a:rPr>
              <a:t>e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30" dirty="0">
                <a:latin typeface="Lucida Sans Unicode"/>
                <a:cs typeface="Lucida Sans Unicode"/>
              </a:rPr>
              <a:t>d</a:t>
            </a:r>
            <a:r>
              <a:rPr sz="4000" b="0" spc="5" dirty="0">
                <a:latin typeface="Lucida Sans Unicode"/>
                <a:cs typeface="Lucida Sans Unicode"/>
              </a:rPr>
              <a:t>efa</a:t>
            </a:r>
            <a:r>
              <a:rPr sz="4000" b="0" spc="-135" dirty="0">
                <a:latin typeface="Lucida Sans Unicode"/>
                <a:cs typeface="Lucida Sans Unicode"/>
              </a:rPr>
              <a:t>u</a:t>
            </a:r>
            <a:r>
              <a:rPr sz="4000" b="0" spc="-200" dirty="0">
                <a:latin typeface="Lucida Sans Unicode"/>
                <a:cs typeface="Lucida Sans Unicode"/>
              </a:rPr>
              <a:t>l</a:t>
            </a:r>
            <a:r>
              <a:rPr sz="4000" b="0" spc="114" dirty="0">
                <a:latin typeface="Lucida Sans Unicode"/>
                <a:cs typeface="Lucida Sans Unicode"/>
              </a:rPr>
              <a:t>t</a:t>
            </a:r>
            <a:r>
              <a:rPr sz="4000" b="0" spc="-220" dirty="0">
                <a:latin typeface="Lucida Sans Unicode"/>
                <a:cs typeface="Lucida Sans Unicode"/>
              </a:rPr>
              <a:t> </a:t>
            </a:r>
            <a:r>
              <a:rPr sz="4000" b="0" spc="285" dirty="0">
                <a:latin typeface="Lucida Sans Unicode"/>
                <a:cs typeface="Lucida Sans Unicode"/>
              </a:rPr>
              <a:t>c</a:t>
            </a:r>
            <a:r>
              <a:rPr sz="4000" b="0" spc="-185" dirty="0">
                <a:latin typeface="Lucida Sans Unicode"/>
                <a:cs typeface="Lucida Sans Unicode"/>
              </a:rPr>
              <a:t>o</a:t>
            </a:r>
            <a:r>
              <a:rPr sz="4000" b="0" spc="-85" dirty="0">
                <a:latin typeface="Lucida Sans Unicode"/>
                <a:cs typeface="Lucida Sans Unicode"/>
              </a:rPr>
              <a:t>l</a:t>
            </a:r>
            <a:r>
              <a:rPr sz="4000" b="0" spc="-200" dirty="0">
                <a:latin typeface="Lucida Sans Unicode"/>
                <a:cs typeface="Lucida Sans Unicode"/>
              </a:rPr>
              <a:t>l</a:t>
            </a:r>
            <a:r>
              <a:rPr sz="4000" b="0" spc="80" dirty="0">
                <a:latin typeface="Lucida Sans Unicode"/>
                <a:cs typeface="Lucida Sans Unicode"/>
              </a:rPr>
              <a:t>a</a:t>
            </a:r>
            <a:r>
              <a:rPr sz="4000" b="0" spc="60" dirty="0">
                <a:latin typeface="Lucida Sans Unicode"/>
                <a:cs typeface="Lucida Sans Unicode"/>
              </a:rPr>
              <a:t>t</a:t>
            </a:r>
            <a:r>
              <a:rPr sz="4000" b="0" spc="-120" dirty="0">
                <a:latin typeface="Lucida Sans Unicode"/>
                <a:cs typeface="Lucida Sans Unicode"/>
              </a:rPr>
              <a:t>ion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6553" y="1140316"/>
            <a:ext cx="2158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60" dirty="0">
                <a:solidFill>
                  <a:srgbClr val="FFAB00"/>
                </a:solidFill>
                <a:latin typeface="Trebuchet MS"/>
                <a:cs typeface="Trebuchet MS"/>
              </a:rPr>
              <a:t>A</a:t>
            </a:r>
            <a:r>
              <a:rPr sz="2400" b="1" spc="-160" dirty="0">
                <a:solidFill>
                  <a:srgbClr val="FFAB00"/>
                </a:solidFill>
                <a:latin typeface="Trebuchet MS"/>
                <a:cs typeface="Trebuchet MS"/>
              </a:rPr>
              <a:t> &lt; </a:t>
            </a:r>
            <a:r>
              <a:rPr sz="2400" b="1" spc="10" dirty="0">
                <a:solidFill>
                  <a:srgbClr val="FFAB00"/>
                </a:solidFill>
                <a:latin typeface="Trebuchet MS"/>
                <a:cs typeface="Trebuchet MS"/>
              </a:rPr>
              <a:t>Z</a:t>
            </a:r>
            <a:r>
              <a:rPr sz="2400" b="1" spc="-160" dirty="0">
                <a:solidFill>
                  <a:srgbClr val="FFAB00"/>
                </a:solidFill>
                <a:latin typeface="Trebuchet MS"/>
                <a:cs typeface="Trebuchet MS"/>
              </a:rPr>
              <a:t> &lt; </a:t>
            </a:r>
            <a:r>
              <a:rPr sz="2400" b="1" spc="105" dirty="0">
                <a:solidFill>
                  <a:srgbClr val="FFAB00"/>
                </a:solidFill>
                <a:latin typeface="Trebuchet MS"/>
                <a:cs typeface="Trebuchet MS"/>
              </a:rPr>
              <a:t>a</a:t>
            </a:r>
            <a:r>
              <a:rPr sz="2400" b="1" spc="-160" dirty="0">
                <a:solidFill>
                  <a:srgbClr val="FFAB00"/>
                </a:solidFill>
                <a:latin typeface="Trebuchet MS"/>
                <a:cs typeface="Trebuchet MS"/>
              </a:rPr>
              <a:t> &lt; </a:t>
            </a:r>
            <a:r>
              <a:rPr sz="2400" b="1" spc="-120" dirty="0">
                <a:solidFill>
                  <a:srgbClr val="FFAB00"/>
                </a:solidFill>
                <a:latin typeface="Trebuchet MS"/>
                <a:cs typeface="Trebuchet MS"/>
              </a:rPr>
              <a:t>z</a:t>
            </a:r>
            <a:r>
              <a:rPr sz="2400" b="1" spc="-160" dirty="0">
                <a:solidFill>
                  <a:srgbClr val="FFAB00"/>
                </a:solidFill>
                <a:latin typeface="Trebuchet MS"/>
                <a:cs typeface="Trebuchet MS"/>
              </a:rPr>
              <a:t> &lt; </a:t>
            </a:r>
            <a:r>
              <a:rPr sz="2400" b="1" spc="160" dirty="0">
                <a:solidFill>
                  <a:srgbClr val="FFAB00"/>
                </a:solidFill>
                <a:latin typeface="Trebuchet MS"/>
                <a:cs typeface="Trebuchet MS"/>
              </a:rPr>
              <a:t>Ā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6553" y="5463909"/>
            <a:ext cx="5705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70" dirty="0">
                <a:solidFill>
                  <a:srgbClr val="F8F7F4"/>
                </a:solidFill>
                <a:latin typeface="Microsoft Sans Serif"/>
                <a:cs typeface="Microsoft Sans Serif"/>
              </a:rPr>
              <a:t>Is</a:t>
            </a:r>
            <a:r>
              <a:rPr sz="3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100" dirty="0">
                <a:solidFill>
                  <a:srgbClr val="F8F7F4"/>
                </a:solidFill>
                <a:latin typeface="Microsoft Sans Serif"/>
                <a:cs typeface="Microsoft Sans Serif"/>
              </a:rPr>
              <a:t>this</a:t>
            </a:r>
            <a:r>
              <a:rPr sz="3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really</a:t>
            </a:r>
            <a:r>
              <a:rPr sz="3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what</a:t>
            </a:r>
            <a:r>
              <a:rPr sz="3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we</a:t>
            </a:r>
            <a:r>
              <a:rPr sz="3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want</a:t>
            </a:r>
            <a:r>
              <a:rPr sz="3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here?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45045" y="1846897"/>
            <a:ext cx="8371205" cy="3253740"/>
            <a:chOff x="745045" y="1846897"/>
            <a:chExt cx="8371205" cy="3253740"/>
          </a:xfrm>
        </p:grpSpPr>
        <p:sp>
          <p:nvSpPr>
            <p:cNvPr id="6" name="object 6"/>
            <p:cNvSpPr/>
            <p:nvPr/>
          </p:nvSpPr>
          <p:spPr>
            <a:xfrm>
              <a:off x="831062" y="1935479"/>
              <a:ext cx="8284845" cy="3164840"/>
            </a:xfrm>
            <a:custGeom>
              <a:avLst/>
              <a:gdLst/>
              <a:ahLst/>
              <a:cxnLst/>
              <a:rect l="l" t="t" r="r" b="b"/>
              <a:pathLst>
                <a:path w="8284845" h="3164840">
                  <a:moveTo>
                    <a:pt x="8284845" y="2540"/>
                  </a:moveTo>
                  <a:lnTo>
                    <a:pt x="8283486" y="2540"/>
                  </a:lnTo>
                  <a:lnTo>
                    <a:pt x="8283486" y="0"/>
                  </a:lnTo>
                  <a:lnTo>
                    <a:pt x="8194065" y="0"/>
                  </a:lnTo>
                  <a:lnTo>
                    <a:pt x="8194065" y="2540"/>
                  </a:lnTo>
                  <a:lnTo>
                    <a:pt x="8194065" y="5257"/>
                  </a:lnTo>
                  <a:lnTo>
                    <a:pt x="8194065" y="10160"/>
                  </a:lnTo>
                  <a:lnTo>
                    <a:pt x="8194065" y="3071037"/>
                  </a:lnTo>
                  <a:lnTo>
                    <a:pt x="9525" y="3071037"/>
                  </a:lnTo>
                  <a:lnTo>
                    <a:pt x="9525" y="3070860"/>
                  </a:lnTo>
                  <a:lnTo>
                    <a:pt x="0" y="3070860"/>
                  </a:lnTo>
                  <a:lnTo>
                    <a:pt x="0" y="3154680"/>
                  </a:lnTo>
                  <a:lnTo>
                    <a:pt x="0" y="3162300"/>
                  </a:lnTo>
                  <a:lnTo>
                    <a:pt x="1003" y="3162300"/>
                  </a:lnTo>
                  <a:lnTo>
                    <a:pt x="1003" y="3164840"/>
                  </a:lnTo>
                  <a:lnTo>
                    <a:pt x="8283842" y="3164840"/>
                  </a:lnTo>
                  <a:lnTo>
                    <a:pt x="8283842" y="3162300"/>
                  </a:lnTo>
                  <a:lnTo>
                    <a:pt x="8284845" y="3162300"/>
                  </a:lnTo>
                  <a:lnTo>
                    <a:pt x="8284845" y="3154680"/>
                  </a:lnTo>
                  <a:lnTo>
                    <a:pt x="8284845" y="10160"/>
                  </a:lnTo>
                  <a:lnTo>
                    <a:pt x="8284845" y="254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9808" y="1851660"/>
              <a:ext cx="8275320" cy="3154680"/>
            </a:xfrm>
            <a:custGeom>
              <a:avLst/>
              <a:gdLst/>
              <a:ahLst/>
              <a:cxnLst/>
              <a:rect l="l" t="t" r="r" b="b"/>
              <a:pathLst>
                <a:path w="8275320" h="3154679">
                  <a:moveTo>
                    <a:pt x="0" y="0"/>
                  </a:moveTo>
                  <a:lnTo>
                    <a:pt x="8275320" y="0"/>
                  </a:lnTo>
                  <a:lnTo>
                    <a:pt x="8275320" y="3154680"/>
                  </a:lnTo>
                  <a:lnTo>
                    <a:pt x="0" y="315468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0484" y="1800239"/>
            <a:ext cx="7148830" cy="3079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76200">
              <a:lnSpc>
                <a:spcPct val="135400"/>
              </a:lnSpc>
              <a:spcBef>
                <a:spcPts val="95"/>
              </a:spcBef>
              <a:buClr>
                <a:srgbClr val="F8F7F4"/>
              </a:buClr>
              <a:buChar char="&gt;"/>
              <a:tabLst>
                <a:tab pos="439420" algn="l"/>
              </a:tabLst>
            </a:pPr>
            <a:r>
              <a:rPr sz="2600" spc="-5" dirty="0">
                <a:solidFill>
                  <a:srgbClr val="559CD5"/>
                </a:solidFill>
                <a:latin typeface="Consolas"/>
                <a:cs typeface="Consolas"/>
              </a:rPr>
              <a:t>SELECT</a:t>
            </a:r>
            <a:r>
              <a:rPr sz="2600" spc="-3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600" spc="-5" dirty="0">
                <a:solidFill>
                  <a:srgbClr val="D3D3D3"/>
                </a:solidFill>
                <a:latin typeface="Consolas"/>
                <a:cs typeface="Consolas"/>
              </a:rPr>
              <a:t>name</a:t>
            </a:r>
            <a:r>
              <a:rPr sz="2600" spc="-3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600" spc="-10" dirty="0">
                <a:solidFill>
                  <a:srgbClr val="559CD5"/>
                </a:solidFill>
                <a:latin typeface="Consolas"/>
                <a:cs typeface="Consolas"/>
              </a:rPr>
              <a:t>FROM</a:t>
            </a:r>
            <a:r>
              <a:rPr sz="2600" spc="-2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600" spc="-5" dirty="0">
                <a:solidFill>
                  <a:srgbClr val="D3D3D3"/>
                </a:solidFill>
                <a:latin typeface="Consolas"/>
                <a:cs typeface="Consolas"/>
              </a:rPr>
              <a:t>names</a:t>
            </a:r>
            <a:r>
              <a:rPr sz="2600" spc="-3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600" spc="-5" dirty="0">
                <a:solidFill>
                  <a:srgbClr val="559CD5"/>
                </a:solidFill>
                <a:latin typeface="Consolas"/>
                <a:cs typeface="Consolas"/>
              </a:rPr>
              <a:t>ORDER</a:t>
            </a:r>
            <a:r>
              <a:rPr sz="2600" spc="-2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600" spc="-10" dirty="0">
                <a:solidFill>
                  <a:srgbClr val="559CD5"/>
                </a:solidFill>
                <a:latin typeface="Consolas"/>
                <a:cs typeface="Consolas"/>
              </a:rPr>
              <a:t>BY</a:t>
            </a:r>
            <a:r>
              <a:rPr sz="2600" spc="-2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600" spc="-5" dirty="0">
                <a:solidFill>
                  <a:srgbClr val="D3D3D3"/>
                </a:solidFill>
                <a:latin typeface="Consolas"/>
                <a:cs typeface="Consolas"/>
              </a:rPr>
              <a:t>name; </a:t>
            </a:r>
            <a:r>
              <a:rPr sz="2600" spc="-141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600" u="heavy" spc="-5" dirty="0">
                <a:solidFill>
                  <a:srgbClr val="F8F7F4"/>
                </a:solidFill>
                <a:uFill>
                  <a:solidFill>
                    <a:srgbClr val="F8F7F4"/>
                  </a:solidFill>
                </a:uFill>
                <a:latin typeface="Consolas"/>
                <a:cs typeface="Consolas"/>
              </a:rPr>
              <a:t>name</a:t>
            </a:r>
            <a:endParaRPr sz="2600">
              <a:latin typeface="Consolas"/>
              <a:cs typeface="Consolas"/>
            </a:endParaRPr>
          </a:p>
          <a:p>
            <a:pPr marR="5871845">
              <a:lnSpc>
                <a:spcPct val="100000"/>
              </a:lnSpc>
            </a:pPr>
            <a:r>
              <a:rPr sz="2600" spc="-5" dirty="0">
                <a:solidFill>
                  <a:srgbClr val="F8F7F4"/>
                </a:solidFill>
                <a:latin typeface="Consolas"/>
                <a:cs typeface="Consolas"/>
              </a:rPr>
              <a:t>Anth</a:t>
            </a:r>
            <a:r>
              <a:rPr sz="2600" spc="-20" dirty="0">
                <a:solidFill>
                  <a:srgbClr val="F8F7F4"/>
                </a:solidFill>
                <a:latin typeface="Consolas"/>
                <a:cs typeface="Consolas"/>
              </a:rPr>
              <a:t>o</a:t>
            </a:r>
            <a:r>
              <a:rPr sz="2600" spc="-5" dirty="0">
                <a:solidFill>
                  <a:srgbClr val="F8F7F4"/>
                </a:solidFill>
                <a:latin typeface="Consolas"/>
                <a:cs typeface="Consolas"/>
              </a:rPr>
              <a:t>n</a:t>
            </a:r>
            <a:r>
              <a:rPr sz="2600" dirty="0">
                <a:solidFill>
                  <a:srgbClr val="F8F7F4"/>
                </a:solidFill>
                <a:latin typeface="Consolas"/>
                <a:cs typeface="Consolas"/>
              </a:rPr>
              <a:t>y  </a:t>
            </a:r>
            <a:r>
              <a:rPr sz="2600" spc="-5" dirty="0">
                <a:solidFill>
                  <a:srgbClr val="F8F7F4"/>
                </a:solidFill>
                <a:latin typeface="Consolas"/>
                <a:cs typeface="Consolas"/>
              </a:rPr>
              <a:t>Bertha </a:t>
            </a:r>
            <a:r>
              <a:rPr sz="2600" spc="-141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600" spc="-5" dirty="0">
                <a:solidFill>
                  <a:srgbClr val="F8F7F4"/>
                </a:solidFill>
                <a:latin typeface="Consolas"/>
                <a:cs typeface="Consolas"/>
              </a:rPr>
              <a:t>anth</a:t>
            </a:r>
            <a:r>
              <a:rPr sz="2600" spc="-20" dirty="0">
                <a:solidFill>
                  <a:srgbClr val="F8F7F4"/>
                </a:solidFill>
                <a:latin typeface="Consolas"/>
                <a:cs typeface="Consolas"/>
              </a:rPr>
              <a:t>o</a:t>
            </a:r>
            <a:r>
              <a:rPr sz="2600" spc="-5" dirty="0">
                <a:solidFill>
                  <a:srgbClr val="F8F7F4"/>
                </a:solidFill>
                <a:latin typeface="Consolas"/>
                <a:cs typeface="Consolas"/>
              </a:rPr>
              <a:t>n</a:t>
            </a:r>
            <a:r>
              <a:rPr sz="2600" dirty="0">
                <a:solidFill>
                  <a:srgbClr val="F8F7F4"/>
                </a:solidFill>
                <a:latin typeface="Consolas"/>
                <a:cs typeface="Consolas"/>
              </a:rPr>
              <a:t>y  </a:t>
            </a:r>
            <a:r>
              <a:rPr sz="2600" spc="-5" dirty="0">
                <a:solidFill>
                  <a:srgbClr val="F8F7F4"/>
                </a:solidFill>
                <a:latin typeface="Consolas"/>
                <a:cs typeface="Consolas"/>
              </a:rPr>
              <a:t>bertha </a:t>
            </a:r>
            <a:r>
              <a:rPr sz="2600" spc="-141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600" spc="-5" dirty="0">
                <a:solidFill>
                  <a:srgbClr val="F8F7F4"/>
                </a:solidFill>
                <a:latin typeface="Consolas"/>
                <a:cs typeface="Consolas"/>
              </a:rPr>
              <a:t>Ānth</a:t>
            </a:r>
            <a:r>
              <a:rPr sz="2600" spc="-20" dirty="0">
                <a:solidFill>
                  <a:srgbClr val="F8F7F4"/>
                </a:solidFill>
                <a:latin typeface="Consolas"/>
                <a:cs typeface="Consolas"/>
              </a:rPr>
              <a:t>ō</a:t>
            </a:r>
            <a:r>
              <a:rPr sz="2600" spc="-5" dirty="0">
                <a:solidFill>
                  <a:srgbClr val="F8F7F4"/>
                </a:solidFill>
                <a:latin typeface="Consolas"/>
                <a:cs typeface="Consolas"/>
              </a:rPr>
              <a:t>n</a:t>
            </a:r>
            <a:r>
              <a:rPr sz="2600" dirty="0">
                <a:solidFill>
                  <a:srgbClr val="F8F7F4"/>
                </a:solidFill>
                <a:latin typeface="Consolas"/>
                <a:cs typeface="Consolas"/>
              </a:rPr>
              <a:t>ī</a:t>
            </a:r>
            <a:endParaRPr sz="26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3280" y="4659931"/>
            <a:ext cx="3695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AB00"/>
                </a:solidFill>
                <a:latin typeface="Arial MT"/>
                <a:cs typeface="Arial MT"/>
              </a:rPr>
              <a:t>SQL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46393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5" dirty="0">
                <a:latin typeface="Lucida Sans Unicode"/>
                <a:cs typeface="Lucida Sans Unicode"/>
              </a:rPr>
              <a:t>COLLATE</a:t>
            </a:r>
            <a:r>
              <a:rPr sz="4000" b="0" spc="-295" dirty="0">
                <a:latin typeface="Lucida Sans Unicode"/>
                <a:cs typeface="Lucida Sans Unicode"/>
              </a:rPr>
              <a:t> </a:t>
            </a:r>
            <a:r>
              <a:rPr sz="4000" b="0" spc="-45" dirty="0">
                <a:latin typeface="Lucida Sans Unicode"/>
                <a:cs typeface="Lucida Sans Unicode"/>
              </a:rPr>
              <a:t>UNICODE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6553" y="1140316"/>
            <a:ext cx="272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5" dirty="0">
                <a:solidFill>
                  <a:srgbClr val="FFAB00"/>
                </a:solidFill>
                <a:latin typeface="Arial"/>
                <a:cs typeface="Arial"/>
              </a:rPr>
              <a:t>One</a:t>
            </a:r>
            <a:r>
              <a:rPr sz="2400" b="1" spc="-110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spc="-40" dirty="0">
                <a:solidFill>
                  <a:srgbClr val="FFAB00"/>
                </a:solidFill>
                <a:latin typeface="Arial"/>
                <a:cs typeface="Arial"/>
              </a:rPr>
              <a:t>size,</a:t>
            </a:r>
            <a:r>
              <a:rPr sz="2400" b="1" spc="-105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spc="35" dirty="0">
                <a:solidFill>
                  <a:srgbClr val="FFAB00"/>
                </a:solidFill>
                <a:latin typeface="Arial"/>
                <a:cs typeface="Arial"/>
              </a:rPr>
              <a:t>fits</a:t>
            </a:r>
            <a:r>
              <a:rPr sz="2400" b="1" spc="-105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spc="50" dirty="0">
                <a:solidFill>
                  <a:srgbClr val="FFAB00"/>
                </a:solidFill>
                <a:latin typeface="Arial"/>
                <a:cs typeface="Arial"/>
              </a:rPr>
              <a:t>most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6553" y="5836043"/>
            <a:ext cx="94341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Root</a:t>
            </a:r>
            <a:r>
              <a:rPr sz="3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collation</a:t>
            </a:r>
            <a:r>
              <a:rPr sz="3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8F7F4"/>
                </a:solidFill>
                <a:latin typeface="Microsoft Sans Serif"/>
                <a:cs typeface="Microsoft Sans Serif"/>
              </a:rPr>
              <a:t>with</a:t>
            </a:r>
            <a:r>
              <a:rPr sz="3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145" dirty="0">
                <a:solidFill>
                  <a:srgbClr val="F8F7F4"/>
                </a:solidFill>
                <a:latin typeface="Microsoft Sans Serif"/>
                <a:cs typeface="Microsoft Sans Serif"/>
              </a:rPr>
              <a:t>decent</a:t>
            </a:r>
            <a:r>
              <a:rPr sz="30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8F7F4"/>
                </a:solidFill>
                <a:latin typeface="Microsoft Sans Serif"/>
                <a:cs typeface="Microsoft Sans Serif"/>
              </a:rPr>
              <a:t>sort</a:t>
            </a:r>
            <a:r>
              <a:rPr sz="3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order</a:t>
            </a:r>
            <a:r>
              <a:rPr sz="3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8F7F4"/>
                </a:solidFill>
                <a:latin typeface="Microsoft Sans Serif"/>
                <a:cs typeface="Microsoft Sans Serif"/>
              </a:rPr>
              <a:t>for</a:t>
            </a:r>
            <a:r>
              <a:rPr sz="30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155" dirty="0">
                <a:solidFill>
                  <a:srgbClr val="F8F7F4"/>
                </a:solidFill>
                <a:latin typeface="Microsoft Sans Serif"/>
                <a:cs typeface="Microsoft Sans Serif"/>
              </a:rPr>
              <a:t>most</a:t>
            </a:r>
            <a:r>
              <a:rPr sz="3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locales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45045" y="1606105"/>
            <a:ext cx="8608695" cy="3924935"/>
            <a:chOff x="745045" y="1606105"/>
            <a:chExt cx="8608695" cy="3924935"/>
          </a:xfrm>
        </p:grpSpPr>
        <p:sp>
          <p:nvSpPr>
            <p:cNvPr id="6" name="object 6"/>
            <p:cNvSpPr/>
            <p:nvPr/>
          </p:nvSpPr>
          <p:spPr>
            <a:xfrm>
              <a:off x="831062" y="1695449"/>
              <a:ext cx="8522970" cy="3835400"/>
            </a:xfrm>
            <a:custGeom>
              <a:avLst/>
              <a:gdLst/>
              <a:ahLst/>
              <a:cxnLst/>
              <a:rect l="l" t="t" r="r" b="b"/>
              <a:pathLst>
                <a:path w="8522970" h="3835400">
                  <a:moveTo>
                    <a:pt x="8522589" y="1270"/>
                  </a:moveTo>
                  <a:lnTo>
                    <a:pt x="8521357" y="1270"/>
                  </a:lnTo>
                  <a:lnTo>
                    <a:pt x="8521357" y="0"/>
                  </a:lnTo>
                  <a:lnTo>
                    <a:pt x="8431809" y="0"/>
                  </a:lnTo>
                  <a:lnTo>
                    <a:pt x="8431809" y="1270"/>
                  </a:lnTo>
                  <a:lnTo>
                    <a:pt x="8431809" y="4495"/>
                  </a:lnTo>
                  <a:lnTo>
                    <a:pt x="8431809" y="8890"/>
                  </a:lnTo>
                  <a:lnTo>
                    <a:pt x="8431809" y="3742105"/>
                  </a:lnTo>
                  <a:lnTo>
                    <a:pt x="4762" y="3742105"/>
                  </a:lnTo>
                  <a:lnTo>
                    <a:pt x="4762" y="3742690"/>
                  </a:lnTo>
                  <a:lnTo>
                    <a:pt x="0" y="3742690"/>
                  </a:lnTo>
                  <a:lnTo>
                    <a:pt x="0" y="3826510"/>
                  </a:lnTo>
                  <a:lnTo>
                    <a:pt x="0" y="3834130"/>
                  </a:lnTo>
                  <a:lnTo>
                    <a:pt x="863" y="3834130"/>
                  </a:lnTo>
                  <a:lnTo>
                    <a:pt x="863" y="3835400"/>
                  </a:lnTo>
                  <a:lnTo>
                    <a:pt x="8521713" y="3835400"/>
                  </a:lnTo>
                  <a:lnTo>
                    <a:pt x="8521713" y="3834130"/>
                  </a:lnTo>
                  <a:lnTo>
                    <a:pt x="8522589" y="3834130"/>
                  </a:lnTo>
                  <a:lnTo>
                    <a:pt x="8522589" y="3826510"/>
                  </a:lnTo>
                  <a:lnTo>
                    <a:pt x="8522589" y="8890"/>
                  </a:lnTo>
                  <a:lnTo>
                    <a:pt x="8522589" y="127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9808" y="1610867"/>
              <a:ext cx="8513445" cy="3827145"/>
            </a:xfrm>
            <a:custGeom>
              <a:avLst/>
              <a:gdLst/>
              <a:ahLst/>
              <a:cxnLst/>
              <a:rect l="l" t="t" r="r" b="b"/>
              <a:pathLst>
                <a:path w="8513445" h="3827145">
                  <a:moveTo>
                    <a:pt x="0" y="0"/>
                  </a:moveTo>
                  <a:lnTo>
                    <a:pt x="8513064" y="0"/>
                  </a:lnTo>
                  <a:lnTo>
                    <a:pt x="8513064" y="3826764"/>
                  </a:lnTo>
                  <a:lnTo>
                    <a:pt x="0" y="382676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0677" y="1778947"/>
            <a:ext cx="5136515" cy="34563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2865120">
              <a:lnSpc>
                <a:spcPct val="100000"/>
              </a:lnSpc>
              <a:spcBef>
                <a:spcPts val="100"/>
              </a:spcBef>
              <a:buClr>
                <a:srgbClr val="F8F7F4"/>
              </a:buClr>
              <a:buChar char="&gt;"/>
              <a:tabLst>
                <a:tab pos="412115" algn="l"/>
              </a:tabLst>
            </a:pP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SELECT</a:t>
            </a:r>
            <a:r>
              <a:rPr sz="2400" spc="-5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name </a:t>
            </a:r>
            <a:r>
              <a:rPr sz="2400" spc="-130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FROM</a:t>
            </a:r>
            <a:r>
              <a:rPr sz="2400" spc="-2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solidFill>
                  <a:srgbClr val="D3D3D3"/>
                </a:solidFill>
                <a:latin typeface="Consolas"/>
                <a:cs typeface="Consolas"/>
              </a:rPr>
              <a:t>names</a:t>
            </a:r>
            <a:endParaRPr sz="2400">
              <a:latin typeface="Consolas"/>
              <a:cs typeface="Consolas"/>
            </a:endParaRPr>
          </a:p>
          <a:p>
            <a:pPr marL="76200">
              <a:lnSpc>
                <a:spcPct val="100000"/>
              </a:lnSpc>
            </a:pP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ORDER BY</a:t>
            </a:r>
            <a:r>
              <a:rPr sz="2400" spc="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name</a:t>
            </a:r>
            <a:r>
              <a:rPr sz="24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F5F46"/>
                </a:solidFill>
                <a:latin typeface="Consolas"/>
                <a:cs typeface="Consolas"/>
              </a:rPr>
              <a:t>COLLATE</a:t>
            </a:r>
            <a:r>
              <a:rPr sz="2400" spc="5" dirty="0">
                <a:solidFill>
                  <a:srgbClr val="FF5F46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F5F46"/>
                </a:solidFill>
                <a:latin typeface="Consolas"/>
                <a:cs typeface="Consolas"/>
              </a:rPr>
              <a:t>unicode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2400">
              <a:latin typeface="Consolas"/>
              <a:cs typeface="Consolas"/>
            </a:endParaRPr>
          </a:p>
          <a:p>
            <a:pPr marR="3952875">
              <a:lnSpc>
                <a:spcPct val="100000"/>
              </a:lnSpc>
              <a:spcBef>
                <a:spcPts val="1090"/>
              </a:spcBef>
            </a:pPr>
            <a:r>
              <a:rPr sz="2400" u="heavy" dirty="0">
                <a:solidFill>
                  <a:srgbClr val="F8F7F4"/>
                </a:solidFill>
                <a:uFill>
                  <a:solidFill>
                    <a:srgbClr val="F8F7F4"/>
                  </a:solidFill>
                </a:uFill>
                <a:latin typeface="Consolas"/>
                <a:cs typeface="Consolas"/>
              </a:rPr>
              <a:t>name </a:t>
            </a:r>
            <a:r>
              <a:rPr sz="2400" spc="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Ān</a:t>
            </a:r>
            <a:r>
              <a:rPr sz="2400" spc="10" dirty="0">
                <a:solidFill>
                  <a:srgbClr val="F8F7F4"/>
                </a:solidFill>
                <a:latin typeface="Consolas"/>
                <a:cs typeface="Consolas"/>
              </a:rPr>
              <a:t>t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hō</a:t>
            </a:r>
            <a:r>
              <a:rPr sz="2400" spc="10" dirty="0">
                <a:solidFill>
                  <a:srgbClr val="F8F7F4"/>
                </a:solidFill>
                <a:latin typeface="Consolas"/>
                <a:cs typeface="Consolas"/>
              </a:rPr>
              <a:t>n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ī  an</a:t>
            </a:r>
            <a:r>
              <a:rPr sz="2400" spc="10" dirty="0">
                <a:solidFill>
                  <a:srgbClr val="F8F7F4"/>
                </a:solidFill>
                <a:latin typeface="Consolas"/>
                <a:cs typeface="Consolas"/>
              </a:rPr>
              <a:t>t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ho</a:t>
            </a:r>
            <a:r>
              <a:rPr sz="2400" spc="10" dirty="0">
                <a:solidFill>
                  <a:srgbClr val="F8F7F4"/>
                </a:solidFill>
                <a:latin typeface="Consolas"/>
                <a:cs typeface="Consolas"/>
              </a:rPr>
              <a:t>n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y  An</a:t>
            </a:r>
            <a:r>
              <a:rPr sz="2400" spc="10" dirty="0">
                <a:solidFill>
                  <a:srgbClr val="F8F7F4"/>
                </a:solidFill>
                <a:latin typeface="Consolas"/>
                <a:cs typeface="Consolas"/>
              </a:rPr>
              <a:t>t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ho</a:t>
            </a:r>
            <a:r>
              <a:rPr sz="2400" spc="10" dirty="0">
                <a:solidFill>
                  <a:srgbClr val="F8F7F4"/>
                </a:solidFill>
                <a:latin typeface="Consolas"/>
                <a:cs typeface="Consolas"/>
              </a:rPr>
              <a:t>n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y  bertha </a:t>
            </a:r>
            <a:r>
              <a:rPr sz="2400" spc="-130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Bertha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72730" y="5072075"/>
            <a:ext cx="3695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AB00"/>
                </a:solidFill>
                <a:latin typeface="Arial MT"/>
                <a:cs typeface="Arial MT"/>
              </a:rPr>
              <a:t>SQL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360366"/>
            <a:ext cx="7810500" cy="117157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4000" b="0" spc="5" dirty="0">
                <a:latin typeface="Lucida Sans Unicode"/>
                <a:cs typeface="Lucida Sans Unicode"/>
              </a:rPr>
              <a:t>COLLATE</a:t>
            </a:r>
            <a:r>
              <a:rPr sz="4000" b="0" spc="-295" dirty="0">
                <a:latin typeface="Lucida Sans Unicode"/>
                <a:cs typeface="Lucida Sans Unicode"/>
              </a:rPr>
              <a:t> </a:t>
            </a:r>
            <a:r>
              <a:rPr sz="4000" b="0" spc="30" dirty="0">
                <a:latin typeface="Lucida Sans Unicode"/>
                <a:cs typeface="Lucida Sans Unicode"/>
              </a:rPr>
              <a:t>UNICODE_CI</a:t>
            </a:r>
            <a:endParaRPr sz="4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400" spc="25" dirty="0">
                <a:solidFill>
                  <a:srgbClr val="FFAB00"/>
                </a:solidFill>
              </a:rPr>
              <a:t>Case</a:t>
            </a:r>
            <a:r>
              <a:rPr sz="2400" spc="-85" dirty="0">
                <a:solidFill>
                  <a:srgbClr val="FFAB00"/>
                </a:solidFill>
              </a:rPr>
              <a:t> </a:t>
            </a:r>
            <a:r>
              <a:rPr sz="2400" spc="10" dirty="0">
                <a:solidFill>
                  <a:srgbClr val="FFAB00"/>
                </a:solidFill>
              </a:rPr>
              <a:t>insensitive</a:t>
            </a:r>
            <a:r>
              <a:rPr sz="2400" spc="-85" dirty="0">
                <a:solidFill>
                  <a:srgbClr val="FFAB00"/>
                </a:solidFill>
              </a:rPr>
              <a:t> </a:t>
            </a:r>
            <a:r>
              <a:rPr sz="2400" spc="15" dirty="0">
                <a:solidFill>
                  <a:srgbClr val="FFAB00"/>
                </a:solidFill>
              </a:rPr>
              <a:t>comparisons</a:t>
            </a:r>
            <a:r>
              <a:rPr sz="2400" spc="-80" dirty="0">
                <a:solidFill>
                  <a:srgbClr val="FFAB00"/>
                </a:solidFill>
              </a:rPr>
              <a:t> </a:t>
            </a:r>
            <a:r>
              <a:rPr sz="2400" spc="30" dirty="0">
                <a:solidFill>
                  <a:srgbClr val="FFAB00"/>
                </a:solidFill>
              </a:rPr>
              <a:t>have</a:t>
            </a:r>
            <a:r>
              <a:rPr sz="2400" spc="-85" dirty="0">
                <a:solidFill>
                  <a:srgbClr val="FFAB00"/>
                </a:solidFill>
              </a:rPr>
              <a:t> </a:t>
            </a:r>
            <a:r>
              <a:rPr sz="2400" spc="85" dirty="0">
                <a:solidFill>
                  <a:srgbClr val="FFAB00"/>
                </a:solidFill>
              </a:rPr>
              <a:t>entered</a:t>
            </a:r>
            <a:r>
              <a:rPr sz="2400" spc="-80" dirty="0">
                <a:solidFill>
                  <a:srgbClr val="FFAB00"/>
                </a:solidFill>
              </a:rPr>
              <a:t> </a:t>
            </a:r>
            <a:r>
              <a:rPr sz="2400" spc="100" dirty="0">
                <a:solidFill>
                  <a:srgbClr val="FFAB00"/>
                </a:solidFill>
              </a:rPr>
              <a:t>the</a:t>
            </a:r>
            <a:r>
              <a:rPr sz="2400" spc="-85" dirty="0">
                <a:solidFill>
                  <a:srgbClr val="FFAB00"/>
                </a:solidFill>
              </a:rPr>
              <a:t> </a:t>
            </a:r>
            <a:r>
              <a:rPr sz="2400" spc="85" dirty="0">
                <a:solidFill>
                  <a:srgbClr val="FFAB00"/>
                </a:solidFill>
              </a:rPr>
              <a:t>chat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736553" y="5879071"/>
            <a:ext cx="102342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Case</a:t>
            </a:r>
            <a:r>
              <a:rPr sz="3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insensitive</a:t>
            </a:r>
            <a:r>
              <a:rPr sz="3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is</a:t>
            </a:r>
            <a:r>
              <a:rPr sz="3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160" dirty="0">
                <a:solidFill>
                  <a:srgbClr val="F8F7F4"/>
                </a:solidFill>
                <a:latin typeface="Microsoft Sans Serif"/>
                <a:cs typeface="Microsoft Sans Serif"/>
              </a:rPr>
              <a:t>not</a:t>
            </a:r>
            <a:r>
              <a:rPr sz="3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8F7F4"/>
                </a:solidFill>
                <a:latin typeface="Microsoft Sans Serif"/>
                <a:cs typeface="Microsoft Sans Serif"/>
              </a:rPr>
              <a:t>accent</a:t>
            </a:r>
            <a:r>
              <a:rPr sz="3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insensitive:</a:t>
            </a:r>
            <a:r>
              <a:rPr sz="3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We</a:t>
            </a:r>
            <a:r>
              <a:rPr sz="3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100" dirty="0">
                <a:solidFill>
                  <a:srgbClr val="F8F7F4"/>
                </a:solidFill>
                <a:latin typeface="Microsoft Sans Serif"/>
                <a:cs typeface="Microsoft Sans Serif"/>
              </a:rPr>
              <a:t>lost</a:t>
            </a:r>
            <a:r>
              <a:rPr sz="30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55" dirty="0">
                <a:solidFill>
                  <a:srgbClr val="FF5F46"/>
                </a:solidFill>
                <a:latin typeface="Trebuchet MS"/>
                <a:cs typeface="Trebuchet MS"/>
              </a:rPr>
              <a:t>Ānthōnī</a:t>
            </a:r>
            <a:endParaRPr sz="3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5045" y="1846897"/>
            <a:ext cx="8608695" cy="3925570"/>
            <a:chOff x="745045" y="1846897"/>
            <a:chExt cx="8608695" cy="3925570"/>
          </a:xfrm>
        </p:grpSpPr>
        <p:sp>
          <p:nvSpPr>
            <p:cNvPr id="5" name="object 5"/>
            <p:cNvSpPr/>
            <p:nvPr/>
          </p:nvSpPr>
          <p:spPr>
            <a:xfrm>
              <a:off x="831062" y="1935479"/>
              <a:ext cx="8522970" cy="3836670"/>
            </a:xfrm>
            <a:custGeom>
              <a:avLst/>
              <a:gdLst/>
              <a:ahLst/>
              <a:cxnLst/>
              <a:rect l="l" t="t" r="r" b="b"/>
              <a:pathLst>
                <a:path w="8522970" h="3836670">
                  <a:moveTo>
                    <a:pt x="8522589" y="2540"/>
                  </a:moveTo>
                  <a:lnTo>
                    <a:pt x="8521230" y="2540"/>
                  </a:lnTo>
                  <a:lnTo>
                    <a:pt x="8521230" y="0"/>
                  </a:lnTo>
                  <a:lnTo>
                    <a:pt x="8431809" y="0"/>
                  </a:lnTo>
                  <a:lnTo>
                    <a:pt x="8431809" y="2540"/>
                  </a:lnTo>
                  <a:lnTo>
                    <a:pt x="8431809" y="5257"/>
                  </a:lnTo>
                  <a:lnTo>
                    <a:pt x="8431809" y="10160"/>
                  </a:lnTo>
                  <a:lnTo>
                    <a:pt x="8431809" y="3742867"/>
                  </a:lnTo>
                  <a:lnTo>
                    <a:pt x="9525" y="3742867"/>
                  </a:lnTo>
                  <a:lnTo>
                    <a:pt x="9525" y="3742690"/>
                  </a:lnTo>
                  <a:lnTo>
                    <a:pt x="0" y="3742690"/>
                  </a:lnTo>
                  <a:lnTo>
                    <a:pt x="0" y="3827780"/>
                  </a:lnTo>
                  <a:lnTo>
                    <a:pt x="0" y="3834130"/>
                  </a:lnTo>
                  <a:lnTo>
                    <a:pt x="749" y="3834130"/>
                  </a:lnTo>
                  <a:lnTo>
                    <a:pt x="749" y="3836670"/>
                  </a:lnTo>
                  <a:lnTo>
                    <a:pt x="8521840" y="3836670"/>
                  </a:lnTo>
                  <a:lnTo>
                    <a:pt x="8521840" y="3834130"/>
                  </a:lnTo>
                  <a:lnTo>
                    <a:pt x="8522589" y="3834130"/>
                  </a:lnTo>
                  <a:lnTo>
                    <a:pt x="8522589" y="3827780"/>
                  </a:lnTo>
                  <a:lnTo>
                    <a:pt x="8522589" y="10160"/>
                  </a:lnTo>
                  <a:lnTo>
                    <a:pt x="8522589" y="254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9808" y="1851660"/>
              <a:ext cx="8513445" cy="3827145"/>
            </a:xfrm>
            <a:custGeom>
              <a:avLst/>
              <a:gdLst/>
              <a:ahLst/>
              <a:cxnLst/>
              <a:rect l="l" t="t" r="r" b="b"/>
              <a:pathLst>
                <a:path w="8513445" h="3827145">
                  <a:moveTo>
                    <a:pt x="0" y="0"/>
                  </a:moveTo>
                  <a:lnTo>
                    <a:pt x="8513064" y="0"/>
                  </a:lnTo>
                  <a:lnTo>
                    <a:pt x="8513064" y="3826764"/>
                  </a:lnTo>
                  <a:lnTo>
                    <a:pt x="0" y="382676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40677" y="2273028"/>
            <a:ext cx="783082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5560695">
              <a:lnSpc>
                <a:spcPct val="100000"/>
              </a:lnSpc>
              <a:spcBef>
                <a:spcPts val="100"/>
              </a:spcBef>
              <a:buClr>
                <a:srgbClr val="F8F7F4"/>
              </a:buClr>
              <a:buChar char="&gt;"/>
              <a:tabLst>
                <a:tab pos="412115" algn="l"/>
              </a:tabLst>
            </a:pP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SELECT</a:t>
            </a:r>
            <a:r>
              <a:rPr sz="2400" spc="-5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name </a:t>
            </a:r>
            <a:r>
              <a:rPr sz="2400" spc="-130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FROM</a:t>
            </a:r>
            <a:r>
              <a:rPr sz="2400" spc="-2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solidFill>
                  <a:srgbClr val="D3D3D3"/>
                </a:solidFill>
                <a:latin typeface="Consolas"/>
                <a:cs typeface="Consolas"/>
              </a:rPr>
              <a:t>names</a:t>
            </a:r>
            <a:endParaRPr sz="2400">
              <a:latin typeface="Consolas"/>
              <a:cs typeface="Consolas"/>
            </a:endParaRPr>
          </a:p>
          <a:p>
            <a:pPr marL="76200" marR="5080">
              <a:lnSpc>
                <a:spcPct val="100000"/>
              </a:lnSpc>
            </a:pP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WHERE</a:t>
            </a:r>
            <a:r>
              <a:rPr sz="2400" spc="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startswith(name</a:t>
            </a:r>
            <a:r>
              <a:rPr sz="2400" spc="2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F5F46"/>
                </a:solidFill>
                <a:latin typeface="Consolas"/>
                <a:cs typeface="Consolas"/>
              </a:rPr>
              <a:t>COLLATE</a:t>
            </a:r>
            <a:r>
              <a:rPr sz="2400" spc="20" dirty="0">
                <a:solidFill>
                  <a:srgbClr val="FF5F46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F5F46"/>
                </a:solidFill>
                <a:latin typeface="Consolas"/>
                <a:cs typeface="Consolas"/>
              </a:rPr>
              <a:t>unicode_ci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2400" spc="2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solidFill>
                  <a:srgbClr val="CE9178"/>
                </a:solidFill>
                <a:latin typeface="Consolas"/>
                <a:cs typeface="Consolas"/>
              </a:rPr>
              <a:t>'a'</a:t>
            </a:r>
            <a:r>
              <a:rPr sz="2400" spc="5" dirty="0">
                <a:solidFill>
                  <a:srgbClr val="D3D3D3"/>
                </a:solidFill>
                <a:latin typeface="Consolas"/>
                <a:cs typeface="Consolas"/>
              </a:rPr>
              <a:t>) </a:t>
            </a:r>
            <a:r>
              <a:rPr sz="2400" spc="-130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ORDER</a:t>
            </a:r>
            <a:r>
              <a:rPr sz="2400" spc="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BY</a:t>
            </a:r>
            <a:r>
              <a:rPr sz="2400" spc="2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name </a:t>
            </a:r>
            <a:r>
              <a:rPr sz="2400" dirty="0">
                <a:solidFill>
                  <a:srgbClr val="FF5F46"/>
                </a:solidFill>
                <a:latin typeface="Consolas"/>
                <a:cs typeface="Consolas"/>
              </a:rPr>
              <a:t>COLLATE</a:t>
            </a:r>
            <a:r>
              <a:rPr sz="2400" spc="10" dirty="0">
                <a:solidFill>
                  <a:srgbClr val="FF5F46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F5F46"/>
                </a:solidFill>
                <a:latin typeface="Consolas"/>
                <a:cs typeface="Consolas"/>
              </a:rPr>
              <a:t>unicode_ci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Consolas"/>
              <a:cs typeface="Consolas"/>
            </a:endParaRPr>
          </a:p>
          <a:p>
            <a:pPr marR="6646545">
              <a:lnSpc>
                <a:spcPct val="100000"/>
              </a:lnSpc>
            </a:pPr>
            <a:r>
              <a:rPr sz="2400" u="heavy" dirty="0">
                <a:solidFill>
                  <a:srgbClr val="F8F7F4"/>
                </a:solidFill>
                <a:uFill>
                  <a:solidFill>
                    <a:srgbClr val="F8F7F4"/>
                  </a:solidFill>
                </a:uFill>
                <a:latin typeface="Consolas"/>
                <a:cs typeface="Consolas"/>
              </a:rPr>
              <a:t>name </a:t>
            </a:r>
            <a:r>
              <a:rPr sz="2400" spc="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an</a:t>
            </a:r>
            <a:r>
              <a:rPr sz="2400" spc="10" dirty="0">
                <a:solidFill>
                  <a:srgbClr val="F8F7F4"/>
                </a:solidFill>
                <a:latin typeface="Consolas"/>
                <a:cs typeface="Consolas"/>
              </a:rPr>
              <a:t>t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ho</a:t>
            </a:r>
            <a:r>
              <a:rPr sz="2400" spc="10" dirty="0">
                <a:solidFill>
                  <a:srgbClr val="F8F7F4"/>
                </a:solidFill>
                <a:latin typeface="Consolas"/>
                <a:cs typeface="Consolas"/>
              </a:rPr>
              <a:t>n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y  An</a:t>
            </a:r>
            <a:r>
              <a:rPr sz="2400" spc="10" dirty="0">
                <a:solidFill>
                  <a:srgbClr val="F8F7F4"/>
                </a:solidFill>
                <a:latin typeface="Consolas"/>
                <a:cs typeface="Consolas"/>
              </a:rPr>
              <a:t>t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ho</a:t>
            </a:r>
            <a:r>
              <a:rPr sz="2400" spc="10" dirty="0">
                <a:solidFill>
                  <a:srgbClr val="F8F7F4"/>
                </a:solidFill>
                <a:latin typeface="Consolas"/>
                <a:cs typeface="Consolas"/>
              </a:rPr>
              <a:t>n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y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42176" y="5297321"/>
            <a:ext cx="3695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AB00"/>
                </a:solidFill>
                <a:latin typeface="Arial MT"/>
                <a:cs typeface="Arial MT"/>
              </a:rPr>
              <a:t>SQL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360366"/>
            <a:ext cx="6278880" cy="1171575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4000" b="0" spc="5" dirty="0">
                <a:latin typeface="Lucida Sans Unicode"/>
                <a:cs typeface="Lucida Sans Unicode"/>
              </a:rPr>
              <a:t>COLLATE</a:t>
            </a:r>
            <a:r>
              <a:rPr sz="4000" b="0" spc="-270" dirty="0">
                <a:latin typeface="Lucida Sans Unicode"/>
                <a:cs typeface="Lucida Sans Unicode"/>
              </a:rPr>
              <a:t> </a:t>
            </a:r>
            <a:r>
              <a:rPr sz="4000" b="0" spc="55" dirty="0">
                <a:latin typeface="Lucida Sans Unicode"/>
                <a:cs typeface="Lucida Sans Unicode"/>
              </a:rPr>
              <a:t>UNICODE_CI_AI</a:t>
            </a:r>
            <a:endParaRPr sz="4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400" spc="40" dirty="0">
                <a:solidFill>
                  <a:srgbClr val="FFAB00"/>
                </a:solidFill>
                <a:latin typeface="Trebuchet MS"/>
                <a:cs typeface="Trebuchet MS"/>
              </a:rPr>
              <a:t>Equality</a:t>
            </a:r>
            <a:r>
              <a:rPr sz="2400" spc="-180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FFAB00"/>
                </a:solidFill>
                <a:latin typeface="Trebuchet MS"/>
                <a:cs typeface="Trebuchet MS"/>
              </a:rPr>
              <a:t>from</a:t>
            </a:r>
            <a:r>
              <a:rPr sz="2400" spc="-175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FFAB00"/>
                </a:solidFill>
                <a:latin typeface="Trebuchet MS"/>
                <a:cs typeface="Trebuchet MS"/>
              </a:rPr>
              <a:t>a</a:t>
            </a:r>
            <a:r>
              <a:rPr sz="2400" spc="-175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FFAB00"/>
                </a:solidFill>
                <a:latin typeface="Trebuchet MS"/>
                <a:cs typeface="Trebuchet MS"/>
              </a:rPr>
              <a:t>to</a:t>
            </a:r>
            <a:r>
              <a:rPr sz="2400" spc="-175" dirty="0">
                <a:solidFill>
                  <a:srgbClr val="FFAB00"/>
                </a:solidFill>
                <a:latin typeface="Trebuchet MS"/>
                <a:cs typeface="Trebuchet MS"/>
              </a:rPr>
              <a:t> </a:t>
            </a:r>
            <a:r>
              <a:rPr sz="2400" spc="10" dirty="0">
                <a:solidFill>
                  <a:srgbClr val="FFAB00"/>
                </a:solidFill>
                <a:latin typeface="Trebuchet MS"/>
                <a:cs typeface="Trebuchet MS"/>
              </a:rPr>
              <a:t>Ź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6553" y="5954236"/>
            <a:ext cx="107734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100s</a:t>
            </a:r>
            <a:r>
              <a:rPr sz="30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8F7F4"/>
                </a:solidFill>
                <a:latin typeface="Microsoft Sans Serif"/>
                <a:cs typeface="Microsoft Sans Serif"/>
              </a:rPr>
              <a:t>of</a:t>
            </a:r>
            <a:r>
              <a:rPr sz="30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8F7F4"/>
                </a:solidFill>
                <a:latin typeface="Microsoft Sans Serif"/>
                <a:cs typeface="Microsoft Sans Serif"/>
              </a:rPr>
              <a:t>supported</a:t>
            </a:r>
            <a:r>
              <a:rPr sz="30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predefined</a:t>
            </a:r>
            <a:r>
              <a:rPr sz="30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collations</a:t>
            </a:r>
            <a:r>
              <a:rPr sz="30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across</a:t>
            </a:r>
            <a:r>
              <a:rPr sz="30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many</a:t>
            </a:r>
            <a:r>
              <a:rPr sz="30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locales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5045" y="1846897"/>
            <a:ext cx="10160635" cy="3925570"/>
            <a:chOff x="745045" y="1846897"/>
            <a:chExt cx="10160635" cy="3925570"/>
          </a:xfrm>
        </p:grpSpPr>
        <p:sp>
          <p:nvSpPr>
            <p:cNvPr id="5" name="object 5"/>
            <p:cNvSpPr/>
            <p:nvPr/>
          </p:nvSpPr>
          <p:spPr>
            <a:xfrm>
              <a:off x="831062" y="1935479"/>
              <a:ext cx="10074275" cy="3836670"/>
            </a:xfrm>
            <a:custGeom>
              <a:avLst/>
              <a:gdLst/>
              <a:ahLst/>
              <a:cxnLst/>
              <a:rect l="l" t="t" r="r" b="b"/>
              <a:pathLst>
                <a:path w="10074275" h="3836670">
                  <a:moveTo>
                    <a:pt x="10074021" y="2540"/>
                  </a:moveTo>
                  <a:lnTo>
                    <a:pt x="10072662" y="2540"/>
                  </a:lnTo>
                  <a:lnTo>
                    <a:pt x="10072662" y="0"/>
                  </a:lnTo>
                  <a:lnTo>
                    <a:pt x="9983241" y="0"/>
                  </a:lnTo>
                  <a:lnTo>
                    <a:pt x="9983241" y="2540"/>
                  </a:lnTo>
                  <a:lnTo>
                    <a:pt x="9983241" y="5257"/>
                  </a:lnTo>
                  <a:lnTo>
                    <a:pt x="9983229" y="3742867"/>
                  </a:lnTo>
                  <a:lnTo>
                    <a:pt x="9525" y="3742867"/>
                  </a:lnTo>
                  <a:lnTo>
                    <a:pt x="9525" y="3742690"/>
                  </a:lnTo>
                  <a:lnTo>
                    <a:pt x="0" y="3742690"/>
                  </a:lnTo>
                  <a:lnTo>
                    <a:pt x="0" y="3827780"/>
                  </a:lnTo>
                  <a:lnTo>
                    <a:pt x="0" y="3834130"/>
                  </a:lnTo>
                  <a:lnTo>
                    <a:pt x="749" y="3834130"/>
                  </a:lnTo>
                  <a:lnTo>
                    <a:pt x="749" y="3836670"/>
                  </a:lnTo>
                  <a:lnTo>
                    <a:pt x="10073272" y="3836670"/>
                  </a:lnTo>
                  <a:lnTo>
                    <a:pt x="10073272" y="3834130"/>
                  </a:lnTo>
                  <a:lnTo>
                    <a:pt x="10074021" y="3834130"/>
                  </a:lnTo>
                  <a:lnTo>
                    <a:pt x="10074021" y="3827780"/>
                  </a:lnTo>
                  <a:lnTo>
                    <a:pt x="10074021" y="10160"/>
                  </a:lnTo>
                  <a:lnTo>
                    <a:pt x="10074021" y="254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9808" y="1851660"/>
              <a:ext cx="10064750" cy="3827145"/>
            </a:xfrm>
            <a:custGeom>
              <a:avLst/>
              <a:gdLst/>
              <a:ahLst/>
              <a:cxnLst/>
              <a:rect l="l" t="t" r="r" b="b"/>
              <a:pathLst>
                <a:path w="10064750" h="3827145">
                  <a:moveTo>
                    <a:pt x="0" y="0"/>
                  </a:moveTo>
                  <a:lnTo>
                    <a:pt x="10064496" y="0"/>
                  </a:lnTo>
                  <a:lnTo>
                    <a:pt x="10064496" y="3826764"/>
                  </a:lnTo>
                  <a:lnTo>
                    <a:pt x="0" y="382676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40677" y="2090148"/>
            <a:ext cx="8335645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6064250">
              <a:lnSpc>
                <a:spcPct val="100000"/>
              </a:lnSpc>
              <a:spcBef>
                <a:spcPts val="100"/>
              </a:spcBef>
              <a:buClr>
                <a:srgbClr val="F8F7F4"/>
              </a:buClr>
              <a:buChar char="&gt;"/>
              <a:tabLst>
                <a:tab pos="412115" algn="l"/>
              </a:tabLst>
            </a:pP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SELECT</a:t>
            </a:r>
            <a:r>
              <a:rPr sz="2400" spc="-5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name </a:t>
            </a:r>
            <a:r>
              <a:rPr sz="2400" spc="-130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FROM</a:t>
            </a:r>
            <a:r>
              <a:rPr sz="2400" spc="-2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solidFill>
                  <a:srgbClr val="D3D3D3"/>
                </a:solidFill>
                <a:latin typeface="Consolas"/>
                <a:cs typeface="Consolas"/>
              </a:rPr>
              <a:t>names</a:t>
            </a:r>
            <a:endParaRPr sz="2400">
              <a:latin typeface="Consolas"/>
              <a:cs typeface="Consolas"/>
            </a:endParaRPr>
          </a:p>
          <a:p>
            <a:pPr marL="76200" marR="5080">
              <a:lnSpc>
                <a:spcPct val="100000"/>
              </a:lnSpc>
            </a:pP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WHERE</a:t>
            </a:r>
            <a:r>
              <a:rPr sz="2400" spc="2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startswith(name</a:t>
            </a:r>
            <a:r>
              <a:rPr sz="2400" spc="2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F5F46"/>
                </a:solidFill>
                <a:latin typeface="Consolas"/>
                <a:cs typeface="Consolas"/>
              </a:rPr>
              <a:t>COLLATE</a:t>
            </a:r>
            <a:r>
              <a:rPr sz="2400" spc="25" dirty="0">
                <a:solidFill>
                  <a:srgbClr val="FF5F46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F5F46"/>
                </a:solidFill>
                <a:latin typeface="Consolas"/>
                <a:cs typeface="Consolas"/>
              </a:rPr>
              <a:t>unicode_ci_ai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2400" spc="3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CE9178"/>
                </a:solidFill>
                <a:latin typeface="Consolas"/>
                <a:cs typeface="Consolas"/>
              </a:rPr>
              <a:t>'a'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) </a:t>
            </a:r>
            <a:r>
              <a:rPr sz="2400" spc="-130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ORDER</a:t>
            </a:r>
            <a:r>
              <a:rPr sz="2400" spc="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BY</a:t>
            </a:r>
            <a:r>
              <a:rPr sz="2400" spc="2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name </a:t>
            </a:r>
            <a:r>
              <a:rPr sz="2400" dirty="0">
                <a:solidFill>
                  <a:srgbClr val="FF5F46"/>
                </a:solidFill>
                <a:latin typeface="Consolas"/>
                <a:cs typeface="Consolas"/>
              </a:rPr>
              <a:t>COLLATE</a:t>
            </a:r>
            <a:r>
              <a:rPr sz="2400" spc="10" dirty="0">
                <a:solidFill>
                  <a:srgbClr val="FF5F46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F5F46"/>
                </a:solidFill>
                <a:latin typeface="Consolas"/>
                <a:cs typeface="Consolas"/>
              </a:rPr>
              <a:t>unicode_ci_ai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Consolas"/>
              <a:cs typeface="Consolas"/>
            </a:endParaRPr>
          </a:p>
          <a:p>
            <a:pPr marR="7150734">
              <a:lnSpc>
                <a:spcPct val="100000"/>
              </a:lnSpc>
            </a:pPr>
            <a:r>
              <a:rPr sz="2400" u="heavy" dirty="0">
                <a:solidFill>
                  <a:srgbClr val="F8F7F4"/>
                </a:solidFill>
                <a:uFill>
                  <a:solidFill>
                    <a:srgbClr val="F8F7F4"/>
                  </a:solidFill>
                </a:uFill>
                <a:latin typeface="Consolas"/>
                <a:cs typeface="Consolas"/>
              </a:rPr>
              <a:t>name </a:t>
            </a:r>
            <a:r>
              <a:rPr sz="2400" spc="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Ān</a:t>
            </a:r>
            <a:r>
              <a:rPr sz="2400" spc="10" dirty="0">
                <a:solidFill>
                  <a:srgbClr val="F8F7F4"/>
                </a:solidFill>
                <a:latin typeface="Consolas"/>
                <a:cs typeface="Consolas"/>
              </a:rPr>
              <a:t>t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hō</a:t>
            </a:r>
            <a:r>
              <a:rPr sz="2400" spc="10" dirty="0">
                <a:solidFill>
                  <a:srgbClr val="F8F7F4"/>
                </a:solidFill>
                <a:latin typeface="Consolas"/>
                <a:cs typeface="Consolas"/>
              </a:rPr>
              <a:t>n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ī  an</a:t>
            </a:r>
            <a:r>
              <a:rPr sz="2400" spc="10" dirty="0">
                <a:solidFill>
                  <a:srgbClr val="F8F7F4"/>
                </a:solidFill>
                <a:latin typeface="Consolas"/>
                <a:cs typeface="Consolas"/>
              </a:rPr>
              <a:t>t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ho</a:t>
            </a:r>
            <a:r>
              <a:rPr sz="2400" spc="10" dirty="0">
                <a:solidFill>
                  <a:srgbClr val="F8F7F4"/>
                </a:solidFill>
                <a:latin typeface="Consolas"/>
                <a:cs typeface="Consolas"/>
              </a:rPr>
              <a:t>n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y  An</a:t>
            </a:r>
            <a:r>
              <a:rPr sz="2400" spc="10" dirty="0">
                <a:solidFill>
                  <a:srgbClr val="F8F7F4"/>
                </a:solidFill>
                <a:latin typeface="Consolas"/>
                <a:cs typeface="Consolas"/>
              </a:rPr>
              <a:t>t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ho</a:t>
            </a:r>
            <a:r>
              <a:rPr sz="2400" spc="10" dirty="0">
                <a:solidFill>
                  <a:srgbClr val="F8F7F4"/>
                </a:solidFill>
                <a:latin typeface="Consolas"/>
                <a:cs typeface="Consolas"/>
              </a:rPr>
              <a:t>n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y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91740" y="5298048"/>
            <a:ext cx="3695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AB00"/>
                </a:solidFill>
                <a:latin typeface="Arial MT"/>
                <a:cs typeface="Arial MT"/>
              </a:rPr>
              <a:t>SQL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9151" y="2998723"/>
            <a:ext cx="8382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35" dirty="0">
                <a:latin typeface="Lucida Sans Unicode"/>
                <a:cs typeface="Lucida Sans Unicode"/>
              </a:rPr>
              <a:t>Streaming</a:t>
            </a:r>
            <a:r>
              <a:rPr sz="4800" b="0" spc="-315" dirty="0">
                <a:latin typeface="Lucida Sans Unicode"/>
                <a:cs typeface="Lucida Sans Unicode"/>
              </a:rPr>
              <a:t> </a:t>
            </a:r>
            <a:r>
              <a:rPr sz="4800" b="0" spc="135" dirty="0">
                <a:latin typeface="Lucida Sans Unicode"/>
                <a:cs typeface="Lucida Sans Unicode"/>
              </a:rPr>
              <a:t>State</a:t>
            </a:r>
            <a:r>
              <a:rPr sz="4800" b="0" spc="-315" dirty="0">
                <a:latin typeface="Lucida Sans Unicode"/>
                <a:cs typeface="Lucida Sans Unicode"/>
              </a:rPr>
              <a:t> </a:t>
            </a:r>
            <a:r>
              <a:rPr sz="4800" b="0" spc="-5" dirty="0">
                <a:latin typeface="Lucida Sans Unicode"/>
                <a:cs typeface="Lucida Sans Unicode"/>
              </a:rPr>
              <a:t>Data</a:t>
            </a:r>
            <a:r>
              <a:rPr sz="4800" b="0" spc="-315" dirty="0">
                <a:latin typeface="Lucida Sans Unicode"/>
                <a:cs typeface="Lucida Sans Unicode"/>
              </a:rPr>
              <a:t> </a:t>
            </a:r>
            <a:r>
              <a:rPr sz="4800" b="0" spc="55" dirty="0">
                <a:latin typeface="Lucida Sans Unicode"/>
                <a:cs typeface="Lucida Sans Unicode"/>
              </a:rPr>
              <a:t>Source</a:t>
            </a:r>
            <a:endParaRPr sz="4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1B3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21701" y="505782"/>
            <a:ext cx="9195435" cy="5765165"/>
            <a:chOff x="1421701" y="505782"/>
            <a:chExt cx="9195435" cy="5765165"/>
          </a:xfrm>
        </p:grpSpPr>
        <p:sp>
          <p:nvSpPr>
            <p:cNvPr id="5" name="object 5"/>
            <p:cNvSpPr/>
            <p:nvPr/>
          </p:nvSpPr>
          <p:spPr>
            <a:xfrm>
              <a:off x="1512263" y="875212"/>
              <a:ext cx="9105265" cy="5395595"/>
            </a:xfrm>
            <a:custGeom>
              <a:avLst/>
              <a:gdLst/>
              <a:ahLst/>
              <a:cxnLst/>
              <a:rect l="l" t="t" r="r" b="b"/>
              <a:pathLst>
                <a:path w="9105265" h="5395595">
                  <a:moveTo>
                    <a:pt x="8878468" y="0"/>
                  </a:moveTo>
                  <a:lnTo>
                    <a:pt x="226161" y="0"/>
                  </a:lnTo>
                  <a:lnTo>
                    <a:pt x="214515" y="304"/>
                  </a:lnTo>
                  <a:lnTo>
                    <a:pt x="158775" y="10248"/>
                  </a:lnTo>
                  <a:lnTo>
                    <a:pt x="118224" y="27432"/>
                  </a:lnTo>
                  <a:lnTo>
                    <a:pt x="82168" y="51828"/>
                  </a:lnTo>
                  <a:lnTo>
                    <a:pt x="51536" y="82524"/>
                  </a:lnTo>
                  <a:lnTo>
                    <a:pt x="27203" y="118630"/>
                  </a:lnTo>
                  <a:lnTo>
                    <a:pt x="10109" y="159232"/>
                  </a:lnTo>
                  <a:lnTo>
                    <a:pt x="1155" y="203276"/>
                  </a:lnTo>
                  <a:lnTo>
                    <a:pt x="0" y="5169179"/>
                  </a:lnTo>
                  <a:lnTo>
                    <a:pt x="304" y="5180825"/>
                  </a:lnTo>
                  <a:lnTo>
                    <a:pt x="10248" y="5236565"/>
                  </a:lnTo>
                  <a:lnTo>
                    <a:pt x="27431" y="5277116"/>
                  </a:lnTo>
                  <a:lnTo>
                    <a:pt x="51815" y="5313172"/>
                  </a:lnTo>
                  <a:lnTo>
                    <a:pt x="82524" y="5343804"/>
                  </a:lnTo>
                  <a:lnTo>
                    <a:pt x="118630" y="5368137"/>
                  </a:lnTo>
                  <a:lnTo>
                    <a:pt x="159219" y="5385231"/>
                  </a:lnTo>
                  <a:lnTo>
                    <a:pt x="203276" y="5394185"/>
                  </a:lnTo>
                  <a:lnTo>
                    <a:pt x="226288" y="5395341"/>
                  </a:lnTo>
                  <a:lnTo>
                    <a:pt x="8878595" y="5395341"/>
                  </a:lnTo>
                  <a:lnTo>
                    <a:pt x="8890228" y="5395036"/>
                  </a:lnTo>
                  <a:lnTo>
                    <a:pt x="8901836" y="5394147"/>
                  </a:lnTo>
                  <a:lnTo>
                    <a:pt x="8924302" y="5390692"/>
                  </a:lnTo>
                  <a:lnTo>
                    <a:pt x="8943179" y="5385816"/>
                  </a:lnTo>
                  <a:lnTo>
                    <a:pt x="226288" y="5385816"/>
                  </a:lnTo>
                  <a:lnTo>
                    <a:pt x="214998" y="5385536"/>
                  </a:lnTo>
                  <a:lnTo>
                    <a:pt x="161594" y="5376011"/>
                  </a:lnTo>
                  <a:lnTo>
                    <a:pt x="122758" y="5359552"/>
                  </a:lnTo>
                  <a:lnTo>
                    <a:pt x="88226" y="5336184"/>
                  </a:lnTo>
                  <a:lnTo>
                    <a:pt x="58864" y="5306758"/>
                  </a:lnTo>
                  <a:lnTo>
                    <a:pt x="35572" y="5272176"/>
                  </a:lnTo>
                  <a:lnTo>
                    <a:pt x="19189" y="5233301"/>
                  </a:lnTo>
                  <a:lnTo>
                    <a:pt x="10617" y="5190985"/>
                  </a:lnTo>
                  <a:lnTo>
                    <a:pt x="9528" y="226161"/>
                  </a:lnTo>
                  <a:lnTo>
                    <a:pt x="9798" y="215252"/>
                  </a:lnTo>
                  <a:lnTo>
                    <a:pt x="19329" y="161594"/>
                  </a:lnTo>
                  <a:lnTo>
                    <a:pt x="35788" y="122758"/>
                  </a:lnTo>
                  <a:lnTo>
                    <a:pt x="59156" y="88226"/>
                  </a:lnTo>
                  <a:lnTo>
                    <a:pt x="88582" y="58877"/>
                  </a:lnTo>
                  <a:lnTo>
                    <a:pt x="123164" y="35572"/>
                  </a:lnTo>
                  <a:lnTo>
                    <a:pt x="162039" y="19189"/>
                  </a:lnTo>
                  <a:lnTo>
                    <a:pt x="204355" y="10617"/>
                  </a:lnTo>
                  <a:lnTo>
                    <a:pt x="226402" y="9525"/>
                  </a:lnTo>
                  <a:lnTo>
                    <a:pt x="8943241" y="9525"/>
                  </a:lnTo>
                  <a:lnTo>
                    <a:pt x="8923832" y="4559"/>
                  </a:lnTo>
                  <a:lnTo>
                    <a:pt x="8901480" y="1155"/>
                  </a:lnTo>
                  <a:lnTo>
                    <a:pt x="8889987" y="292"/>
                  </a:lnTo>
                  <a:lnTo>
                    <a:pt x="8878468" y="0"/>
                  </a:lnTo>
                  <a:close/>
                </a:path>
                <a:path w="9105265" h="5395595">
                  <a:moveTo>
                    <a:pt x="8943241" y="9525"/>
                  </a:moveTo>
                  <a:lnTo>
                    <a:pt x="8878468" y="9525"/>
                  </a:lnTo>
                  <a:lnTo>
                    <a:pt x="8889746" y="9817"/>
                  </a:lnTo>
                  <a:lnTo>
                    <a:pt x="8900756" y="10655"/>
                  </a:lnTo>
                  <a:lnTo>
                    <a:pt x="8943162" y="19342"/>
                  </a:lnTo>
                  <a:lnTo>
                    <a:pt x="8981998" y="35788"/>
                  </a:lnTo>
                  <a:lnTo>
                    <a:pt x="9016530" y="59169"/>
                  </a:lnTo>
                  <a:lnTo>
                    <a:pt x="9045879" y="88582"/>
                  </a:lnTo>
                  <a:lnTo>
                    <a:pt x="9069184" y="123164"/>
                  </a:lnTo>
                  <a:lnTo>
                    <a:pt x="9085554" y="162052"/>
                  </a:lnTo>
                  <a:lnTo>
                    <a:pt x="9094139" y="204355"/>
                  </a:lnTo>
                  <a:lnTo>
                    <a:pt x="9095228" y="5169179"/>
                  </a:lnTo>
                  <a:lnTo>
                    <a:pt x="9094946" y="5180101"/>
                  </a:lnTo>
                  <a:lnTo>
                    <a:pt x="9085414" y="5233746"/>
                  </a:lnTo>
                  <a:lnTo>
                    <a:pt x="9068968" y="5272582"/>
                  </a:lnTo>
                  <a:lnTo>
                    <a:pt x="9045587" y="5307114"/>
                  </a:lnTo>
                  <a:lnTo>
                    <a:pt x="9016174" y="5336476"/>
                  </a:lnTo>
                  <a:lnTo>
                    <a:pt x="8981592" y="5359768"/>
                  </a:lnTo>
                  <a:lnTo>
                    <a:pt x="8942705" y="5376151"/>
                  </a:lnTo>
                  <a:lnTo>
                    <a:pt x="8900401" y="5384723"/>
                  </a:lnTo>
                  <a:lnTo>
                    <a:pt x="8878354" y="5385816"/>
                  </a:lnTo>
                  <a:lnTo>
                    <a:pt x="8943179" y="5385816"/>
                  </a:lnTo>
                  <a:lnTo>
                    <a:pt x="8986532" y="5367909"/>
                  </a:lnTo>
                  <a:lnTo>
                    <a:pt x="9022588" y="5343525"/>
                  </a:lnTo>
                  <a:lnTo>
                    <a:pt x="9053220" y="5312816"/>
                  </a:lnTo>
                  <a:lnTo>
                    <a:pt x="9077540" y="5276710"/>
                  </a:lnTo>
                  <a:lnTo>
                    <a:pt x="9094647" y="5236121"/>
                  </a:lnTo>
                  <a:lnTo>
                    <a:pt x="9103545" y="5192433"/>
                  </a:lnTo>
                  <a:lnTo>
                    <a:pt x="9104757" y="226161"/>
                  </a:lnTo>
                  <a:lnTo>
                    <a:pt x="9104452" y="214528"/>
                  </a:lnTo>
                  <a:lnTo>
                    <a:pt x="9094508" y="158775"/>
                  </a:lnTo>
                  <a:lnTo>
                    <a:pt x="9077325" y="118224"/>
                  </a:lnTo>
                  <a:lnTo>
                    <a:pt x="9052928" y="82169"/>
                  </a:lnTo>
                  <a:lnTo>
                    <a:pt x="9022232" y="51536"/>
                  </a:lnTo>
                  <a:lnTo>
                    <a:pt x="8986126" y="27216"/>
                  </a:lnTo>
                  <a:lnTo>
                    <a:pt x="8945524" y="10109"/>
                  </a:lnTo>
                  <a:lnTo>
                    <a:pt x="8943241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26463" y="795524"/>
              <a:ext cx="9095740" cy="5386070"/>
            </a:xfrm>
            <a:custGeom>
              <a:avLst/>
              <a:gdLst/>
              <a:ahLst/>
              <a:cxnLst/>
              <a:rect l="l" t="t" r="r" b="b"/>
              <a:pathLst>
                <a:path w="9095740" h="5386070">
                  <a:moveTo>
                    <a:pt x="0" y="221526"/>
                  </a:moveTo>
                  <a:lnTo>
                    <a:pt x="4500" y="176882"/>
                  </a:lnTo>
                  <a:lnTo>
                    <a:pt x="17407" y="135300"/>
                  </a:lnTo>
                  <a:lnTo>
                    <a:pt x="37831" y="97671"/>
                  </a:lnTo>
                  <a:lnTo>
                    <a:pt x="64881" y="64885"/>
                  </a:lnTo>
                  <a:lnTo>
                    <a:pt x="97665" y="37834"/>
                  </a:lnTo>
                  <a:lnTo>
                    <a:pt x="135295" y="17409"/>
                  </a:lnTo>
                  <a:lnTo>
                    <a:pt x="176879" y="4500"/>
                  </a:lnTo>
                  <a:lnTo>
                    <a:pt x="221526" y="0"/>
                  </a:lnTo>
                  <a:lnTo>
                    <a:pt x="8873705" y="0"/>
                  </a:lnTo>
                  <a:lnTo>
                    <a:pt x="8918352" y="4500"/>
                  </a:lnTo>
                  <a:lnTo>
                    <a:pt x="8959936" y="17409"/>
                  </a:lnTo>
                  <a:lnTo>
                    <a:pt x="8997566" y="37834"/>
                  </a:lnTo>
                  <a:lnTo>
                    <a:pt x="9030350" y="64885"/>
                  </a:lnTo>
                  <a:lnTo>
                    <a:pt x="9057400" y="97671"/>
                  </a:lnTo>
                  <a:lnTo>
                    <a:pt x="9077824" y="135300"/>
                  </a:lnTo>
                  <a:lnTo>
                    <a:pt x="9090731" y="176882"/>
                  </a:lnTo>
                  <a:lnTo>
                    <a:pt x="9095232" y="221526"/>
                  </a:lnTo>
                  <a:lnTo>
                    <a:pt x="9095232" y="5164302"/>
                  </a:lnTo>
                  <a:lnTo>
                    <a:pt x="9090731" y="5208945"/>
                  </a:lnTo>
                  <a:lnTo>
                    <a:pt x="9077824" y="5250525"/>
                  </a:lnTo>
                  <a:lnTo>
                    <a:pt x="9057400" y="5288153"/>
                  </a:lnTo>
                  <a:lnTo>
                    <a:pt x="9030350" y="5320936"/>
                  </a:lnTo>
                  <a:lnTo>
                    <a:pt x="8997566" y="5347985"/>
                  </a:lnTo>
                  <a:lnTo>
                    <a:pt x="8959936" y="5368408"/>
                  </a:lnTo>
                  <a:lnTo>
                    <a:pt x="8918352" y="5381315"/>
                  </a:lnTo>
                  <a:lnTo>
                    <a:pt x="8873705" y="5385816"/>
                  </a:lnTo>
                  <a:lnTo>
                    <a:pt x="221526" y="5385816"/>
                  </a:lnTo>
                  <a:lnTo>
                    <a:pt x="176879" y="5381315"/>
                  </a:lnTo>
                  <a:lnTo>
                    <a:pt x="135295" y="5368408"/>
                  </a:lnTo>
                  <a:lnTo>
                    <a:pt x="97665" y="5347985"/>
                  </a:lnTo>
                  <a:lnTo>
                    <a:pt x="64881" y="5320936"/>
                  </a:lnTo>
                  <a:lnTo>
                    <a:pt x="37831" y="5288153"/>
                  </a:lnTo>
                  <a:lnTo>
                    <a:pt x="17407" y="5250525"/>
                  </a:lnTo>
                  <a:lnTo>
                    <a:pt x="4500" y="5208945"/>
                  </a:lnTo>
                  <a:lnTo>
                    <a:pt x="0" y="5164302"/>
                  </a:lnTo>
                  <a:lnTo>
                    <a:pt x="0" y="221526"/>
                  </a:lnTo>
                  <a:close/>
                </a:path>
              </a:pathLst>
            </a:custGeom>
            <a:ln w="9525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34895" y="1336553"/>
              <a:ext cx="8235950" cy="4726305"/>
            </a:xfrm>
            <a:custGeom>
              <a:avLst/>
              <a:gdLst/>
              <a:ahLst/>
              <a:cxnLst/>
              <a:rect l="l" t="t" r="r" b="b"/>
              <a:pathLst>
                <a:path w="8235950" h="4726305">
                  <a:moveTo>
                    <a:pt x="7946758" y="0"/>
                  </a:moveTo>
                  <a:lnTo>
                    <a:pt x="288937" y="0"/>
                  </a:lnTo>
                  <a:lnTo>
                    <a:pt x="242070" y="3781"/>
                  </a:lnTo>
                  <a:lnTo>
                    <a:pt x="197611" y="14730"/>
                  </a:lnTo>
                  <a:lnTo>
                    <a:pt x="156154" y="32250"/>
                  </a:lnTo>
                  <a:lnTo>
                    <a:pt x="118295" y="55748"/>
                  </a:lnTo>
                  <a:lnTo>
                    <a:pt x="84628" y="84628"/>
                  </a:lnTo>
                  <a:lnTo>
                    <a:pt x="55748" y="118295"/>
                  </a:lnTo>
                  <a:lnTo>
                    <a:pt x="32250" y="156154"/>
                  </a:lnTo>
                  <a:lnTo>
                    <a:pt x="14730" y="197611"/>
                  </a:lnTo>
                  <a:lnTo>
                    <a:pt x="3781" y="242070"/>
                  </a:lnTo>
                  <a:lnTo>
                    <a:pt x="0" y="288937"/>
                  </a:lnTo>
                  <a:lnTo>
                    <a:pt x="0" y="4436973"/>
                  </a:lnTo>
                  <a:lnTo>
                    <a:pt x="3781" y="4483841"/>
                  </a:lnTo>
                  <a:lnTo>
                    <a:pt x="14730" y="4528301"/>
                  </a:lnTo>
                  <a:lnTo>
                    <a:pt x="32250" y="4569759"/>
                  </a:lnTo>
                  <a:lnTo>
                    <a:pt x="55748" y="4607620"/>
                  </a:lnTo>
                  <a:lnTo>
                    <a:pt x="84628" y="4641289"/>
                  </a:lnTo>
                  <a:lnTo>
                    <a:pt x="118295" y="4670171"/>
                  </a:lnTo>
                  <a:lnTo>
                    <a:pt x="156154" y="4693670"/>
                  </a:lnTo>
                  <a:lnTo>
                    <a:pt x="197611" y="4711192"/>
                  </a:lnTo>
                  <a:lnTo>
                    <a:pt x="242070" y="4722141"/>
                  </a:lnTo>
                  <a:lnTo>
                    <a:pt x="288937" y="4725924"/>
                  </a:lnTo>
                  <a:lnTo>
                    <a:pt x="7946758" y="4725924"/>
                  </a:lnTo>
                  <a:lnTo>
                    <a:pt x="7993625" y="4722141"/>
                  </a:lnTo>
                  <a:lnTo>
                    <a:pt x="8038084" y="4711192"/>
                  </a:lnTo>
                  <a:lnTo>
                    <a:pt x="8079541" y="4693670"/>
                  </a:lnTo>
                  <a:lnTo>
                    <a:pt x="8117400" y="4670171"/>
                  </a:lnTo>
                  <a:lnTo>
                    <a:pt x="8151067" y="4641289"/>
                  </a:lnTo>
                  <a:lnTo>
                    <a:pt x="8179947" y="4607620"/>
                  </a:lnTo>
                  <a:lnTo>
                    <a:pt x="8203445" y="4569759"/>
                  </a:lnTo>
                  <a:lnTo>
                    <a:pt x="8220965" y="4528301"/>
                  </a:lnTo>
                  <a:lnTo>
                    <a:pt x="8231914" y="4483841"/>
                  </a:lnTo>
                  <a:lnTo>
                    <a:pt x="8235696" y="4436973"/>
                  </a:lnTo>
                  <a:lnTo>
                    <a:pt x="8235696" y="288937"/>
                  </a:lnTo>
                  <a:lnTo>
                    <a:pt x="8231914" y="242070"/>
                  </a:lnTo>
                  <a:lnTo>
                    <a:pt x="8220965" y="197611"/>
                  </a:lnTo>
                  <a:lnTo>
                    <a:pt x="8203445" y="156154"/>
                  </a:lnTo>
                  <a:lnTo>
                    <a:pt x="8179947" y="118295"/>
                  </a:lnTo>
                  <a:lnTo>
                    <a:pt x="8151067" y="84628"/>
                  </a:lnTo>
                  <a:lnTo>
                    <a:pt x="8117400" y="55748"/>
                  </a:lnTo>
                  <a:lnTo>
                    <a:pt x="8079541" y="32250"/>
                  </a:lnTo>
                  <a:lnTo>
                    <a:pt x="8038084" y="14730"/>
                  </a:lnTo>
                  <a:lnTo>
                    <a:pt x="7993625" y="3781"/>
                  </a:lnTo>
                  <a:lnTo>
                    <a:pt x="7946758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34895" y="1336553"/>
              <a:ext cx="8235950" cy="4726305"/>
            </a:xfrm>
            <a:custGeom>
              <a:avLst/>
              <a:gdLst/>
              <a:ahLst/>
              <a:cxnLst/>
              <a:rect l="l" t="t" r="r" b="b"/>
              <a:pathLst>
                <a:path w="8235950" h="4726305">
                  <a:moveTo>
                    <a:pt x="0" y="288937"/>
                  </a:moveTo>
                  <a:lnTo>
                    <a:pt x="3781" y="242070"/>
                  </a:lnTo>
                  <a:lnTo>
                    <a:pt x="14730" y="197611"/>
                  </a:lnTo>
                  <a:lnTo>
                    <a:pt x="32250" y="156154"/>
                  </a:lnTo>
                  <a:lnTo>
                    <a:pt x="55748" y="118295"/>
                  </a:lnTo>
                  <a:lnTo>
                    <a:pt x="84628" y="84628"/>
                  </a:lnTo>
                  <a:lnTo>
                    <a:pt x="118295" y="55748"/>
                  </a:lnTo>
                  <a:lnTo>
                    <a:pt x="156154" y="32250"/>
                  </a:lnTo>
                  <a:lnTo>
                    <a:pt x="197611" y="14730"/>
                  </a:lnTo>
                  <a:lnTo>
                    <a:pt x="242070" y="3781"/>
                  </a:lnTo>
                  <a:lnTo>
                    <a:pt x="288937" y="0"/>
                  </a:lnTo>
                  <a:lnTo>
                    <a:pt x="7946758" y="0"/>
                  </a:lnTo>
                  <a:lnTo>
                    <a:pt x="7993625" y="3781"/>
                  </a:lnTo>
                  <a:lnTo>
                    <a:pt x="8038084" y="14730"/>
                  </a:lnTo>
                  <a:lnTo>
                    <a:pt x="8079541" y="32250"/>
                  </a:lnTo>
                  <a:lnTo>
                    <a:pt x="8117400" y="55748"/>
                  </a:lnTo>
                  <a:lnTo>
                    <a:pt x="8151067" y="84628"/>
                  </a:lnTo>
                  <a:lnTo>
                    <a:pt x="8179947" y="118295"/>
                  </a:lnTo>
                  <a:lnTo>
                    <a:pt x="8203445" y="156154"/>
                  </a:lnTo>
                  <a:lnTo>
                    <a:pt x="8220965" y="197611"/>
                  </a:lnTo>
                  <a:lnTo>
                    <a:pt x="8231914" y="242070"/>
                  </a:lnTo>
                  <a:lnTo>
                    <a:pt x="8235696" y="288937"/>
                  </a:lnTo>
                  <a:lnTo>
                    <a:pt x="8235696" y="4436973"/>
                  </a:lnTo>
                  <a:lnTo>
                    <a:pt x="8231914" y="4483841"/>
                  </a:lnTo>
                  <a:lnTo>
                    <a:pt x="8220965" y="4528301"/>
                  </a:lnTo>
                  <a:lnTo>
                    <a:pt x="8203445" y="4569759"/>
                  </a:lnTo>
                  <a:lnTo>
                    <a:pt x="8179947" y="4607620"/>
                  </a:lnTo>
                  <a:lnTo>
                    <a:pt x="8151067" y="4641289"/>
                  </a:lnTo>
                  <a:lnTo>
                    <a:pt x="8117400" y="4670171"/>
                  </a:lnTo>
                  <a:lnTo>
                    <a:pt x="8079541" y="4693670"/>
                  </a:lnTo>
                  <a:lnTo>
                    <a:pt x="8038084" y="4711192"/>
                  </a:lnTo>
                  <a:lnTo>
                    <a:pt x="7993625" y="4722141"/>
                  </a:lnTo>
                  <a:lnTo>
                    <a:pt x="7946758" y="4725924"/>
                  </a:lnTo>
                  <a:lnTo>
                    <a:pt x="288937" y="4725924"/>
                  </a:lnTo>
                  <a:lnTo>
                    <a:pt x="242070" y="4722141"/>
                  </a:lnTo>
                  <a:lnTo>
                    <a:pt x="197611" y="4711192"/>
                  </a:lnTo>
                  <a:lnTo>
                    <a:pt x="156154" y="4693670"/>
                  </a:lnTo>
                  <a:lnTo>
                    <a:pt x="118295" y="4670171"/>
                  </a:lnTo>
                  <a:lnTo>
                    <a:pt x="84628" y="4641289"/>
                  </a:lnTo>
                  <a:lnTo>
                    <a:pt x="55748" y="4607620"/>
                  </a:lnTo>
                  <a:lnTo>
                    <a:pt x="32250" y="4569759"/>
                  </a:lnTo>
                  <a:lnTo>
                    <a:pt x="14730" y="4528301"/>
                  </a:lnTo>
                  <a:lnTo>
                    <a:pt x="3781" y="4483841"/>
                  </a:lnTo>
                  <a:lnTo>
                    <a:pt x="0" y="4436973"/>
                  </a:lnTo>
                  <a:lnTo>
                    <a:pt x="0" y="288937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09187" y="510543"/>
              <a:ext cx="5087620" cy="570230"/>
            </a:xfrm>
            <a:custGeom>
              <a:avLst/>
              <a:gdLst/>
              <a:ahLst/>
              <a:cxnLst/>
              <a:rect l="l" t="t" r="r" b="b"/>
              <a:pathLst>
                <a:path w="5087620" h="570230">
                  <a:moveTo>
                    <a:pt x="4965128" y="0"/>
                  </a:moveTo>
                  <a:lnTo>
                    <a:pt x="121983" y="0"/>
                  </a:lnTo>
                  <a:lnTo>
                    <a:pt x="74500" y="9585"/>
                  </a:lnTo>
                  <a:lnTo>
                    <a:pt x="35726" y="35726"/>
                  </a:lnTo>
                  <a:lnTo>
                    <a:pt x="9585" y="74500"/>
                  </a:lnTo>
                  <a:lnTo>
                    <a:pt x="0" y="121983"/>
                  </a:lnTo>
                  <a:lnTo>
                    <a:pt x="0" y="447979"/>
                  </a:lnTo>
                  <a:lnTo>
                    <a:pt x="9585" y="495464"/>
                  </a:lnTo>
                  <a:lnTo>
                    <a:pt x="35726" y="534242"/>
                  </a:lnTo>
                  <a:lnTo>
                    <a:pt x="74500" y="560388"/>
                  </a:lnTo>
                  <a:lnTo>
                    <a:pt x="121983" y="569976"/>
                  </a:lnTo>
                  <a:lnTo>
                    <a:pt x="4965128" y="569976"/>
                  </a:lnTo>
                  <a:lnTo>
                    <a:pt x="5012611" y="560388"/>
                  </a:lnTo>
                  <a:lnTo>
                    <a:pt x="5051385" y="534242"/>
                  </a:lnTo>
                  <a:lnTo>
                    <a:pt x="5077526" y="495464"/>
                  </a:lnTo>
                  <a:lnTo>
                    <a:pt x="5087112" y="447979"/>
                  </a:lnTo>
                  <a:lnTo>
                    <a:pt x="5087112" y="121983"/>
                  </a:lnTo>
                  <a:lnTo>
                    <a:pt x="5077526" y="74500"/>
                  </a:lnTo>
                  <a:lnTo>
                    <a:pt x="5051385" y="35726"/>
                  </a:lnTo>
                  <a:lnTo>
                    <a:pt x="5012611" y="9585"/>
                  </a:lnTo>
                  <a:lnTo>
                    <a:pt x="4965128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09187" y="510545"/>
              <a:ext cx="5087620" cy="570230"/>
            </a:xfrm>
            <a:custGeom>
              <a:avLst/>
              <a:gdLst/>
              <a:ahLst/>
              <a:cxnLst/>
              <a:rect l="l" t="t" r="r" b="b"/>
              <a:pathLst>
                <a:path w="5087620" h="570230">
                  <a:moveTo>
                    <a:pt x="0" y="121983"/>
                  </a:moveTo>
                  <a:lnTo>
                    <a:pt x="9585" y="74500"/>
                  </a:lnTo>
                  <a:lnTo>
                    <a:pt x="35726" y="35726"/>
                  </a:lnTo>
                  <a:lnTo>
                    <a:pt x="74500" y="9585"/>
                  </a:lnTo>
                  <a:lnTo>
                    <a:pt x="121983" y="0"/>
                  </a:lnTo>
                  <a:lnTo>
                    <a:pt x="4965128" y="0"/>
                  </a:lnTo>
                  <a:lnTo>
                    <a:pt x="5012611" y="9585"/>
                  </a:lnTo>
                  <a:lnTo>
                    <a:pt x="5051385" y="35726"/>
                  </a:lnTo>
                  <a:lnTo>
                    <a:pt x="5077526" y="74500"/>
                  </a:lnTo>
                  <a:lnTo>
                    <a:pt x="5087112" y="121983"/>
                  </a:lnTo>
                  <a:lnTo>
                    <a:pt x="5087112" y="447979"/>
                  </a:lnTo>
                  <a:lnTo>
                    <a:pt x="5077526" y="495464"/>
                  </a:lnTo>
                  <a:lnTo>
                    <a:pt x="5051385" y="534242"/>
                  </a:lnTo>
                  <a:lnTo>
                    <a:pt x="5012611" y="560388"/>
                  </a:lnTo>
                  <a:lnTo>
                    <a:pt x="4965128" y="569976"/>
                  </a:lnTo>
                  <a:lnTo>
                    <a:pt x="121983" y="569976"/>
                  </a:lnTo>
                  <a:lnTo>
                    <a:pt x="74500" y="560388"/>
                  </a:lnTo>
                  <a:lnTo>
                    <a:pt x="35726" y="534242"/>
                  </a:lnTo>
                  <a:lnTo>
                    <a:pt x="9585" y="495464"/>
                  </a:lnTo>
                  <a:lnTo>
                    <a:pt x="0" y="447979"/>
                  </a:lnTo>
                  <a:lnTo>
                    <a:pt x="0" y="121983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558227" y="522098"/>
            <a:ext cx="4789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70" dirty="0">
                <a:latin typeface="Microsoft Sans Serif"/>
                <a:cs typeface="Microsoft Sans Serif"/>
              </a:rPr>
              <a:t>Stateful</a:t>
            </a:r>
            <a:r>
              <a:rPr sz="3000" b="0" spc="-5" dirty="0">
                <a:latin typeface="Microsoft Sans Serif"/>
                <a:cs typeface="Microsoft Sans Serif"/>
              </a:rPr>
              <a:t> </a:t>
            </a:r>
            <a:r>
              <a:rPr sz="3000" b="0" spc="50" dirty="0">
                <a:latin typeface="Microsoft Sans Serif"/>
                <a:cs typeface="Microsoft Sans Serif"/>
              </a:rPr>
              <a:t>Stream</a:t>
            </a:r>
            <a:r>
              <a:rPr sz="3000" b="0" spc="-5" dirty="0">
                <a:latin typeface="Microsoft Sans Serif"/>
                <a:cs typeface="Microsoft Sans Serif"/>
              </a:rPr>
              <a:t> </a:t>
            </a:r>
            <a:r>
              <a:rPr sz="3000" b="0" spc="20" dirty="0">
                <a:latin typeface="Microsoft Sans Serif"/>
                <a:cs typeface="Microsoft Sans Serif"/>
              </a:rPr>
              <a:t>Processing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30651" y="1621536"/>
            <a:ext cx="6044183" cy="407517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69100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35" dirty="0">
                <a:latin typeface="Lucida Sans Unicode"/>
                <a:cs typeface="Lucida Sans Unicode"/>
              </a:rPr>
              <a:t>Streaming</a:t>
            </a:r>
            <a:r>
              <a:rPr sz="4000" b="0" spc="-270" dirty="0">
                <a:latin typeface="Lucida Sans Unicode"/>
                <a:cs typeface="Lucida Sans Unicode"/>
              </a:rPr>
              <a:t> </a:t>
            </a:r>
            <a:r>
              <a:rPr sz="4000" b="0" spc="110" dirty="0">
                <a:latin typeface="Lucida Sans Unicode"/>
                <a:cs typeface="Lucida Sans Unicode"/>
              </a:rPr>
              <a:t>State</a:t>
            </a:r>
            <a:r>
              <a:rPr sz="4000" b="0" spc="-265" dirty="0">
                <a:latin typeface="Lucida Sans Unicode"/>
                <a:cs typeface="Lucida Sans Unicode"/>
              </a:rPr>
              <a:t> </a:t>
            </a:r>
            <a:r>
              <a:rPr sz="4000" b="0" spc="50" dirty="0">
                <a:latin typeface="Lucida Sans Unicode"/>
                <a:cs typeface="Lucida Sans Unicode"/>
              </a:rPr>
              <a:t>data</a:t>
            </a:r>
            <a:r>
              <a:rPr sz="4000" b="0" spc="-265" dirty="0">
                <a:latin typeface="Lucida Sans Unicode"/>
                <a:cs typeface="Lucida Sans Unicode"/>
              </a:rPr>
              <a:t> </a:t>
            </a:r>
            <a:r>
              <a:rPr sz="4000" b="0" spc="15" dirty="0">
                <a:latin typeface="Lucida Sans Unicode"/>
                <a:cs typeface="Lucida Sans Unicode"/>
              </a:rPr>
              <a:t>source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5324" y="1400056"/>
            <a:ext cx="1005078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269240" indent="-381000">
              <a:lnSpc>
                <a:spcPct val="15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Allows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you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70" dirty="0">
                <a:solidFill>
                  <a:srgbClr val="F8F7F4"/>
                </a:solidFill>
                <a:latin typeface="Microsoft Sans Serif"/>
                <a:cs typeface="Microsoft Sans Serif"/>
              </a:rPr>
              <a:t>to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inspect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internal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states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of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streaming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applications, </a:t>
            </a:r>
            <a:r>
              <a:rPr sz="2400" spc="-6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for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debugging,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profiling, </a:t>
            </a:r>
            <a:r>
              <a:rPr sz="24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testing,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troubleshooting,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etc.</a:t>
            </a:r>
            <a:endParaRPr sz="2400">
              <a:latin typeface="Microsoft Sans Serif"/>
              <a:cs typeface="Microsoft Sans Serif"/>
            </a:endParaRPr>
          </a:p>
          <a:p>
            <a:pPr marL="393700" marR="5080" indent="-381000">
              <a:lnSpc>
                <a:spcPct val="150000"/>
              </a:lnSpc>
              <a:buChar char="•"/>
              <a:tabLst>
                <a:tab pos="393065" algn="l"/>
                <a:tab pos="393700" algn="l"/>
              </a:tabLst>
            </a:pP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Allows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you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70" dirty="0">
                <a:solidFill>
                  <a:srgbClr val="F8F7F4"/>
                </a:solidFill>
                <a:latin typeface="Microsoft Sans Serif"/>
                <a:cs typeface="Microsoft Sans Serif"/>
              </a:rPr>
              <a:t>to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manipulate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internal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states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for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quick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workaround</a:t>
            </a:r>
            <a:r>
              <a:rPr sz="24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65" dirty="0">
                <a:solidFill>
                  <a:srgbClr val="F8F7F4"/>
                </a:solidFill>
                <a:latin typeface="Microsoft Sans Serif"/>
                <a:cs typeface="Microsoft Sans Serif"/>
              </a:rPr>
              <a:t>to </a:t>
            </a:r>
            <a:r>
              <a:rPr sz="2400" spc="-6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recover</a:t>
            </a:r>
            <a:r>
              <a:rPr sz="24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urgent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issues.</a:t>
            </a:r>
            <a:endParaRPr sz="24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144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All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with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your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familiar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data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source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F8F7F4"/>
                </a:solidFill>
                <a:latin typeface="Microsoft Sans Serif"/>
                <a:cs typeface="Microsoft Sans Serif"/>
              </a:rPr>
              <a:t>APIs.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2121" y="505783"/>
            <a:ext cx="10177145" cy="5906770"/>
            <a:chOff x="972121" y="505783"/>
            <a:chExt cx="10177145" cy="5906770"/>
          </a:xfrm>
        </p:grpSpPr>
        <p:sp>
          <p:nvSpPr>
            <p:cNvPr id="3" name="object 3"/>
            <p:cNvSpPr/>
            <p:nvPr/>
          </p:nvSpPr>
          <p:spPr>
            <a:xfrm>
              <a:off x="1062687" y="875212"/>
              <a:ext cx="10086340" cy="5537200"/>
            </a:xfrm>
            <a:custGeom>
              <a:avLst/>
              <a:gdLst/>
              <a:ahLst/>
              <a:cxnLst/>
              <a:rect l="l" t="t" r="r" b="b"/>
              <a:pathLst>
                <a:path w="10086340" h="5537200">
                  <a:moveTo>
                    <a:pt x="9854095" y="0"/>
                  </a:moveTo>
                  <a:lnTo>
                    <a:pt x="231978" y="0"/>
                  </a:lnTo>
                  <a:lnTo>
                    <a:pt x="220040" y="304"/>
                  </a:lnTo>
                  <a:lnTo>
                    <a:pt x="162852" y="10515"/>
                  </a:lnTo>
                  <a:lnTo>
                    <a:pt x="121259" y="28130"/>
                  </a:lnTo>
                  <a:lnTo>
                    <a:pt x="84289" y="53149"/>
                  </a:lnTo>
                  <a:lnTo>
                    <a:pt x="52857" y="84645"/>
                  </a:lnTo>
                  <a:lnTo>
                    <a:pt x="27901" y="121678"/>
                  </a:lnTo>
                  <a:lnTo>
                    <a:pt x="10363" y="163322"/>
                  </a:lnTo>
                  <a:lnTo>
                    <a:pt x="1181" y="208495"/>
                  </a:lnTo>
                  <a:lnTo>
                    <a:pt x="0" y="5305094"/>
                  </a:lnTo>
                  <a:lnTo>
                    <a:pt x="304" y="5317032"/>
                  </a:lnTo>
                  <a:lnTo>
                    <a:pt x="10502" y="5374208"/>
                  </a:lnTo>
                  <a:lnTo>
                    <a:pt x="28130" y="5415800"/>
                  </a:lnTo>
                  <a:lnTo>
                    <a:pt x="53149" y="5452783"/>
                  </a:lnTo>
                  <a:lnTo>
                    <a:pt x="84632" y="5484215"/>
                  </a:lnTo>
                  <a:lnTo>
                    <a:pt x="121665" y="5509158"/>
                  </a:lnTo>
                  <a:lnTo>
                    <a:pt x="163309" y="5526697"/>
                  </a:lnTo>
                  <a:lnTo>
                    <a:pt x="208495" y="5535891"/>
                  </a:lnTo>
                  <a:lnTo>
                    <a:pt x="232105" y="5537073"/>
                  </a:lnTo>
                  <a:lnTo>
                    <a:pt x="9854222" y="5537073"/>
                  </a:lnTo>
                  <a:lnTo>
                    <a:pt x="9866160" y="5536768"/>
                  </a:lnTo>
                  <a:lnTo>
                    <a:pt x="9878060" y="5535841"/>
                  </a:lnTo>
                  <a:lnTo>
                    <a:pt x="9901110" y="5532310"/>
                  </a:lnTo>
                  <a:lnTo>
                    <a:pt x="9919559" y="5527548"/>
                  </a:lnTo>
                  <a:lnTo>
                    <a:pt x="232105" y="5527548"/>
                  </a:lnTo>
                  <a:lnTo>
                    <a:pt x="220522" y="5527255"/>
                  </a:lnTo>
                  <a:lnTo>
                    <a:pt x="165684" y="5517476"/>
                  </a:lnTo>
                  <a:lnTo>
                    <a:pt x="125806" y="5500585"/>
                  </a:lnTo>
                  <a:lnTo>
                    <a:pt x="90335" y="5476582"/>
                  </a:lnTo>
                  <a:lnTo>
                    <a:pt x="60197" y="5446382"/>
                  </a:lnTo>
                  <a:lnTo>
                    <a:pt x="36271" y="5410860"/>
                  </a:lnTo>
                  <a:lnTo>
                    <a:pt x="19443" y="5370931"/>
                  </a:lnTo>
                  <a:lnTo>
                    <a:pt x="10642" y="5327497"/>
                  </a:lnTo>
                  <a:lnTo>
                    <a:pt x="9518" y="5305094"/>
                  </a:lnTo>
                  <a:lnTo>
                    <a:pt x="9527" y="231990"/>
                  </a:lnTo>
                  <a:lnTo>
                    <a:pt x="14084" y="187007"/>
                  </a:lnTo>
                  <a:lnTo>
                    <a:pt x="27089" y="145249"/>
                  </a:lnTo>
                  <a:lnTo>
                    <a:pt x="47650" y="107467"/>
                  </a:lnTo>
                  <a:lnTo>
                    <a:pt x="74866" y="74549"/>
                  </a:lnTo>
                  <a:lnTo>
                    <a:pt x="107835" y="47409"/>
                  </a:lnTo>
                  <a:lnTo>
                    <a:pt x="145668" y="26924"/>
                  </a:lnTo>
                  <a:lnTo>
                    <a:pt x="187464" y="13995"/>
                  </a:lnTo>
                  <a:lnTo>
                    <a:pt x="232219" y="9525"/>
                  </a:lnTo>
                  <a:lnTo>
                    <a:pt x="9919570" y="9525"/>
                  </a:lnTo>
                  <a:lnTo>
                    <a:pt x="9900640" y="4673"/>
                  </a:lnTo>
                  <a:lnTo>
                    <a:pt x="9877704" y="1193"/>
                  </a:lnTo>
                  <a:lnTo>
                    <a:pt x="9865918" y="304"/>
                  </a:lnTo>
                  <a:lnTo>
                    <a:pt x="9854095" y="0"/>
                  </a:lnTo>
                  <a:close/>
                </a:path>
                <a:path w="10086340" h="5537200">
                  <a:moveTo>
                    <a:pt x="9919570" y="9525"/>
                  </a:moveTo>
                  <a:lnTo>
                    <a:pt x="9854095" y="9525"/>
                  </a:lnTo>
                  <a:lnTo>
                    <a:pt x="9865677" y="9817"/>
                  </a:lnTo>
                  <a:lnTo>
                    <a:pt x="9876980" y="10680"/>
                  </a:lnTo>
                  <a:lnTo>
                    <a:pt x="9920516" y="19596"/>
                  </a:lnTo>
                  <a:lnTo>
                    <a:pt x="9960394" y="36499"/>
                  </a:lnTo>
                  <a:lnTo>
                    <a:pt x="9995865" y="60490"/>
                  </a:lnTo>
                  <a:lnTo>
                    <a:pt x="10026002" y="90703"/>
                  </a:lnTo>
                  <a:lnTo>
                    <a:pt x="10049929" y="126212"/>
                  </a:lnTo>
                  <a:lnTo>
                    <a:pt x="10066743" y="166141"/>
                  </a:lnTo>
                  <a:lnTo>
                    <a:pt x="10075557" y="209575"/>
                  </a:lnTo>
                  <a:lnTo>
                    <a:pt x="10076684" y="5305094"/>
                  </a:lnTo>
                  <a:lnTo>
                    <a:pt x="10076389" y="5316308"/>
                  </a:lnTo>
                  <a:lnTo>
                    <a:pt x="10066616" y="5371388"/>
                  </a:lnTo>
                  <a:lnTo>
                    <a:pt x="10049713" y="5411266"/>
                  </a:lnTo>
                  <a:lnTo>
                    <a:pt x="10025710" y="5446725"/>
                  </a:lnTo>
                  <a:lnTo>
                    <a:pt x="9995509" y="5476875"/>
                  </a:lnTo>
                  <a:lnTo>
                    <a:pt x="9959987" y="5500801"/>
                  </a:lnTo>
                  <a:lnTo>
                    <a:pt x="9920071" y="5517616"/>
                  </a:lnTo>
                  <a:lnTo>
                    <a:pt x="9876624" y="5526430"/>
                  </a:lnTo>
                  <a:lnTo>
                    <a:pt x="9853980" y="5527548"/>
                  </a:lnTo>
                  <a:lnTo>
                    <a:pt x="9919559" y="5527548"/>
                  </a:lnTo>
                  <a:lnTo>
                    <a:pt x="9964940" y="5508942"/>
                  </a:lnTo>
                  <a:lnTo>
                    <a:pt x="10001910" y="5483923"/>
                  </a:lnTo>
                  <a:lnTo>
                    <a:pt x="10033342" y="5452427"/>
                  </a:lnTo>
                  <a:lnTo>
                    <a:pt x="10058298" y="5415407"/>
                  </a:lnTo>
                  <a:lnTo>
                    <a:pt x="10075837" y="5373763"/>
                  </a:lnTo>
                  <a:lnTo>
                    <a:pt x="10084965" y="5328932"/>
                  </a:lnTo>
                  <a:lnTo>
                    <a:pt x="10086200" y="231990"/>
                  </a:lnTo>
                  <a:lnTo>
                    <a:pt x="10085895" y="220052"/>
                  </a:lnTo>
                  <a:lnTo>
                    <a:pt x="10075697" y="162864"/>
                  </a:lnTo>
                  <a:lnTo>
                    <a:pt x="10058069" y="121272"/>
                  </a:lnTo>
                  <a:lnTo>
                    <a:pt x="10033050" y="84289"/>
                  </a:lnTo>
                  <a:lnTo>
                    <a:pt x="10001567" y="52870"/>
                  </a:lnTo>
                  <a:lnTo>
                    <a:pt x="9964534" y="27914"/>
                  </a:lnTo>
                  <a:lnTo>
                    <a:pt x="9922891" y="10375"/>
                  </a:lnTo>
                  <a:lnTo>
                    <a:pt x="9919570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6883" y="795528"/>
              <a:ext cx="10076815" cy="5527675"/>
            </a:xfrm>
            <a:custGeom>
              <a:avLst/>
              <a:gdLst/>
              <a:ahLst/>
              <a:cxnLst/>
              <a:rect l="l" t="t" r="r" b="b"/>
              <a:pathLst>
                <a:path w="10076815" h="5527675">
                  <a:moveTo>
                    <a:pt x="0" y="227342"/>
                  </a:moveTo>
                  <a:lnTo>
                    <a:pt x="4619" y="181526"/>
                  </a:lnTo>
                  <a:lnTo>
                    <a:pt x="17866" y="138853"/>
                  </a:lnTo>
                  <a:lnTo>
                    <a:pt x="38828" y="100235"/>
                  </a:lnTo>
                  <a:lnTo>
                    <a:pt x="66589" y="66589"/>
                  </a:lnTo>
                  <a:lnTo>
                    <a:pt x="100235" y="38828"/>
                  </a:lnTo>
                  <a:lnTo>
                    <a:pt x="138853" y="17866"/>
                  </a:lnTo>
                  <a:lnTo>
                    <a:pt x="181526" y="4619"/>
                  </a:lnTo>
                  <a:lnTo>
                    <a:pt x="227342" y="0"/>
                  </a:lnTo>
                  <a:lnTo>
                    <a:pt x="9849345" y="0"/>
                  </a:lnTo>
                  <a:lnTo>
                    <a:pt x="9895164" y="4619"/>
                  </a:lnTo>
                  <a:lnTo>
                    <a:pt x="9937840" y="17866"/>
                  </a:lnTo>
                  <a:lnTo>
                    <a:pt x="9976457" y="38828"/>
                  </a:lnTo>
                  <a:lnTo>
                    <a:pt x="10010103" y="66589"/>
                  </a:lnTo>
                  <a:lnTo>
                    <a:pt x="10037863" y="100235"/>
                  </a:lnTo>
                  <a:lnTo>
                    <a:pt x="10058823" y="138853"/>
                  </a:lnTo>
                  <a:lnTo>
                    <a:pt x="10072069" y="181526"/>
                  </a:lnTo>
                  <a:lnTo>
                    <a:pt x="10076688" y="227342"/>
                  </a:lnTo>
                  <a:lnTo>
                    <a:pt x="10076688" y="5300205"/>
                  </a:lnTo>
                  <a:lnTo>
                    <a:pt x="10072069" y="5346021"/>
                  </a:lnTo>
                  <a:lnTo>
                    <a:pt x="10058823" y="5388694"/>
                  </a:lnTo>
                  <a:lnTo>
                    <a:pt x="10037863" y="5427312"/>
                  </a:lnTo>
                  <a:lnTo>
                    <a:pt x="10010103" y="5460958"/>
                  </a:lnTo>
                  <a:lnTo>
                    <a:pt x="9976457" y="5488719"/>
                  </a:lnTo>
                  <a:lnTo>
                    <a:pt x="9937840" y="5509681"/>
                  </a:lnTo>
                  <a:lnTo>
                    <a:pt x="9895164" y="5522928"/>
                  </a:lnTo>
                  <a:lnTo>
                    <a:pt x="9849345" y="5527548"/>
                  </a:lnTo>
                  <a:lnTo>
                    <a:pt x="227342" y="5527548"/>
                  </a:lnTo>
                  <a:lnTo>
                    <a:pt x="181526" y="5522928"/>
                  </a:lnTo>
                  <a:lnTo>
                    <a:pt x="138853" y="5509681"/>
                  </a:lnTo>
                  <a:lnTo>
                    <a:pt x="100235" y="5488719"/>
                  </a:lnTo>
                  <a:lnTo>
                    <a:pt x="66589" y="5460958"/>
                  </a:lnTo>
                  <a:lnTo>
                    <a:pt x="38828" y="5427312"/>
                  </a:lnTo>
                  <a:lnTo>
                    <a:pt x="17866" y="5388694"/>
                  </a:lnTo>
                  <a:lnTo>
                    <a:pt x="4619" y="5346021"/>
                  </a:lnTo>
                  <a:lnTo>
                    <a:pt x="0" y="5300205"/>
                  </a:lnTo>
                  <a:lnTo>
                    <a:pt x="0" y="227342"/>
                  </a:lnTo>
                  <a:close/>
                </a:path>
              </a:pathLst>
            </a:custGeom>
            <a:ln w="9525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37487" y="1345693"/>
              <a:ext cx="9560560" cy="4716780"/>
            </a:xfrm>
            <a:custGeom>
              <a:avLst/>
              <a:gdLst/>
              <a:ahLst/>
              <a:cxnLst/>
              <a:rect l="l" t="t" r="r" b="b"/>
              <a:pathLst>
                <a:path w="9560560" h="4716780">
                  <a:moveTo>
                    <a:pt x="9271673" y="0"/>
                  </a:moveTo>
                  <a:lnTo>
                    <a:pt x="288378" y="0"/>
                  </a:lnTo>
                  <a:lnTo>
                    <a:pt x="241601" y="3774"/>
                  </a:lnTo>
                  <a:lnTo>
                    <a:pt x="197227" y="14701"/>
                  </a:lnTo>
                  <a:lnTo>
                    <a:pt x="155850" y="32187"/>
                  </a:lnTo>
                  <a:lnTo>
                    <a:pt x="118064" y="55639"/>
                  </a:lnTo>
                  <a:lnTo>
                    <a:pt x="84462" y="84462"/>
                  </a:lnTo>
                  <a:lnTo>
                    <a:pt x="55639" y="118064"/>
                  </a:lnTo>
                  <a:lnTo>
                    <a:pt x="32187" y="155850"/>
                  </a:lnTo>
                  <a:lnTo>
                    <a:pt x="14701" y="197227"/>
                  </a:lnTo>
                  <a:lnTo>
                    <a:pt x="3774" y="241601"/>
                  </a:lnTo>
                  <a:lnTo>
                    <a:pt x="0" y="288378"/>
                  </a:lnTo>
                  <a:lnTo>
                    <a:pt x="0" y="4428401"/>
                  </a:lnTo>
                  <a:lnTo>
                    <a:pt x="3774" y="4475178"/>
                  </a:lnTo>
                  <a:lnTo>
                    <a:pt x="14701" y="4519552"/>
                  </a:lnTo>
                  <a:lnTo>
                    <a:pt x="32187" y="4560929"/>
                  </a:lnTo>
                  <a:lnTo>
                    <a:pt x="55639" y="4598715"/>
                  </a:lnTo>
                  <a:lnTo>
                    <a:pt x="84462" y="4632317"/>
                  </a:lnTo>
                  <a:lnTo>
                    <a:pt x="118064" y="4661140"/>
                  </a:lnTo>
                  <a:lnTo>
                    <a:pt x="155850" y="4684592"/>
                  </a:lnTo>
                  <a:lnTo>
                    <a:pt x="197227" y="4702078"/>
                  </a:lnTo>
                  <a:lnTo>
                    <a:pt x="241601" y="4713005"/>
                  </a:lnTo>
                  <a:lnTo>
                    <a:pt x="288378" y="4716780"/>
                  </a:lnTo>
                  <a:lnTo>
                    <a:pt x="9271673" y="4716780"/>
                  </a:lnTo>
                  <a:lnTo>
                    <a:pt x="9318450" y="4713005"/>
                  </a:lnTo>
                  <a:lnTo>
                    <a:pt x="9362824" y="4702078"/>
                  </a:lnTo>
                  <a:lnTo>
                    <a:pt x="9404201" y="4684592"/>
                  </a:lnTo>
                  <a:lnTo>
                    <a:pt x="9441987" y="4661140"/>
                  </a:lnTo>
                  <a:lnTo>
                    <a:pt x="9475589" y="4632317"/>
                  </a:lnTo>
                  <a:lnTo>
                    <a:pt x="9504412" y="4598715"/>
                  </a:lnTo>
                  <a:lnTo>
                    <a:pt x="9527864" y="4560929"/>
                  </a:lnTo>
                  <a:lnTo>
                    <a:pt x="9545350" y="4519552"/>
                  </a:lnTo>
                  <a:lnTo>
                    <a:pt x="9556277" y="4475178"/>
                  </a:lnTo>
                  <a:lnTo>
                    <a:pt x="9560052" y="4428401"/>
                  </a:lnTo>
                  <a:lnTo>
                    <a:pt x="9560052" y="288378"/>
                  </a:lnTo>
                  <a:lnTo>
                    <a:pt x="9556277" y="241601"/>
                  </a:lnTo>
                  <a:lnTo>
                    <a:pt x="9545350" y="197227"/>
                  </a:lnTo>
                  <a:lnTo>
                    <a:pt x="9527864" y="155850"/>
                  </a:lnTo>
                  <a:lnTo>
                    <a:pt x="9504412" y="118064"/>
                  </a:lnTo>
                  <a:lnTo>
                    <a:pt x="9475589" y="84462"/>
                  </a:lnTo>
                  <a:lnTo>
                    <a:pt x="9441987" y="55639"/>
                  </a:lnTo>
                  <a:lnTo>
                    <a:pt x="9404201" y="32187"/>
                  </a:lnTo>
                  <a:lnTo>
                    <a:pt x="9362824" y="14701"/>
                  </a:lnTo>
                  <a:lnTo>
                    <a:pt x="9318450" y="3774"/>
                  </a:lnTo>
                  <a:lnTo>
                    <a:pt x="9271673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37487" y="1345693"/>
              <a:ext cx="9560560" cy="4716780"/>
            </a:xfrm>
            <a:custGeom>
              <a:avLst/>
              <a:gdLst/>
              <a:ahLst/>
              <a:cxnLst/>
              <a:rect l="l" t="t" r="r" b="b"/>
              <a:pathLst>
                <a:path w="9560560" h="4716780">
                  <a:moveTo>
                    <a:pt x="0" y="288378"/>
                  </a:moveTo>
                  <a:lnTo>
                    <a:pt x="3774" y="241601"/>
                  </a:lnTo>
                  <a:lnTo>
                    <a:pt x="14701" y="197227"/>
                  </a:lnTo>
                  <a:lnTo>
                    <a:pt x="32187" y="155850"/>
                  </a:lnTo>
                  <a:lnTo>
                    <a:pt x="55639" y="118064"/>
                  </a:lnTo>
                  <a:lnTo>
                    <a:pt x="84462" y="84462"/>
                  </a:lnTo>
                  <a:lnTo>
                    <a:pt x="118064" y="55639"/>
                  </a:lnTo>
                  <a:lnTo>
                    <a:pt x="155850" y="32187"/>
                  </a:lnTo>
                  <a:lnTo>
                    <a:pt x="197227" y="14701"/>
                  </a:lnTo>
                  <a:lnTo>
                    <a:pt x="241601" y="3774"/>
                  </a:lnTo>
                  <a:lnTo>
                    <a:pt x="288378" y="0"/>
                  </a:lnTo>
                  <a:lnTo>
                    <a:pt x="9271673" y="0"/>
                  </a:lnTo>
                  <a:lnTo>
                    <a:pt x="9318450" y="3774"/>
                  </a:lnTo>
                  <a:lnTo>
                    <a:pt x="9362824" y="14701"/>
                  </a:lnTo>
                  <a:lnTo>
                    <a:pt x="9404201" y="32187"/>
                  </a:lnTo>
                  <a:lnTo>
                    <a:pt x="9441987" y="55639"/>
                  </a:lnTo>
                  <a:lnTo>
                    <a:pt x="9475589" y="84462"/>
                  </a:lnTo>
                  <a:lnTo>
                    <a:pt x="9504412" y="118064"/>
                  </a:lnTo>
                  <a:lnTo>
                    <a:pt x="9527864" y="155850"/>
                  </a:lnTo>
                  <a:lnTo>
                    <a:pt x="9545350" y="197227"/>
                  </a:lnTo>
                  <a:lnTo>
                    <a:pt x="9556277" y="241601"/>
                  </a:lnTo>
                  <a:lnTo>
                    <a:pt x="9560052" y="288378"/>
                  </a:lnTo>
                  <a:lnTo>
                    <a:pt x="9560052" y="4428401"/>
                  </a:lnTo>
                  <a:lnTo>
                    <a:pt x="9556277" y="4475178"/>
                  </a:lnTo>
                  <a:lnTo>
                    <a:pt x="9545350" y="4519552"/>
                  </a:lnTo>
                  <a:lnTo>
                    <a:pt x="9527864" y="4560929"/>
                  </a:lnTo>
                  <a:lnTo>
                    <a:pt x="9504412" y="4598715"/>
                  </a:lnTo>
                  <a:lnTo>
                    <a:pt x="9475589" y="4632317"/>
                  </a:lnTo>
                  <a:lnTo>
                    <a:pt x="9441987" y="4661140"/>
                  </a:lnTo>
                  <a:lnTo>
                    <a:pt x="9404201" y="4684592"/>
                  </a:lnTo>
                  <a:lnTo>
                    <a:pt x="9362824" y="4702078"/>
                  </a:lnTo>
                  <a:lnTo>
                    <a:pt x="9318450" y="4713005"/>
                  </a:lnTo>
                  <a:lnTo>
                    <a:pt x="9271673" y="4716780"/>
                  </a:lnTo>
                  <a:lnTo>
                    <a:pt x="288378" y="4716780"/>
                  </a:lnTo>
                  <a:lnTo>
                    <a:pt x="241601" y="4713005"/>
                  </a:lnTo>
                  <a:lnTo>
                    <a:pt x="197227" y="4702078"/>
                  </a:lnTo>
                  <a:lnTo>
                    <a:pt x="155850" y="4684592"/>
                  </a:lnTo>
                  <a:lnTo>
                    <a:pt x="118064" y="4661140"/>
                  </a:lnTo>
                  <a:lnTo>
                    <a:pt x="84462" y="4632317"/>
                  </a:lnTo>
                  <a:lnTo>
                    <a:pt x="55639" y="4598715"/>
                  </a:lnTo>
                  <a:lnTo>
                    <a:pt x="32187" y="4560929"/>
                  </a:lnTo>
                  <a:lnTo>
                    <a:pt x="14701" y="4519552"/>
                  </a:lnTo>
                  <a:lnTo>
                    <a:pt x="3774" y="4475178"/>
                  </a:lnTo>
                  <a:lnTo>
                    <a:pt x="0" y="4428401"/>
                  </a:lnTo>
                  <a:lnTo>
                    <a:pt x="0" y="288378"/>
                  </a:lnTo>
                  <a:close/>
                </a:path>
              </a:pathLst>
            </a:custGeom>
            <a:ln w="9525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72739" y="510546"/>
              <a:ext cx="6285230" cy="570230"/>
            </a:xfrm>
            <a:custGeom>
              <a:avLst/>
              <a:gdLst/>
              <a:ahLst/>
              <a:cxnLst/>
              <a:rect l="l" t="t" r="r" b="b"/>
              <a:pathLst>
                <a:path w="6285230" h="570230">
                  <a:moveTo>
                    <a:pt x="6162992" y="0"/>
                  </a:moveTo>
                  <a:lnTo>
                    <a:pt x="121983" y="0"/>
                  </a:lnTo>
                  <a:lnTo>
                    <a:pt x="74500" y="9585"/>
                  </a:lnTo>
                  <a:lnTo>
                    <a:pt x="35726" y="35726"/>
                  </a:lnTo>
                  <a:lnTo>
                    <a:pt x="9585" y="74500"/>
                  </a:lnTo>
                  <a:lnTo>
                    <a:pt x="0" y="121983"/>
                  </a:lnTo>
                  <a:lnTo>
                    <a:pt x="0" y="447979"/>
                  </a:lnTo>
                  <a:lnTo>
                    <a:pt x="9585" y="495464"/>
                  </a:lnTo>
                  <a:lnTo>
                    <a:pt x="35726" y="534242"/>
                  </a:lnTo>
                  <a:lnTo>
                    <a:pt x="74500" y="560388"/>
                  </a:lnTo>
                  <a:lnTo>
                    <a:pt x="121983" y="569976"/>
                  </a:lnTo>
                  <a:lnTo>
                    <a:pt x="6162992" y="569976"/>
                  </a:lnTo>
                  <a:lnTo>
                    <a:pt x="6210475" y="560388"/>
                  </a:lnTo>
                  <a:lnTo>
                    <a:pt x="6249249" y="534242"/>
                  </a:lnTo>
                  <a:lnTo>
                    <a:pt x="6275390" y="495464"/>
                  </a:lnTo>
                  <a:lnTo>
                    <a:pt x="6284976" y="447979"/>
                  </a:lnTo>
                  <a:lnTo>
                    <a:pt x="6284976" y="121983"/>
                  </a:lnTo>
                  <a:lnTo>
                    <a:pt x="6275390" y="74500"/>
                  </a:lnTo>
                  <a:lnTo>
                    <a:pt x="6249249" y="35726"/>
                  </a:lnTo>
                  <a:lnTo>
                    <a:pt x="6210475" y="9585"/>
                  </a:lnTo>
                  <a:lnTo>
                    <a:pt x="6162992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72739" y="510546"/>
              <a:ext cx="6285230" cy="570230"/>
            </a:xfrm>
            <a:custGeom>
              <a:avLst/>
              <a:gdLst/>
              <a:ahLst/>
              <a:cxnLst/>
              <a:rect l="l" t="t" r="r" b="b"/>
              <a:pathLst>
                <a:path w="6285230" h="570230">
                  <a:moveTo>
                    <a:pt x="0" y="121983"/>
                  </a:moveTo>
                  <a:lnTo>
                    <a:pt x="9585" y="74500"/>
                  </a:lnTo>
                  <a:lnTo>
                    <a:pt x="35726" y="35726"/>
                  </a:lnTo>
                  <a:lnTo>
                    <a:pt x="74500" y="9585"/>
                  </a:lnTo>
                  <a:lnTo>
                    <a:pt x="121983" y="0"/>
                  </a:lnTo>
                  <a:lnTo>
                    <a:pt x="6162992" y="0"/>
                  </a:lnTo>
                  <a:lnTo>
                    <a:pt x="6210475" y="9585"/>
                  </a:lnTo>
                  <a:lnTo>
                    <a:pt x="6249249" y="35726"/>
                  </a:lnTo>
                  <a:lnTo>
                    <a:pt x="6275390" y="74500"/>
                  </a:lnTo>
                  <a:lnTo>
                    <a:pt x="6284976" y="121983"/>
                  </a:lnTo>
                  <a:lnTo>
                    <a:pt x="6284976" y="447979"/>
                  </a:lnTo>
                  <a:lnTo>
                    <a:pt x="6275390" y="495464"/>
                  </a:lnTo>
                  <a:lnTo>
                    <a:pt x="6249249" y="534242"/>
                  </a:lnTo>
                  <a:lnTo>
                    <a:pt x="6210475" y="560388"/>
                  </a:lnTo>
                  <a:lnTo>
                    <a:pt x="6162992" y="569976"/>
                  </a:lnTo>
                  <a:lnTo>
                    <a:pt x="121983" y="569976"/>
                  </a:lnTo>
                  <a:lnTo>
                    <a:pt x="74500" y="560388"/>
                  </a:lnTo>
                  <a:lnTo>
                    <a:pt x="35726" y="534242"/>
                  </a:lnTo>
                  <a:lnTo>
                    <a:pt x="9585" y="495464"/>
                  </a:lnTo>
                  <a:lnTo>
                    <a:pt x="0" y="447979"/>
                  </a:lnTo>
                  <a:lnTo>
                    <a:pt x="0" y="121983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30994" y="522099"/>
            <a:ext cx="59664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State</a:t>
            </a:r>
            <a:r>
              <a:rPr sz="3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Reader</a:t>
            </a:r>
            <a:r>
              <a:rPr sz="30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-165" dirty="0">
                <a:solidFill>
                  <a:srgbClr val="F8F7F4"/>
                </a:solidFill>
                <a:latin typeface="Microsoft Sans Serif"/>
                <a:cs typeface="Microsoft Sans Serif"/>
              </a:rPr>
              <a:t>API:</a:t>
            </a:r>
            <a:r>
              <a:rPr sz="3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150" dirty="0">
                <a:solidFill>
                  <a:srgbClr val="F8F7F4"/>
                </a:solidFill>
                <a:latin typeface="Microsoft Sans Serif"/>
                <a:cs typeface="Microsoft Sans Serif"/>
              </a:rPr>
              <a:t>state-metadata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3811" y="2484120"/>
            <a:ext cx="8942831" cy="250697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324283" y="2687246"/>
            <a:ext cx="2085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5" dirty="0">
                <a:solidFill>
                  <a:srgbClr val="FF5F46"/>
                </a:solidFill>
                <a:latin typeface="Arial"/>
                <a:cs typeface="Arial"/>
              </a:rPr>
              <a:t>High-level</a:t>
            </a:r>
            <a:r>
              <a:rPr sz="2400" b="1" spc="-145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2400" b="1" spc="-80" dirty="0">
                <a:solidFill>
                  <a:srgbClr val="FF5F46"/>
                </a:solidFill>
                <a:latin typeface="Arial"/>
                <a:cs typeface="Arial"/>
              </a:rPr>
              <a:t>API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9256" y="0"/>
            <a:ext cx="1868218" cy="68770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4874" y="3359359"/>
            <a:ext cx="18580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Agenda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55900">
              <a:lnSpc>
                <a:spcPct val="100000"/>
              </a:lnSpc>
              <a:spcBef>
                <a:spcPts val="105"/>
              </a:spcBef>
            </a:pPr>
            <a:r>
              <a:rPr spc="40" dirty="0">
                <a:solidFill>
                  <a:srgbClr val="1B3039"/>
                </a:solidFill>
              </a:rPr>
              <a:t>New</a:t>
            </a:r>
            <a:r>
              <a:rPr spc="-125" dirty="0">
                <a:solidFill>
                  <a:srgbClr val="1B3039"/>
                </a:solidFill>
              </a:rPr>
              <a:t> </a:t>
            </a:r>
            <a:r>
              <a:rPr spc="10" dirty="0">
                <a:solidFill>
                  <a:srgbClr val="1B3039"/>
                </a:solidFill>
              </a:rPr>
              <a:t>Functionalities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45700" y="999435"/>
            <a:ext cx="5312410" cy="471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100"/>
              </a:spcBef>
            </a:pP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Spark</a:t>
            </a:r>
            <a:r>
              <a:rPr sz="1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Connect,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ANSI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Mode,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Arbitrary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Stateful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Processing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V2, </a:t>
            </a:r>
            <a:r>
              <a:rPr sz="1450" spc="-4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Collation</a:t>
            </a:r>
            <a:r>
              <a:rPr sz="1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Support,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Variant</a:t>
            </a:r>
            <a:r>
              <a:rPr sz="14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1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Types,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pandas</a:t>
            </a:r>
            <a:r>
              <a:rPr sz="1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2.x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Support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58574" y="2130717"/>
            <a:ext cx="4759960" cy="974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8F7F4"/>
                </a:solidFill>
                <a:latin typeface="Arial"/>
                <a:cs typeface="Arial"/>
              </a:rPr>
              <a:t>Extensions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1560"/>
              </a:spcBef>
            </a:pPr>
            <a:r>
              <a:rPr sz="14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Python</a:t>
            </a:r>
            <a:r>
              <a:rPr sz="1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Source</a:t>
            </a:r>
            <a:r>
              <a:rPr sz="1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APIs,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XML/Databricks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Connectors </a:t>
            </a:r>
            <a:r>
              <a:rPr sz="1450" spc="-4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4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4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4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1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sz="14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4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x</a:t>
            </a:r>
            <a:r>
              <a:rPr sz="14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te</a:t>
            </a:r>
            <a:r>
              <a:rPr sz="14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4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4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4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4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elt</a:t>
            </a:r>
            <a:r>
              <a:rPr sz="14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r>
              <a:rPr sz="14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sz="145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0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58574" y="3780787"/>
            <a:ext cx="4927600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35" dirty="0">
                <a:solidFill>
                  <a:srgbClr val="F8F7F4"/>
                </a:solidFill>
                <a:latin typeface="Arial"/>
                <a:cs typeface="Arial"/>
              </a:rPr>
              <a:t>Custom</a:t>
            </a:r>
            <a:r>
              <a:rPr sz="2000" b="1" spc="-125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8F7F4"/>
                </a:solidFill>
                <a:latin typeface="Arial"/>
                <a:cs typeface="Arial"/>
              </a:rPr>
              <a:t>Functions</a:t>
            </a:r>
            <a:r>
              <a:rPr sz="2000" b="1" spc="-120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spc="35" dirty="0">
                <a:solidFill>
                  <a:srgbClr val="F8F7F4"/>
                </a:solidFill>
                <a:latin typeface="Arial"/>
                <a:cs typeface="Arial"/>
              </a:rPr>
              <a:t>and</a:t>
            </a:r>
            <a:r>
              <a:rPr sz="2000" b="1" spc="-125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F8F7F4"/>
                </a:solidFill>
                <a:latin typeface="Arial"/>
                <a:cs typeface="Arial"/>
              </a:rPr>
              <a:t>Procedures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1565"/>
              </a:spcBef>
            </a:pPr>
            <a:r>
              <a:rPr sz="14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SQL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UDFs,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SQL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Scripting,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Python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UDTF,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Arrow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optimized  </a:t>
            </a:r>
            <a:r>
              <a:rPr sz="14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4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1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4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1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4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1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4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14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14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4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14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4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ar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14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1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4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14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4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if</a:t>
            </a:r>
            <a:r>
              <a:rPr sz="14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4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4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4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4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14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4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ler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45700" y="5430845"/>
            <a:ext cx="4830445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solidFill>
                  <a:srgbClr val="F8F7F4"/>
                </a:solidFill>
                <a:latin typeface="Arial"/>
                <a:cs typeface="Arial"/>
              </a:rPr>
              <a:t>Usability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1565"/>
              </a:spcBef>
            </a:pPr>
            <a:r>
              <a:rPr sz="14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Structured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Logging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Framework,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Error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Class</a:t>
            </a:r>
            <a:r>
              <a:rPr sz="1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Framework, </a:t>
            </a:r>
            <a:r>
              <a:rPr sz="1450" spc="-4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Behavior</a:t>
            </a:r>
            <a:r>
              <a:rPr sz="14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Change</a:t>
            </a:r>
            <a:r>
              <a:rPr sz="1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Process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92395" y="483108"/>
            <a:ext cx="1670685" cy="5939155"/>
            <a:chOff x="4692395" y="483108"/>
            <a:chExt cx="1670685" cy="593915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2500" y="483108"/>
              <a:ext cx="1034795" cy="10225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2455" y="2040636"/>
              <a:ext cx="1190243" cy="11765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2395" y="5247132"/>
              <a:ext cx="1175003" cy="11750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8279" y="3745991"/>
              <a:ext cx="1034795" cy="10347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2121" y="521022"/>
            <a:ext cx="10177145" cy="5891530"/>
            <a:chOff x="972121" y="521022"/>
            <a:chExt cx="10177145" cy="5891530"/>
          </a:xfrm>
        </p:grpSpPr>
        <p:sp>
          <p:nvSpPr>
            <p:cNvPr id="3" name="object 3"/>
            <p:cNvSpPr/>
            <p:nvPr/>
          </p:nvSpPr>
          <p:spPr>
            <a:xfrm>
              <a:off x="1062687" y="875212"/>
              <a:ext cx="10086340" cy="5537200"/>
            </a:xfrm>
            <a:custGeom>
              <a:avLst/>
              <a:gdLst/>
              <a:ahLst/>
              <a:cxnLst/>
              <a:rect l="l" t="t" r="r" b="b"/>
              <a:pathLst>
                <a:path w="10086340" h="5537200">
                  <a:moveTo>
                    <a:pt x="9854095" y="0"/>
                  </a:moveTo>
                  <a:lnTo>
                    <a:pt x="231978" y="0"/>
                  </a:lnTo>
                  <a:lnTo>
                    <a:pt x="220040" y="304"/>
                  </a:lnTo>
                  <a:lnTo>
                    <a:pt x="162852" y="10515"/>
                  </a:lnTo>
                  <a:lnTo>
                    <a:pt x="121259" y="28130"/>
                  </a:lnTo>
                  <a:lnTo>
                    <a:pt x="84289" y="53149"/>
                  </a:lnTo>
                  <a:lnTo>
                    <a:pt x="52857" y="84645"/>
                  </a:lnTo>
                  <a:lnTo>
                    <a:pt x="27901" y="121678"/>
                  </a:lnTo>
                  <a:lnTo>
                    <a:pt x="10363" y="163322"/>
                  </a:lnTo>
                  <a:lnTo>
                    <a:pt x="1181" y="208495"/>
                  </a:lnTo>
                  <a:lnTo>
                    <a:pt x="0" y="5305094"/>
                  </a:lnTo>
                  <a:lnTo>
                    <a:pt x="304" y="5317032"/>
                  </a:lnTo>
                  <a:lnTo>
                    <a:pt x="10502" y="5374208"/>
                  </a:lnTo>
                  <a:lnTo>
                    <a:pt x="28130" y="5415800"/>
                  </a:lnTo>
                  <a:lnTo>
                    <a:pt x="53149" y="5452783"/>
                  </a:lnTo>
                  <a:lnTo>
                    <a:pt x="84632" y="5484215"/>
                  </a:lnTo>
                  <a:lnTo>
                    <a:pt x="121665" y="5509158"/>
                  </a:lnTo>
                  <a:lnTo>
                    <a:pt x="163309" y="5526697"/>
                  </a:lnTo>
                  <a:lnTo>
                    <a:pt x="208495" y="5535891"/>
                  </a:lnTo>
                  <a:lnTo>
                    <a:pt x="232105" y="5537073"/>
                  </a:lnTo>
                  <a:lnTo>
                    <a:pt x="9854222" y="5537073"/>
                  </a:lnTo>
                  <a:lnTo>
                    <a:pt x="9866160" y="5536768"/>
                  </a:lnTo>
                  <a:lnTo>
                    <a:pt x="9878060" y="5535841"/>
                  </a:lnTo>
                  <a:lnTo>
                    <a:pt x="9901110" y="5532310"/>
                  </a:lnTo>
                  <a:lnTo>
                    <a:pt x="9919559" y="5527548"/>
                  </a:lnTo>
                  <a:lnTo>
                    <a:pt x="232105" y="5527548"/>
                  </a:lnTo>
                  <a:lnTo>
                    <a:pt x="220522" y="5527255"/>
                  </a:lnTo>
                  <a:lnTo>
                    <a:pt x="165684" y="5517476"/>
                  </a:lnTo>
                  <a:lnTo>
                    <a:pt x="125806" y="5500585"/>
                  </a:lnTo>
                  <a:lnTo>
                    <a:pt x="90335" y="5476582"/>
                  </a:lnTo>
                  <a:lnTo>
                    <a:pt x="60197" y="5446382"/>
                  </a:lnTo>
                  <a:lnTo>
                    <a:pt x="36271" y="5410860"/>
                  </a:lnTo>
                  <a:lnTo>
                    <a:pt x="19443" y="5370931"/>
                  </a:lnTo>
                  <a:lnTo>
                    <a:pt x="10642" y="5327497"/>
                  </a:lnTo>
                  <a:lnTo>
                    <a:pt x="9518" y="5305094"/>
                  </a:lnTo>
                  <a:lnTo>
                    <a:pt x="9527" y="231990"/>
                  </a:lnTo>
                  <a:lnTo>
                    <a:pt x="14084" y="187007"/>
                  </a:lnTo>
                  <a:lnTo>
                    <a:pt x="27089" y="145249"/>
                  </a:lnTo>
                  <a:lnTo>
                    <a:pt x="47650" y="107467"/>
                  </a:lnTo>
                  <a:lnTo>
                    <a:pt x="74866" y="74549"/>
                  </a:lnTo>
                  <a:lnTo>
                    <a:pt x="107835" y="47409"/>
                  </a:lnTo>
                  <a:lnTo>
                    <a:pt x="145668" y="26924"/>
                  </a:lnTo>
                  <a:lnTo>
                    <a:pt x="187464" y="13995"/>
                  </a:lnTo>
                  <a:lnTo>
                    <a:pt x="232219" y="9525"/>
                  </a:lnTo>
                  <a:lnTo>
                    <a:pt x="9919570" y="9525"/>
                  </a:lnTo>
                  <a:lnTo>
                    <a:pt x="9900640" y="4673"/>
                  </a:lnTo>
                  <a:lnTo>
                    <a:pt x="9877704" y="1193"/>
                  </a:lnTo>
                  <a:lnTo>
                    <a:pt x="9865918" y="304"/>
                  </a:lnTo>
                  <a:lnTo>
                    <a:pt x="9854095" y="0"/>
                  </a:lnTo>
                  <a:close/>
                </a:path>
                <a:path w="10086340" h="5537200">
                  <a:moveTo>
                    <a:pt x="9919570" y="9525"/>
                  </a:moveTo>
                  <a:lnTo>
                    <a:pt x="9854095" y="9525"/>
                  </a:lnTo>
                  <a:lnTo>
                    <a:pt x="9865677" y="9817"/>
                  </a:lnTo>
                  <a:lnTo>
                    <a:pt x="9876980" y="10680"/>
                  </a:lnTo>
                  <a:lnTo>
                    <a:pt x="9920516" y="19596"/>
                  </a:lnTo>
                  <a:lnTo>
                    <a:pt x="9960394" y="36499"/>
                  </a:lnTo>
                  <a:lnTo>
                    <a:pt x="9995865" y="60490"/>
                  </a:lnTo>
                  <a:lnTo>
                    <a:pt x="10026002" y="90703"/>
                  </a:lnTo>
                  <a:lnTo>
                    <a:pt x="10049929" y="126212"/>
                  </a:lnTo>
                  <a:lnTo>
                    <a:pt x="10066743" y="166141"/>
                  </a:lnTo>
                  <a:lnTo>
                    <a:pt x="10075557" y="209575"/>
                  </a:lnTo>
                  <a:lnTo>
                    <a:pt x="10076684" y="5305094"/>
                  </a:lnTo>
                  <a:lnTo>
                    <a:pt x="10076389" y="5316308"/>
                  </a:lnTo>
                  <a:lnTo>
                    <a:pt x="10066616" y="5371388"/>
                  </a:lnTo>
                  <a:lnTo>
                    <a:pt x="10049713" y="5411266"/>
                  </a:lnTo>
                  <a:lnTo>
                    <a:pt x="10025710" y="5446725"/>
                  </a:lnTo>
                  <a:lnTo>
                    <a:pt x="9995509" y="5476875"/>
                  </a:lnTo>
                  <a:lnTo>
                    <a:pt x="9959987" y="5500801"/>
                  </a:lnTo>
                  <a:lnTo>
                    <a:pt x="9920071" y="5517616"/>
                  </a:lnTo>
                  <a:lnTo>
                    <a:pt x="9876624" y="5526430"/>
                  </a:lnTo>
                  <a:lnTo>
                    <a:pt x="9853980" y="5527548"/>
                  </a:lnTo>
                  <a:lnTo>
                    <a:pt x="9919559" y="5527548"/>
                  </a:lnTo>
                  <a:lnTo>
                    <a:pt x="9964940" y="5508942"/>
                  </a:lnTo>
                  <a:lnTo>
                    <a:pt x="10001910" y="5483923"/>
                  </a:lnTo>
                  <a:lnTo>
                    <a:pt x="10033342" y="5452427"/>
                  </a:lnTo>
                  <a:lnTo>
                    <a:pt x="10058298" y="5415407"/>
                  </a:lnTo>
                  <a:lnTo>
                    <a:pt x="10075837" y="5373763"/>
                  </a:lnTo>
                  <a:lnTo>
                    <a:pt x="10084965" y="5328932"/>
                  </a:lnTo>
                  <a:lnTo>
                    <a:pt x="10086200" y="231990"/>
                  </a:lnTo>
                  <a:lnTo>
                    <a:pt x="10085895" y="220052"/>
                  </a:lnTo>
                  <a:lnTo>
                    <a:pt x="10075697" y="162864"/>
                  </a:lnTo>
                  <a:lnTo>
                    <a:pt x="10058069" y="121272"/>
                  </a:lnTo>
                  <a:lnTo>
                    <a:pt x="10033050" y="84289"/>
                  </a:lnTo>
                  <a:lnTo>
                    <a:pt x="10001567" y="52870"/>
                  </a:lnTo>
                  <a:lnTo>
                    <a:pt x="9964534" y="27914"/>
                  </a:lnTo>
                  <a:lnTo>
                    <a:pt x="9922891" y="10375"/>
                  </a:lnTo>
                  <a:lnTo>
                    <a:pt x="9919570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6883" y="795527"/>
              <a:ext cx="10076815" cy="5527675"/>
            </a:xfrm>
            <a:custGeom>
              <a:avLst/>
              <a:gdLst/>
              <a:ahLst/>
              <a:cxnLst/>
              <a:rect l="l" t="t" r="r" b="b"/>
              <a:pathLst>
                <a:path w="10076815" h="5527675">
                  <a:moveTo>
                    <a:pt x="0" y="227342"/>
                  </a:moveTo>
                  <a:lnTo>
                    <a:pt x="4619" y="181526"/>
                  </a:lnTo>
                  <a:lnTo>
                    <a:pt x="17866" y="138853"/>
                  </a:lnTo>
                  <a:lnTo>
                    <a:pt x="38828" y="100235"/>
                  </a:lnTo>
                  <a:lnTo>
                    <a:pt x="66589" y="66589"/>
                  </a:lnTo>
                  <a:lnTo>
                    <a:pt x="100235" y="38828"/>
                  </a:lnTo>
                  <a:lnTo>
                    <a:pt x="138853" y="17866"/>
                  </a:lnTo>
                  <a:lnTo>
                    <a:pt x="181526" y="4619"/>
                  </a:lnTo>
                  <a:lnTo>
                    <a:pt x="227342" y="0"/>
                  </a:lnTo>
                  <a:lnTo>
                    <a:pt x="9849345" y="0"/>
                  </a:lnTo>
                  <a:lnTo>
                    <a:pt x="9895164" y="4619"/>
                  </a:lnTo>
                  <a:lnTo>
                    <a:pt x="9937840" y="17866"/>
                  </a:lnTo>
                  <a:lnTo>
                    <a:pt x="9976457" y="38828"/>
                  </a:lnTo>
                  <a:lnTo>
                    <a:pt x="10010103" y="66589"/>
                  </a:lnTo>
                  <a:lnTo>
                    <a:pt x="10037863" y="100235"/>
                  </a:lnTo>
                  <a:lnTo>
                    <a:pt x="10058823" y="138853"/>
                  </a:lnTo>
                  <a:lnTo>
                    <a:pt x="10072069" y="181526"/>
                  </a:lnTo>
                  <a:lnTo>
                    <a:pt x="10076688" y="227342"/>
                  </a:lnTo>
                  <a:lnTo>
                    <a:pt x="10076688" y="5300205"/>
                  </a:lnTo>
                  <a:lnTo>
                    <a:pt x="10072069" y="5346021"/>
                  </a:lnTo>
                  <a:lnTo>
                    <a:pt x="10058823" y="5388694"/>
                  </a:lnTo>
                  <a:lnTo>
                    <a:pt x="10037863" y="5427312"/>
                  </a:lnTo>
                  <a:lnTo>
                    <a:pt x="10010103" y="5460958"/>
                  </a:lnTo>
                  <a:lnTo>
                    <a:pt x="9976457" y="5488719"/>
                  </a:lnTo>
                  <a:lnTo>
                    <a:pt x="9937840" y="5509681"/>
                  </a:lnTo>
                  <a:lnTo>
                    <a:pt x="9895164" y="5522928"/>
                  </a:lnTo>
                  <a:lnTo>
                    <a:pt x="9849345" y="5527548"/>
                  </a:lnTo>
                  <a:lnTo>
                    <a:pt x="227342" y="5527548"/>
                  </a:lnTo>
                  <a:lnTo>
                    <a:pt x="181526" y="5522928"/>
                  </a:lnTo>
                  <a:lnTo>
                    <a:pt x="138853" y="5509681"/>
                  </a:lnTo>
                  <a:lnTo>
                    <a:pt x="100235" y="5488719"/>
                  </a:lnTo>
                  <a:lnTo>
                    <a:pt x="66589" y="5460958"/>
                  </a:lnTo>
                  <a:lnTo>
                    <a:pt x="38828" y="5427312"/>
                  </a:lnTo>
                  <a:lnTo>
                    <a:pt x="17866" y="5388694"/>
                  </a:lnTo>
                  <a:lnTo>
                    <a:pt x="4619" y="5346021"/>
                  </a:lnTo>
                  <a:lnTo>
                    <a:pt x="0" y="5300205"/>
                  </a:lnTo>
                  <a:lnTo>
                    <a:pt x="0" y="227342"/>
                  </a:lnTo>
                  <a:close/>
                </a:path>
              </a:pathLst>
            </a:custGeom>
            <a:ln w="9525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37487" y="1345693"/>
              <a:ext cx="9560560" cy="4716780"/>
            </a:xfrm>
            <a:custGeom>
              <a:avLst/>
              <a:gdLst/>
              <a:ahLst/>
              <a:cxnLst/>
              <a:rect l="l" t="t" r="r" b="b"/>
              <a:pathLst>
                <a:path w="9560560" h="4716780">
                  <a:moveTo>
                    <a:pt x="9271673" y="0"/>
                  </a:moveTo>
                  <a:lnTo>
                    <a:pt x="288378" y="0"/>
                  </a:lnTo>
                  <a:lnTo>
                    <a:pt x="241601" y="3774"/>
                  </a:lnTo>
                  <a:lnTo>
                    <a:pt x="197227" y="14701"/>
                  </a:lnTo>
                  <a:lnTo>
                    <a:pt x="155850" y="32187"/>
                  </a:lnTo>
                  <a:lnTo>
                    <a:pt x="118064" y="55639"/>
                  </a:lnTo>
                  <a:lnTo>
                    <a:pt x="84462" y="84462"/>
                  </a:lnTo>
                  <a:lnTo>
                    <a:pt x="55639" y="118064"/>
                  </a:lnTo>
                  <a:lnTo>
                    <a:pt x="32187" y="155850"/>
                  </a:lnTo>
                  <a:lnTo>
                    <a:pt x="14701" y="197227"/>
                  </a:lnTo>
                  <a:lnTo>
                    <a:pt x="3774" y="241601"/>
                  </a:lnTo>
                  <a:lnTo>
                    <a:pt x="0" y="288378"/>
                  </a:lnTo>
                  <a:lnTo>
                    <a:pt x="0" y="4428401"/>
                  </a:lnTo>
                  <a:lnTo>
                    <a:pt x="3774" y="4475178"/>
                  </a:lnTo>
                  <a:lnTo>
                    <a:pt x="14701" y="4519552"/>
                  </a:lnTo>
                  <a:lnTo>
                    <a:pt x="32187" y="4560929"/>
                  </a:lnTo>
                  <a:lnTo>
                    <a:pt x="55639" y="4598715"/>
                  </a:lnTo>
                  <a:lnTo>
                    <a:pt x="84462" y="4632317"/>
                  </a:lnTo>
                  <a:lnTo>
                    <a:pt x="118064" y="4661140"/>
                  </a:lnTo>
                  <a:lnTo>
                    <a:pt x="155850" y="4684592"/>
                  </a:lnTo>
                  <a:lnTo>
                    <a:pt x="197227" y="4702078"/>
                  </a:lnTo>
                  <a:lnTo>
                    <a:pt x="241601" y="4713005"/>
                  </a:lnTo>
                  <a:lnTo>
                    <a:pt x="288378" y="4716780"/>
                  </a:lnTo>
                  <a:lnTo>
                    <a:pt x="9271673" y="4716780"/>
                  </a:lnTo>
                  <a:lnTo>
                    <a:pt x="9318450" y="4713005"/>
                  </a:lnTo>
                  <a:lnTo>
                    <a:pt x="9362824" y="4702078"/>
                  </a:lnTo>
                  <a:lnTo>
                    <a:pt x="9404201" y="4684592"/>
                  </a:lnTo>
                  <a:lnTo>
                    <a:pt x="9441987" y="4661140"/>
                  </a:lnTo>
                  <a:lnTo>
                    <a:pt x="9475589" y="4632317"/>
                  </a:lnTo>
                  <a:lnTo>
                    <a:pt x="9504412" y="4598715"/>
                  </a:lnTo>
                  <a:lnTo>
                    <a:pt x="9527864" y="4560929"/>
                  </a:lnTo>
                  <a:lnTo>
                    <a:pt x="9545350" y="4519552"/>
                  </a:lnTo>
                  <a:lnTo>
                    <a:pt x="9556277" y="4475178"/>
                  </a:lnTo>
                  <a:lnTo>
                    <a:pt x="9560052" y="4428401"/>
                  </a:lnTo>
                  <a:lnTo>
                    <a:pt x="9560052" y="288378"/>
                  </a:lnTo>
                  <a:lnTo>
                    <a:pt x="9556277" y="241601"/>
                  </a:lnTo>
                  <a:lnTo>
                    <a:pt x="9545350" y="197227"/>
                  </a:lnTo>
                  <a:lnTo>
                    <a:pt x="9527864" y="155850"/>
                  </a:lnTo>
                  <a:lnTo>
                    <a:pt x="9504412" y="118064"/>
                  </a:lnTo>
                  <a:lnTo>
                    <a:pt x="9475589" y="84462"/>
                  </a:lnTo>
                  <a:lnTo>
                    <a:pt x="9441987" y="55639"/>
                  </a:lnTo>
                  <a:lnTo>
                    <a:pt x="9404201" y="32187"/>
                  </a:lnTo>
                  <a:lnTo>
                    <a:pt x="9362824" y="14701"/>
                  </a:lnTo>
                  <a:lnTo>
                    <a:pt x="9318450" y="3774"/>
                  </a:lnTo>
                  <a:lnTo>
                    <a:pt x="9271673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37487" y="1345693"/>
              <a:ext cx="9560560" cy="4716780"/>
            </a:xfrm>
            <a:custGeom>
              <a:avLst/>
              <a:gdLst/>
              <a:ahLst/>
              <a:cxnLst/>
              <a:rect l="l" t="t" r="r" b="b"/>
              <a:pathLst>
                <a:path w="9560560" h="4716780">
                  <a:moveTo>
                    <a:pt x="0" y="288378"/>
                  </a:moveTo>
                  <a:lnTo>
                    <a:pt x="3774" y="241601"/>
                  </a:lnTo>
                  <a:lnTo>
                    <a:pt x="14701" y="197227"/>
                  </a:lnTo>
                  <a:lnTo>
                    <a:pt x="32187" y="155850"/>
                  </a:lnTo>
                  <a:lnTo>
                    <a:pt x="55639" y="118064"/>
                  </a:lnTo>
                  <a:lnTo>
                    <a:pt x="84462" y="84462"/>
                  </a:lnTo>
                  <a:lnTo>
                    <a:pt x="118064" y="55639"/>
                  </a:lnTo>
                  <a:lnTo>
                    <a:pt x="155850" y="32187"/>
                  </a:lnTo>
                  <a:lnTo>
                    <a:pt x="197227" y="14701"/>
                  </a:lnTo>
                  <a:lnTo>
                    <a:pt x="241601" y="3774"/>
                  </a:lnTo>
                  <a:lnTo>
                    <a:pt x="288378" y="0"/>
                  </a:lnTo>
                  <a:lnTo>
                    <a:pt x="9271673" y="0"/>
                  </a:lnTo>
                  <a:lnTo>
                    <a:pt x="9318450" y="3774"/>
                  </a:lnTo>
                  <a:lnTo>
                    <a:pt x="9362824" y="14701"/>
                  </a:lnTo>
                  <a:lnTo>
                    <a:pt x="9404201" y="32187"/>
                  </a:lnTo>
                  <a:lnTo>
                    <a:pt x="9441987" y="55639"/>
                  </a:lnTo>
                  <a:lnTo>
                    <a:pt x="9475589" y="84462"/>
                  </a:lnTo>
                  <a:lnTo>
                    <a:pt x="9504412" y="118064"/>
                  </a:lnTo>
                  <a:lnTo>
                    <a:pt x="9527864" y="155850"/>
                  </a:lnTo>
                  <a:lnTo>
                    <a:pt x="9545350" y="197227"/>
                  </a:lnTo>
                  <a:lnTo>
                    <a:pt x="9556277" y="241601"/>
                  </a:lnTo>
                  <a:lnTo>
                    <a:pt x="9560052" y="288378"/>
                  </a:lnTo>
                  <a:lnTo>
                    <a:pt x="9560052" y="4428401"/>
                  </a:lnTo>
                  <a:lnTo>
                    <a:pt x="9556277" y="4475178"/>
                  </a:lnTo>
                  <a:lnTo>
                    <a:pt x="9545350" y="4519552"/>
                  </a:lnTo>
                  <a:lnTo>
                    <a:pt x="9527864" y="4560929"/>
                  </a:lnTo>
                  <a:lnTo>
                    <a:pt x="9504412" y="4598715"/>
                  </a:lnTo>
                  <a:lnTo>
                    <a:pt x="9475589" y="4632317"/>
                  </a:lnTo>
                  <a:lnTo>
                    <a:pt x="9441987" y="4661140"/>
                  </a:lnTo>
                  <a:lnTo>
                    <a:pt x="9404201" y="4684592"/>
                  </a:lnTo>
                  <a:lnTo>
                    <a:pt x="9362824" y="4702078"/>
                  </a:lnTo>
                  <a:lnTo>
                    <a:pt x="9318450" y="4713005"/>
                  </a:lnTo>
                  <a:lnTo>
                    <a:pt x="9271673" y="4716780"/>
                  </a:lnTo>
                  <a:lnTo>
                    <a:pt x="288378" y="4716780"/>
                  </a:lnTo>
                  <a:lnTo>
                    <a:pt x="241601" y="4713005"/>
                  </a:lnTo>
                  <a:lnTo>
                    <a:pt x="197227" y="4702078"/>
                  </a:lnTo>
                  <a:lnTo>
                    <a:pt x="155850" y="4684592"/>
                  </a:lnTo>
                  <a:lnTo>
                    <a:pt x="118064" y="4661140"/>
                  </a:lnTo>
                  <a:lnTo>
                    <a:pt x="84462" y="4632317"/>
                  </a:lnTo>
                  <a:lnTo>
                    <a:pt x="55639" y="4598715"/>
                  </a:lnTo>
                  <a:lnTo>
                    <a:pt x="32187" y="4560929"/>
                  </a:lnTo>
                  <a:lnTo>
                    <a:pt x="14701" y="4519552"/>
                  </a:lnTo>
                  <a:lnTo>
                    <a:pt x="3774" y="4475178"/>
                  </a:lnTo>
                  <a:lnTo>
                    <a:pt x="0" y="4428401"/>
                  </a:lnTo>
                  <a:lnTo>
                    <a:pt x="0" y="288378"/>
                  </a:lnTo>
                  <a:close/>
                </a:path>
              </a:pathLst>
            </a:custGeom>
            <a:ln w="9525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24555" y="525785"/>
              <a:ext cx="6179820" cy="570230"/>
            </a:xfrm>
            <a:custGeom>
              <a:avLst/>
              <a:gdLst/>
              <a:ahLst/>
              <a:cxnLst/>
              <a:rect l="l" t="t" r="r" b="b"/>
              <a:pathLst>
                <a:path w="6179820" h="570230">
                  <a:moveTo>
                    <a:pt x="6057836" y="0"/>
                  </a:moveTo>
                  <a:lnTo>
                    <a:pt x="121983" y="0"/>
                  </a:lnTo>
                  <a:lnTo>
                    <a:pt x="74500" y="9585"/>
                  </a:lnTo>
                  <a:lnTo>
                    <a:pt x="35726" y="35726"/>
                  </a:lnTo>
                  <a:lnTo>
                    <a:pt x="9585" y="74500"/>
                  </a:lnTo>
                  <a:lnTo>
                    <a:pt x="0" y="121983"/>
                  </a:lnTo>
                  <a:lnTo>
                    <a:pt x="0" y="447979"/>
                  </a:lnTo>
                  <a:lnTo>
                    <a:pt x="9585" y="495464"/>
                  </a:lnTo>
                  <a:lnTo>
                    <a:pt x="35726" y="534242"/>
                  </a:lnTo>
                  <a:lnTo>
                    <a:pt x="74500" y="560388"/>
                  </a:lnTo>
                  <a:lnTo>
                    <a:pt x="121983" y="569976"/>
                  </a:lnTo>
                  <a:lnTo>
                    <a:pt x="6057836" y="569976"/>
                  </a:lnTo>
                  <a:lnTo>
                    <a:pt x="6105319" y="560388"/>
                  </a:lnTo>
                  <a:lnTo>
                    <a:pt x="6144093" y="534242"/>
                  </a:lnTo>
                  <a:lnTo>
                    <a:pt x="6170234" y="495464"/>
                  </a:lnTo>
                  <a:lnTo>
                    <a:pt x="6179820" y="447979"/>
                  </a:lnTo>
                  <a:lnTo>
                    <a:pt x="6179820" y="121983"/>
                  </a:lnTo>
                  <a:lnTo>
                    <a:pt x="6170234" y="74500"/>
                  </a:lnTo>
                  <a:lnTo>
                    <a:pt x="6144093" y="35726"/>
                  </a:lnTo>
                  <a:lnTo>
                    <a:pt x="6105319" y="9585"/>
                  </a:lnTo>
                  <a:lnTo>
                    <a:pt x="6057836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24555" y="525785"/>
              <a:ext cx="6179820" cy="570230"/>
            </a:xfrm>
            <a:custGeom>
              <a:avLst/>
              <a:gdLst/>
              <a:ahLst/>
              <a:cxnLst/>
              <a:rect l="l" t="t" r="r" b="b"/>
              <a:pathLst>
                <a:path w="6179820" h="570230">
                  <a:moveTo>
                    <a:pt x="0" y="121983"/>
                  </a:moveTo>
                  <a:lnTo>
                    <a:pt x="9585" y="74500"/>
                  </a:lnTo>
                  <a:lnTo>
                    <a:pt x="35726" y="35726"/>
                  </a:lnTo>
                  <a:lnTo>
                    <a:pt x="74500" y="9585"/>
                  </a:lnTo>
                  <a:lnTo>
                    <a:pt x="121983" y="0"/>
                  </a:lnTo>
                  <a:lnTo>
                    <a:pt x="6057836" y="0"/>
                  </a:lnTo>
                  <a:lnTo>
                    <a:pt x="6105319" y="9585"/>
                  </a:lnTo>
                  <a:lnTo>
                    <a:pt x="6144093" y="35726"/>
                  </a:lnTo>
                  <a:lnTo>
                    <a:pt x="6170234" y="74500"/>
                  </a:lnTo>
                  <a:lnTo>
                    <a:pt x="6179820" y="121983"/>
                  </a:lnTo>
                  <a:lnTo>
                    <a:pt x="6179820" y="447979"/>
                  </a:lnTo>
                  <a:lnTo>
                    <a:pt x="6170234" y="495464"/>
                  </a:lnTo>
                  <a:lnTo>
                    <a:pt x="6144093" y="534242"/>
                  </a:lnTo>
                  <a:lnTo>
                    <a:pt x="6105319" y="560388"/>
                  </a:lnTo>
                  <a:lnTo>
                    <a:pt x="6057836" y="569976"/>
                  </a:lnTo>
                  <a:lnTo>
                    <a:pt x="121983" y="569976"/>
                  </a:lnTo>
                  <a:lnTo>
                    <a:pt x="74500" y="560388"/>
                  </a:lnTo>
                  <a:lnTo>
                    <a:pt x="35726" y="534242"/>
                  </a:lnTo>
                  <a:lnTo>
                    <a:pt x="9585" y="495464"/>
                  </a:lnTo>
                  <a:lnTo>
                    <a:pt x="0" y="447979"/>
                  </a:lnTo>
                  <a:lnTo>
                    <a:pt x="0" y="121983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24613" y="537540"/>
            <a:ext cx="4980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State</a:t>
            </a:r>
            <a:r>
              <a:rPr sz="3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Reader</a:t>
            </a:r>
            <a:r>
              <a:rPr sz="30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-165" dirty="0">
                <a:solidFill>
                  <a:srgbClr val="F8F7F4"/>
                </a:solidFill>
                <a:latin typeface="Microsoft Sans Serif"/>
                <a:cs typeface="Microsoft Sans Serif"/>
              </a:rPr>
              <a:t>API:</a:t>
            </a:r>
            <a:r>
              <a:rPr sz="3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8F7F4"/>
                </a:solidFill>
                <a:latin typeface="Microsoft Sans Serif"/>
                <a:cs typeface="Microsoft Sans Serif"/>
              </a:rPr>
              <a:t>statestore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3392" y="1629155"/>
            <a:ext cx="8202167" cy="414985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606045" y="1907268"/>
            <a:ext cx="1849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5F46"/>
                </a:solidFill>
                <a:latin typeface="Arial"/>
                <a:cs typeface="Arial"/>
              </a:rPr>
              <a:t>Granular</a:t>
            </a:r>
            <a:r>
              <a:rPr sz="2400" b="1" spc="-155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2400" b="1" spc="-85" dirty="0">
                <a:solidFill>
                  <a:srgbClr val="FF5F46"/>
                </a:solidFill>
                <a:latin typeface="Arial"/>
                <a:cs typeface="Arial"/>
              </a:rPr>
              <a:t>API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1095" y="2998723"/>
            <a:ext cx="92640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20" dirty="0">
                <a:latin typeface="Lucida Sans Unicode"/>
                <a:cs typeface="Lucida Sans Unicode"/>
              </a:rPr>
              <a:t>Arbitrary</a:t>
            </a:r>
            <a:r>
              <a:rPr sz="4800" b="0" spc="-320" dirty="0">
                <a:latin typeface="Lucida Sans Unicode"/>
                <a:cs typeface="Lucida Sans Unicode"/>
              </a:rPr>
              <a:t> </a:t>
            </a:r>
            <a:r>
              <a:rPr sz="4800" b="0" spc="25" dirty="0">
                <a:latin typeface="Lucida Sans Unicode"/>
                <a:cs typeface="Lucida Sans Unicode"/>
              </a:rPr>
              <a:t>Stateful</a:t>
            </a:r>
            <a:r>
              <a:rPr sz="4800" b="0" spc="-320" dirty="0">
                <a:latin typeface="Lucida Sans Unicode"/>
                <a:cs typeface="Lucida Sans Unicode"/>
              </a:rPr>
              <a:t> </a:t>
            </a:r>
            <a:r>
              <a:rPr sz="4800" b="0" spc="-15" dirty="0">
                <a:latin typeface="Lucida Sans Unicode"/>
                <a:cs typeface="Lucida Sans Unicode"/>
              </a:rPr>
              <a:t>Processing</a:t>
            </a:r>
            <a:r>
              <a:rPr sz="4800" b="0" spc="-320" dirty="0">
                <a:latin typeface="Lucida Sans Unicode"/>
                <a:cs typeface="Lucida Sans Unicode"/>
              </a:rPr>
              <a:t> </a:t>
            </a:r>
            <a:r>
              <a:rPr sz="4800" b="0" spc="-75" dirty="0">
                <a:latin typeface="Lucida Sans Unicode"/>
                <a:cs typeface="Lucida Sans Unicode"/>
              </a:rPr>
              <a:t>V2</a:t>
            </a:r>
            <a:endParaRPr sz="4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099113" y="1339405"/>
            <a:ext cx="6748145" cy="4888865"/>
            <a:chOff x="5099113" y="1339405"/>
            <a:chExt cx="6748145" cy="4888865"/>
          </a:xfrm>
        </p:grpSpPr>
        <p:sp>
          <p:nvSpPr>
            <p:cNvPr id="4" name="object 4"/>
            <p:cNvSpPr/>
            <p:nvPr/>
          </p:nvSpPr>
          <p:spPr>
            <a:xfrm>
              <a:off x="5185130" y="1428749"/>
              <a:ext cx="6661784" cy="4799330"/>
            </a:xfrm>
            <a:custGeom>
              <a:avLst/>
              <a:gdLst/>
              <a:ahLst/>
              <a:cxnLst/>
              <a:rect l="l" t="t" r="r" b="b"/>
              <a:pathLst>
                <a:path w="6661784" h="4799330">
                  <a:moveTo>
                    <a:pt x="6661785" y="1270"/>
                  </a:moveTo>
                  <a:lnTo>
                    <a:pt x="6660553" y="1270"/>
                  </a:lnTo>
                  <a:lnTo>
                    <a:pt x="6660553" y="0"/>
                  </a:lnTo>
                  <a:lnTo>
                    <a:pt x="6571005" y="0"/>
                  </a:lnTo>
                  <a:lnTo>
                    <a:pt x="6571005" y="1270"/>
                  </a:lnTo>
                  <a:lnTo>
                    <a:pt x="6571005" y="4495"/>
                  </a:lnTo>
                  <a:lnTo>
                    <a:pt x="6570993" y="4704766"/>
                  </a:lnTo>
                  <a:lnTo>
                    <a:pt x="4749" y="4704766"/>
                  </a:lnTo>
                  <a:lnTo>
                    <a:pt x="4749" y="4705350"/>
                  </a:lnTo>
                  <a:lnTo>
                    <a:pt x="0" y="4705350"/>
                  </a:lnTo>
                  <a:lnTo>
                    <a:pt x="0" y="4789170"/>
                  </a:lnTo>
                  <a:lnTo>
                    <a:pt x="0" y="4796790"/>
                  </a:lnTo>
                  <a:lnTo>
                    <a:pt x="1003" y="4796790"/>
                  </a:lnTo>
                  <a:lnTo>
                    <a:pt x="1003" y="4799330"/>
                  </a:lnTo>
                  <a:lnTo>
                    <a:pt x="6660782" y="4799330"/>
                  </a:lnTo>
                  <a:lnTo>
                    <a:pt x="6660782" y="4796790"/>
                  </a:lnTo>
                  <a:lnTo>
                    <a:pt x="6661785" y="4796790"/>
                  </a:lnTo>
                  <a:lnTo>
                    <a:pt x="6661785" y="4789170"/>
                  </a:lnTo>
                  <a:lnTo>
                    <a:pt x="6661785" y="8902"/>
                  </a:lnTo>
                  <a:lnTo>
                    <a:pt x="6657010" y="8902"/>
                  </a:lnTo>
                  <a:lnTo>
                    <a:pt x="6661785" y="8890"/>
                  </a:lnTo>
                  <a:lnTo>
                    <a:pt x="6661785" y="127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03876" y="1344167"/>
              <a:ext cx="6652259" cy="4790440"/>
            </a:xfrm>
            <a:custGeom>
              <a:avLst/>
              <a:gdLst/>
              <a:ahLst/>
              <a:cxnLst/>
              <a:rect l="l" t="t" r="r" b="b"/>
              <a:pathLst>
                <a:path w="6652259" h="4790440">
                  <a:moveTo>
                    <a:pt x="0" y="0"/>
                  </a:moveTo>
                  <a:lnTo>
                    <a:pt x="6652259" y="0"/>
                  </a:lnTo>
                  <a:lnTo>
                    <a:pt x="6652259" y="4789932"/>
                  </a:lnTo>
                  <a:lnTo>
                    <a:pt x="0" y="47899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6550" y="444318"/>
            <a:ext cx="110121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35" dirty="0">
                <a:latin typeface="Lucida Sans Unicode"/>
                <a:cs typeface="Lucida Sans Unicode"/>
              </a:rPr>
              <a:t>(flat)MapGroupsWithState:</a:t>
            </a:r>
            <a:r>
              <a:rPr sz="4000" b="0" spc="-245" dirty="0">
                <a:latin typeface="Lucida Sans Unicode"/>
                <a:cs typeface="Lucida Sans Unicode"/>
              </a:rPr>
              <a:t> </a:t>
            </a:r>
            <a:r>
              <a:rPr sz="4000" b="0" dirty="0">
                <a:latin typeface="Lucida Sans Unicode"/>
                <a:cs typeface="Lucida Sans Unicode"/>
              </a:rPr>
              <a:t>current</a:t>
            </a:r>
            <a:r>
              <a:rPr sz="4000" b="0" spc="-245" dirty="0">
                <a:latin typeface="Lucida Sans Unicode"/>
                <a:cs typeface="Lucida Sans Unicode"/>
              </a:rPr>
              <a:t> </a:t>
            </a:r>
            <a:r>
              <a:rPr sz="4000" b="0" spc="-560" dirty="0">
                <a:latin typeface="Lucida Sans Unicode"/>
                <a:cs typeface="Lucida Sans Unicode"/>
              </a:rPr>
              <a:t>V1</a:t>
            </a:r>
            <a:r>
              <a:rPr sz="4000" b="0" spc="-245" dirty="0">
                <a:latin typeface="Lucida Sans Unicode"/>
                <a:cs typeface="Lucida Sans Unicode"/>
              </a:rPr>
              <a:t> </a:t>
            </a:r>
            <a:r>
              <a:rPr sz="4000" b="0" spc="-40" dirty="0">
                <a:latin typeface="Lucida Sans Unicode"/>
                <a:cs typeface="Lucida Sans Unicode"/>
              </a:rPr>
              <a:t>version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2750" y="1634822"/>
            <a:ext cx="3928745" cy="4090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92075" indent="-381000">
              <a:lnSpc>
                <a:spcPct val="114999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Supports </a:t>
            </a:r>
            <a:r>
              <a:rPr sz="24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a 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single 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user </a:t>
            </a:r>
            <a:r>
              <a:rPr sz="24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defined</a:t>
            </a:r>
            <a:r>
              <a:rPr sz="24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F8F7F4"/>
                </a:solidFill>
                <a:latin typeface="Microsoft Sans Serif"/>
                <a:cs typeface="Microsoft Sans Serif"/>
              </a:rPr>
              <a:t>state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F8F7F4"/>
                </a:solidFill>
                <a:latin typeface="Microsoft Sans Serif"/>
                <a:cs typeface="Microsoft Sans Serif"/>
              </a:rPr>
              <a:t>object</a:t>
            </a:r>
            <a:r>
              <a:rPr sz="24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8F7F4"/>
                </a:solidFill>
                <a:latin typeface="Microsoft Sans Serif"/>
                <a:cs typeface="Microsoft Sans Serif"/>
              </a:rPr>
              <a:t>per </a:t>
            </a:r>
            <a:r>
              <a:rPr sz="2400" spc="-6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grouping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key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F8F7F4"/>
              </a:buClr>
              <a:buFont typeface="Microsoft Sans Serif"/>
              <a:buChar char="•"/>
            </a:pPr>
            <a:endParaRPr sz="3100">
              <a:latin typeface="Microsoft Sans Serif"/>
              <a:cs typeface="Microsoft Sans Serif"/>
            </a:endParaRPr>
          </a:p>
          <a:p>
            <a:pPr marL="393700" marR="5080" indent="-381000">
              <a:lnSpc>
                <a:spcPct val="114999"/>
              </a:lnSpc>
              <a:spcBef>
                <a:spcPts val="20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State </a:t>
            </a:r>
            <a:r>
              <a:rPr sz="2400" spc="120" dirty="0">
                <a:solidFill>
                  <a:srgbClr val="F8F7F4"/>
                </a:solidFill>
                <a:latin typeface="Microsoft Sans Serif"/>
                <a:cs typeface="Microsoft Sans Serif"/>
              </a:rPr>
              <a:t>object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can </a:t>
            </a:r>
            <a:r>
              <a:rPr sz="2400" spc="100" dirty="0">
                <a:solidFill>
                  <a:srgbClr val="F8F7F4"/>
                </a:solidFill>
                <a:latin typeface="Microsoft Sans Serif"/>
                <a:cs typeface="Microsoft Sans Serif"/>
              </a:rPr>
              <a:t>be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8F7F4"/>
                </a:solidFill>
                <a:latin typeface="Microsoft Sans Serif"/>
                <a:cs typeface="Microsoft Sans Serif"/>
              </a:rPr>
              <a:t>updated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while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evaluating </a:t>
            </a:r>
            <a:r>
              <a:rPr sz="2400" spc="-6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the </a:t>
            </a:r>
            <a:r>
              <a:rPr sz="24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current 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group,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and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8F7F4"/>
                </a:solidFill>
                <a:latin typeface="Microsoft Sans Serif"/>
                <a:cs typeface="Microsoft Sans Serif"/>
              </a:rPr>
              <a:t>updated 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value 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will </a:t>
            </a:r>
            <a:r>
              <a:rPr sz="2400" spc="100" dirty="0">
                <a:solidFill>
                  <a:srgbClr val="F8F7F4"/>
                </a:solidFill>
                <a:latin typeface="Microsoft Sans Serif"/>
                <a:cs typeface="Microsoft Sans Serif"/>
              </a:rPr>
              <a:t>be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available 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in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next</a:t>
            </a:r>
            <a:r>
              <a:rPr sz="24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trigger.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22729" y="4393419"/>
            <a:ext cx="984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88134" y="1498231"/>
            <a:ext cx="6133465" cy="449199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700"/>
              </a:spcBef>
            </a:pPr>
            <a:r>
              <a:rPr sz="1400" spc="-5" dirty="0">
                <a:solidFill>
                  <a:srgbClr val="559CD5"/>
                </a:solidFill>
                <a:latin typeface="Consolas"/>
                <a:cs typeface="Consolas"/>
              </a:rPr>
              <a:t>val</a:t>
            </a:r>
            <a:r>
              <a:rPr sz="1400" spc="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ds</a:t>
            </a:r>
            <a:r>
              <a:rPr sz="1400" spc="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= spark.</a:t>
            </a:r>
            <a:r>
              <a:rPr sz="1400" dirty="0">
                <a:solidFill>
                  <a:srgbClr val="4299DF"/>
                </a:solidFill>
                <a:latin typeface="Consolas"/>
                <a:cs typeface="Consolas"/>
              </a:rPr>
              <a:t>readStream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4299DF"/>
                </a:solidFill>
                <a:latin typeface="Consolas"/>
                <a:cs typeface="Consolas"/>
              </a:rPr>
              <a:t>json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(path)</a:t>
            </a:r>
            <a:endParaRPr sz="1400">
              <a:latin typeface="Consolas"/>
              <a:cs typeface="Consolas"/>
            </a:endParaRPr>
          </a:p>
          <a:p>
            <a:pPr marL="234315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4299DF"/>
                </a:solidFill>
                <a:latin typeface="Consolas"/>
                <a:cs typeface="Consolas"/>
              </a:rPr>
              <a:t>as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[CreditCardTransaction]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>
              <a:latin typeface="Consolas"/>
              <a:cs typeface="Consolas"/>
            </a:endParaRPr>
          </a:p>
          <a:p>
            <a:pPr marL="37465">
              <a:lnSpc>
                <a:spcPct val="100000"/>
              </a:lnSpc>
            </a:pP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ds.</a:t>
            </a:r>
            <a:r>
              <a:rPr sz="1400" dirty="0">
                <a:solidFill>
                  <a:srgbClr val="4299DF"/>
                </a:solidFill>
                <a:latin typeface="Consolas"/>
                <a:cs typeface="Consolas"/>
              </a:rPr>
              <a:t>groupByKey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(_.cardId)</a:t>
            </a:r>
            <a:endParaRPr sz="1400">
              <a:latin typeface="Consolas"/>
              <a:cs typeface="Consolas"/>
            </a:endParaRPr>
          </a:p>
          <a:p>
            <a:pPr marL="431165" marR="3033395" indent="-196850">
              <a:lnSpc>
                <a:spcPct val="135700"/>
              </a:lnSpc>
            </a:pP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400" dirty="0">
                <a:solidFill>
                  <a:srgbClr val="4299DF"/>
                </a:solidFill>
                <a:latin typeface="Consolas"/>
                <a:cs typeface="Consolas"/>
              </a:rPr>
              <a:t>flatMapGroupsWithState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[ 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CreditCardTransactionState, </a:t>
            </a:r>
            <a:r>
              <a:rPr sz="1400" spc="-75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CreditCardTransaction</a:t>
            </a:r>
            <a:endParaRPr sz="1400">
              <a:latin typeface="Consolas"/>
              <a:cs typeface="Consolas"/>
            </a:endParaRPr>
          </a:p>
          <a:p>
            <a:pPr marL="234315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](</a:t>
            </a:r>
            <a:endParaRPr sz="1400">
              <a:latin typeface="Consolas"/>
              <a:cs typeface="Consolas"/>
            </a:endParaRPr>
          </a:p>
          <a:p>
            <a:pPr marL="431165" marR="2740660">
              <a:lnSpc>
                <a:spcPct val="135700"/>
              </a:lnSpc>
            </a:pP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OutputMode.Append(), 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GroupStateTimeout.NoTimeout())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 marL="431165">
              <a:lnSpc>
                <a:spcPct val="100000"/>
              </a:lnSpc>
              <a:spcBef>
                <a:spcPts val="1240"/>
              </a:spcBef>
            </a:pP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(_,</a:t>
            </a: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txns, groupState) =&gt; {</a:t>
            </a:r>
            <a:endParaRPr sz="1400">
              <a:latin typeface="Consolas"/>
              <a:cs typeface="Consolas"/>
            </a:endParaRPr>
          </a:p>
          <a:p>
            <a:pPr marL="627380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6A9954"/>
                </a:solidFill>
                <a:latin typeface="Consolas"/>
                <a:cs typeface="Consolas"/>
              </a:rPr>
              <a:t>//</a:t>
            </a:r>
            <a:r>
              <a:rPr sz="1400" spc="5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A9954"/>
                </a:solidFill>
                <a:latin typeface="Consolas"/>
                <a:cs typeface="Consolas"/>
              </a:rPr>
              <a:t>read</a:t>
            </a:r>
            <a:r>
              <a:rPr sz="1400" spc="1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A9954"/>
                </a:solidFill>
                <a:latin typeface="Consolas"/>
                <a:cs typeface="Consolas"/>
              </a:rPr>
              <a:t>state,</a:t>
            </a:r>
            <a:r>
              <a:rPr sz="1400" spc="1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A9954"/>
                </a:solidFill>
                <a:latin typeface="Consolas"/>
                <a:cs typeface="Consolas"/>
              </a:rPr>
              <a:t>compute</a:t>
            </a:r>
            <a:r>
              <a:rPr sz="1400" spc="1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A9954"/>
                </a:solidFill>
                <a:latin typeface="Consolas"/>
                <a:cs typeface="Consolas"/>
              </a:rPr>
              <a:t>new</a:t>
            </a:r>
            <a:r>
              <a:rPr sz="1400" spc="5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A9954"/>
                </a:solidFill>
                <a:latin typeface="Consolas"/>
                <a:cs typeface="Consolas"/>
              </a:rPr>
              <a:t>average,</a:t>
            </a:r>
            <a:r>
              <a:rPr sz="1400" spc="2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A9954"/>
                </a:solidFill>
                <a:latin typeface="Consolas"/>
                <a:cs typeface="Consolas"/>
              </a:rPr>
              <a:t>and</a:t>
            </a:r>
            <a:r>
              <a:rPr sz="1400" spc="1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A9954"/>
                </a:solidFill>
                <a:latin typeface="Consolas"/>
                <a:cs typeface="Consolas"/>
              </a:rPr>
              <a:t>save</a:t>
            </a:r>
            <a:r>
              <a:rPr sz="1400" spc="1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A9954"/>
                </a:solidFill>
                <a:latin typeface="Consolas"/>
                <a:cs typeface="Consolas"/>
              </a:rPr>
              <a:t>to</a:t>
            </a:r>
            <a:r>
              <a:rPr sz="1400" spc="5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6A9954"/>
                </a:solidFill>
                <a:latin typeface="Consolas"/>
                <a:cs typeface="Consolas"/>
              </a:rPr>
              <a:t>state</a:t>
            </a:r>
            <a:endParaRPr sz="1400">
              <a:latin typeface="Consolas"/>
              <a:cs typeface="Consolas"/>
            </a:endParaRPr>
          </a:p>
          <a:p>
            <a:pPr marL="627380">
              <a:lnSpc>
                <a:spcPct val="100000"/>
              </a:lnSpc>
              <a:spcBef>
                <a:spcPts val="600"/>
              </a:spcBef>
            </a:pP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...</a:t>
            </a:r>
            <a:endParaRPr sz="1400">
              <a:latin typeface="Consolas"/>
              <a:cs typeface="Consolas"/>
            </a:endParaRPr>
          </a:p>
          <a:p>
            <a:pPr marL="234315">
              <a:lnSpc>
                <a:spcPts val="1625"/>
              </a:lnSpc>
              <a:spcBef>
                <a:spcPts val="600"/>
              </a:spcBef>
            </a:pP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38100">
              <a:lnSpc>
                <a:spcPts val="1625"/>
              </a:lnSpc>
              <a:tabLst>
                <a:tab pos="5648325" algn="l"/>
              </a:tabLst>
            </a:pPr>
            <a:r>
              <a:rPr sz="2100" baseline="-27777" dirty="0">
                <a:solidFill>
                  <a:srgbClr val="D3D3D3"/>
                </a:solidFill>
                <a:latin typeface="Consolas"/>
                <a:cs typeface="Consolas"/>
              </a:rPr>
              <a:t>)	</a:t>
            </a:r>
            <a:r>
              <a:rPr sz="1400" dirty="0">
                <a:solidFill>
                  <a:srgbClr val="FFAB00"/>
                </a:solidFill>
                <a:latin typeface="Arial MT"/>
                <a:cs typeface="Arial MT"/>
              </a:rPr>
              <a:t>Scala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8320" y="1490484"/>
            <a:ext cx="11829415" cy="5288280"/>
            <a:chOff x="178320" y="1490484"/>
            <a:chExt cx="11829415" cy="52882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4951" y="6473951"/>
              <a:ext cx="187451" cy="1859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0240" y="3813047"/>
              <a:ext cx="6277355" cy="29657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61531" y="4148328"/>
              <a:ext cx="5415280" cy="2105025"/>
            </a:xfrm>
            <a:custGeom>
              <a:avLst/>
              <a:gdLst/>
              <a:ahLst/>
              <a:cxnLst/>
              <a:rect l="l" t="t" r="r" b="b"/>
              <a:pathLst>
                <a:path w="5415280" h="2105025">
                  <a:moveTo>
                    <a:pt x="5414771" y="0"/>
                  </a:moveTo>
                  <a:lnTo>
                    <a:pt x="0" y="0"/>
                  </a:lnTo>
                  <a:lnTo>
                    <a:pt x="0" y="2104644"/>
                  </a:lnTo>
                  <a:lnTo>
                    <a:pt x="5414771" y="2104644"/>
                  </a:lnTo>
                  <a:lnTo>
                    <a:pt x="54147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320" y="3813047"/>
              <a:ext cx="6277343" cy="296570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9600" y="4148328"/>
              <a:ext cx="5415280" cy="2105025"/>
            </a:xfrm>
            <a:custGeom>
              <a:avLst/>
              <a:gdLst/>
              <a:ahLst/>
              <a:cxnLst/>
              <a:rect l="l" t="t" r="r" b="b"/>
              <a:pathLst>
                <a:path w="5415280" h="2105025">
                  <a:moveTo>
                    <a:pt x="5414772" y="0"/>
                  </a:moveTo>
                  <a:lnTo>
                    <a:pt x="0" y="0"/>
                  </a:lnTo>
                  <a:lnTo>
                    <a:pt x="0" y="2104644"/>
                  </a:lnTo>
                  <a:lnTo>
                    <a:pt x="5414772" y="2104644"/>
                  </a:lnTo>
                  <a:lnTo>
                    <a:pt x="54147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0240" y="1490484"/>
              <a:ext cx="6277355" cy="29672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161531" y="1825752"/>
              <a:ext cx="5415280" cy="2106295"/>
            </a:xfrm>
            <a:custGeom>
              <a:avLst/>
              <a:gdLst/>
              <a:ahLst/>
              <a:cxnLst/>
              <a:rect l="l" t="t" r="r" b="b"/>
              <a:pathLst>
                <a:path w="5415280" h="2106295">
                  <a:moveTo>
                    <a:pt x="5414771" y="0"/>
                  </a:moveTo>
                  <a:lnTo>
                    <a:pt x="0" y="0"/>
                  </a:lnTo>
                  <a:lnTo>
                    <a:pt x="0" y="2106168"/>
                  </a:lnTo>
                  <a:lnTo>
                    <a:pt x="5414771" y="2106168"/>
                  </a:lnTo>
                  <a:lnTo>
                    <a:pt x="54147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320" y="1490484"/>
              <a:ext cx="6277343" cy="296721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161532" y="1825751"/>
            <a:ext cx="5415280" cy="210629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420"/>
              </a:spcBef>
            </a:pPr>
            <a:r>
              <a:rPr sz="1600" b="1" dirty="0">
                <a:solidFill>
                  <a:srgbClr val="1B3039"/>
                </a:solidFill>
                <a:latin typeface="Arial"/>
                <a:cs typeface="Arial"/>
              </a:rPr>
              <a:t>Lack</a:t>
            </a:r>
            <a:r>
              <a:rPr sz="1600" b="1" spc="-100" dirty="0">
                <a:solidFill>
                  <a:srgbClr val="1B3039"/>
                </a:solidFill>
                <a:latin typeface="Arial"/>
                <a:cs typeface="Arial"/>
              </a:rPr>
              <a:t> </a:t>
            </a:r>
            <a:r>
              <a:rPr sz="1600" b="1" spc="15" dirty="0">
                <a:solidFill>
                  <a:srgbClr val="1B3039"/>
                </a:solidFill>
                <a:latin typeface="Arial"/>
                <a:cs typeface="Arial"/>
              </a:rPr>
              <a:t>of</a:t>
            </a:r>
            <a:r>
              <a:rPr sz="1600" b="1" spc="-95" dirty="0">
                <a:solidFill>
                  <a:srgbClr val="1B3039"/>
                </a:solidFill>
                <a:latin typeface="Arial"/>
                <a:cs typeface="Arial"/>
              </a:rPr>
              <a:t> </a:t>
            </a:r>
            <a:r>
              <a:rPr sz="1600" b="1" spc="30" dirty="0">
                <a:solidFill>
                  <a:srgbClr val="1B3039"/>
                </a:solidFill>
                <a:latin typeface="Arial"/>
                <a:cs typeface="Arial"/>
              </a:rPr>
              <a:t>Composite</a:t>
            </a:r>
            <a:r>
              <a:rPr sz="1600" b="1" spc="-95" dirty="0">
                <a:solidFill>
                  <a:srgbClr val="1B3039"/>
                </a:solidFill>
                <a:latin typeface="Arial"/>
                <a:cs typeface="Arial"/>
              </a:rPr>
              <a:t> </a:t>
            </a:r>
            <a:r>
              <a:rPr sz="1600" b="1" spc="20" dirty="0">
                <a:solidFill>
                  <a:srgbClr val="1B3039"/>
                </a:solidFill>
                <a:latin typeface="Arial"/>
                <a:cs typeface="Arial"/>
              </a:rPr>
              <a:t>Types</a:t>
            </a:r>
            <a:endParaRPr sz="1600">
              <a:latin typeface="Arial"/>
              <a:cs typeface="Arial"/>
            </a:endParaRPr>
          </a:p>
          <a:p>
            <a:pPr marL="151765" marR="368935">
              <a:lnSpc>
                <a:spcPct val="114999"/>
              </a:lnSpc>
            </a:pP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VaLues</a:t>
            </a:r>
            <a:r>
              <a:rPr sz="1600" spc="10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stored</a:t>
            </a:r>
            <a:r>
              <a:rPr sz="1600" spc="5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in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GroupState</a:t>
            </a:r>
            <a:r>
              <a:rPr sz="1600" spc="5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are</a:t>
            </a:r>
            <a:r>
              <a:rPr sz="1600" spc="15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singLe 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types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 and</a:t>
            </a:r>
            <a:r>
              <a:rPr sz="1600" spc="5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cannot</a:t>
            </a:r>
            <a:r>
              <a:rPr sz="1600" spc="5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support</a:t>
            </a:r>
            <a:r>
              <a:rPr sz="1600" spc="15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data</a:t>
            </a:r>
            <a:r>
              <a:rPr sz="1600" spc="5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structures </a:t>
            </a:r>
            <a:r>
              <a:rPr sz="1600" spc="-944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Like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List,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 Map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etc</a:t>
            </a:r>
            <a:r>
              <a:rPr sz="1600" spc="15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efficientLy.</a:t>
            </a:r>
            <a:r>
              <a:rPr sz="1600" spc="15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Current 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approach</a:t>
            </a:r>
            <a:r>
              <a:rPr sz="1600" spc="5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requires</a:t>
            </a:r>
            <a:r>
              <a:rPr sz="1600" spc="5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users</a:t>
            </a:r>
            <a:r>
              <a:rPr sz="1600" spc="15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to</a:t>
            </a:r>
            <a:r>
              <a:rPr sz="1600" spc="5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read/update 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the entire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data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structure.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600" y="1825751"/>
            <a:ext cx="5415280" cy="21062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80340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1420"/>
              </a:spcBef>
            </a:pPr>
            <a:r>
              <a:rPr sz="1600" b="1" dirty="0">
                <a:solidFill>
                  <a:srgbClr val="1B3039"/>
                </a:solidFill>
                <a:latin typeface="Arial"/>
                <a:cs typeface="Arial"/>
              </a:rPr>
              <a:t>Lack</a:t>
            </a:r>
            <a:r>
              <a:rPr sz="1600" b="1" spc="-80" dirty="0">
                <a:solidFill>
                  <a:srgbClr val="1B3039"/>
                </a:solidFill>
                <a:latin typeface="Arial"/>
                <a:cs typeface="Arial"/>
              </a:rPr>
              <a:t> </a:t>
            </a:r>
            <a:r>
              <a:rPr sz="1600" b="1" spc="15" dirty="0">
                <a:solidFill>
                  <a:srgbClr val="1B3039"/>
                </a:solidFill>
                <a:latin typeface="Arial"/>
                <a:cs typeface="Arial"/>
              </a:rPr>
              <a:t>of</a:t>
            </a:r>
            <a:r>
              <a:rPr sz="1600" b="1" spc="-75" dirty="0">
                <a:solidFill>
                  <a:srgbClr val="1B3039"/>
                </a:solidFill>
                <a:latin typeface="Arial"/>
                <a:cs typeface="Arial"/>
              </a:rPr>
              <a:t> </a:t>
            </a:r>
            <a:r>
              <a:rPr sz="1600" b="1" spc="45" dirty="0">
                <a:solidFill>
                  <a:srgbClr val="1B3039"/>
                </a:solidFill>
                <a:latin typeface="Arial"/>
                <a:cs typeface="Arial"/>
              </a:rPr>
              <a:t>Data</a:t>
            </a:r>
            <a:r>
              <a:rPr sz="1600" b="1" spc="-75" dirty="0">
                <a:solidFill>
                  <a:srgbClr val="1B3039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B3039"/>
                </a:solidFill>
                <a:latin typeface="Arial"/>
                <a:cs typeface="Arial"/>
              </a:rPr>
              <a:t>Modelling</a:t>
            </a:r>
            <a:r>
              <a:rPr sz="1600" b="1" spc="-80" dirty="0">
                <a:solidFill>
                  <a:srgbClr val="1B3039"/>
                </a:solidFill>
                <a:latin typeface="Arial"/>
                <a:cs typeface="Arial"/>
              </a:rPr>
              <a:t> </a:t>
            </a:r>
            <a:r>
              <a:rPr sz="1600" b="1" spc="10" dirty="0">
                <a:solidFill>
                  <a:srgbClr val="1B3039"/>
                </a:solidFill>
                <a:latin typeface="Arial"/>
                <a:cs typeface="Arial"/>
              </a:rPr>
              <a:t>Flexibility</a:t>
            </a:r>
            <a:endParaRPr sz="1600">
              <a:latin typeface="Arial"/>
              <a:cs typeface="Arial"/>
            </a:endParaRPr>
          </a:p>
          <a:p>
            <a:pPr marL="154940" marR="365760">
              <a:lnSpc>
                <a:spcPct val="114999"/>
              </a:lnSpc>
            </a:pP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Prevents</a:t>
            </a:r>
            <a:r>
              <a:rPr sz="1600" spc="5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users</a:t>
            </a:r>
            <a:r>
              <a:rPr sz="1600" spc="5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from</a:t>
            </a:r>
            <a:r>
              <a:rPr sz="1600" spc="20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spLitting</a:t>
            </a:r>
            <a:r>
              <a:rPr sz="1600" spc="5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state</a:t>
            </a:r>
            <a:r>
              <a:rPr sz="1600" spc="15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(for </a:t>
            </a:r>
            <a:r>
              <a:rPr sz="1600" spc="-950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a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grouping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key)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into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muLtipLe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 LogicaL </a:t>
            </a:r>
            <a:r>
              <a:rPr sz="1600" spc="5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instances,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which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 can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be</a:t>
            </a:r>
            <a:r>
              <a:rPr sz="1600" spc="10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read/updated 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independentLy.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001" y="4259802"/>
            <a:ext cx="4545965" cy="8667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b="1" dirty="0">
                <a:solidFill>
                  <a:srgbClr val="1B3039"/>
                </a:solidFill>
                <a:latin typeface="Arial"/>
                <a:cs typeface="Arial"/>
              </a:rPr>
              <a:t>Lack</a:t>
            </a:r>
            <a:r>
              <a:rPr sz="1600" b="1" spc="-85" dirty="0">
                <a:solidFill>
                  <a:srgbClr val="1B3039"/>
                </a:solidFill>
                <a:latin typeface="Arial"/>
                <a:cs typeface="Arial"/>
              </a:rPr>
              <a:t> </a:t>
            </a:r>
            <a:r>
              <a:rPr sz="1600" b="1" spc="15" dirty="0">
                <a:solidFill>
                  <a:srgbClr val="1B3039"/>
                </a:solidFill>
                <a:latin typeface="Arial"/>
                <a:cs typeface="Arial"/>
              </a:rPr>
              <a:t>of</a:t>
            </a:r>
            <a:r>
              <a:rPr sz="1600" b="1" spc="-85" dirty="0">
                <a:solidFill>
                  <a:srgbClr val="1B3039"/>
                </a:solidFill>
                <a:latin typeface="Arial"/>
                <a:cs typeface="Arial"/>
              </a:rPr>
              <a:t> </a:t>
            </a:r>
            <a:r>
              <a:rPr sz="1600" b="1" spc="50" dirty="0">
                <a:solidFill>
                  <a:srgbClr val="1B3039"/>
                </a:solidFill>
                <a:latin typeface="Arial"/>
                <a:cs typeface="Arial"/>
              </a:rPr>
              <a:t>State</a:t>
            </a:r>
            <a:r>
              <a:rPr sz="1600" b="1" spc="-80" dirty="0">
                <a:solidFill>
                  <a:srgbClr val="1B3039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B3039"/>
                </a:solidFill>
                <a:latin typeface="Arial"/>
                <a:cs typeface="Arial"/>
              </a:rPr>
              <a:t>Eviction</a:t>
            </a:r>
            <a:r>
              <a:rPr sz="1600" b="1" spc="-85" dirty="0">
                <a:solidFill>
                  <a:srgbClr val="1B3039"/>
                </a:solidFill>
                <a:latin typeface="Arial"/>
                <a:cs typeface="Arial"/>
              </a:rPr>
              <a:t> </a:t>
            </a:r>
            <a:r>
              <a:rPr sz="1600" b="1" spc="20" dirty="0">
                <a:solidFill>
                  <a:srgbClr val="1B3039"/>
                </a:solidFill>
                <a:latin typeface="Arial"/>
                <a:cs typeface="Arial"/>
              </a:rPr>
              <a:t>Support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</a:pP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No support 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for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 eventuaL</a:t>
            </a:r>
            <a:r>
              <a:rPr sz="1600" spc="5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state 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cLeanup </a:t>
            </a:r>
            <a:r>
              <a:rPr sz="1600" spc="-944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using TTL</a:t>
            </a:r>
            <a:r>
              <a:rPr sz="1600" spc="-5" dirty="0">
                <a:solidFill>
                  <a:srgbClr val="F8F7F4"/>
                </a:solidFill>
                <a:latin typeface="Courier New"/>
                <a:cs typeface="Courier New"/>
              </a:rPr>
              <a:t>.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00754" y="4259802"/>
            <a:ext cx="4911725" cy="8667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b="1" dirty="0">
                <a:solidFill>
                  <a:srgbClr val="1B3039"/>
                </a:solidFill>
                <a:latin typeface="Arial"/>
                <a:cs typeface="Arial"/>
              </a:rPr>
              <a:t>Lack</a:t>
            </a:r>
            <a:r>
              <a:rPr sz="1600" b="1" spc="-65" dirty="0">
                <a:solidFill>
                  <a:srgbClr val="1B3039"/>
                </a:solidFill>
                <a:latin typeface="Arial"/>
                <a:cs typeface="Arial"/>
              </a:rPr>
              <a:t> </a:t>
            </a:r>
            <a:r>
              <a:rPr sz="1600" b="1" spc="15" dirty="0">
                <a:solidFill>
                  <a:srgbClr val="1B3039"/>
                </a:solidFill>
                <a:latin typeface="Arial"/>
                <a:cs typeface="Arial"/>
              </a:rPr>
              <a:t>of</a:t>
            </a:r>
            <a:r>
              <a:rPr sz="1600" b="1" spc="-60" dirty="0">
                <a:solidFill>
                  <a:srgbClr val="1B3039"/>
                </a:solidFill>
                <a:latin typeface="Arial"/>
                <a:cs typeface="Arial"/>
              </a:rPr>
              <a:t> </a:t>
            </a:r>
            <a:r>
              <a:rPr sz="1600" b="1" spc="50" dirty="0">
                <a:solidFill>
                  <a:srgbClr val="1B3039"/>
                </a:solidFill>
                <a:latin typeface="Arial"/>
                <a:cs typeface="Arial"/>
              </a:rPr>
              <a:t>State</a:t>
            </a:r>
            <a:r>
              <a:rPr sz="1600" b="1" spc="-65" dirty="0">
                <a:solidFill>
                  <a:srgbClr val="1B3039"/>
                </a:solidFill>
                <a:latin typeface="Arial"/>
                <a:cs typeface="Arial"/>
              </a:rPr>
              <a:t> </a:t>
            </a:r>
            <a:r>
              <a:rPr sz="1600" b="1" spc="15" dirty="0">
                <a:solidFill>
                  <a:srgbClr val="1B3039"/>
                </a:solidFill>
                <a:latin typeface="Arial"/>
                <a:cs typeface="Arial"/>
              </a:rPr>
              <a:t>Schema</a:t>
            </a:r>
            <a:r>
              <a:rPr sz="1600" b="1" spc="-60" dirty="0">
                <a:solidFill>
                  <a:srgbClr val="1B3039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1B3039"/>
                </a:solidFill>
                <a:latin typeface="Arial"/>
                <a:cs typeface="Arial"/>
              </a:rPr>
              <a:t>Evolution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</a:pP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Does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 not</a:t>
            </a:r>
            <a:r>
              <a:rPr sz="1600" spc="5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support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changes</a:t>
            </a:r>
            <a:r>
              <a:rPr sz="1600" spc="15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to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state</a:t>
            </a:r>
            <a:r>
              <a:rPr sz="1600" spc="5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schema </a:t>
            </a:r>
            <a:r>
              <a:rPr sz="1600" spc="-944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once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 the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streaming</a:t>
            </a:r>
            <a:r>
              <a:rPr sz="1600" spc="10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query</a:t>
            </a:r>
            <a:r>
              <a:rPr sz="1600" spc="10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has</a:t>
            </a:r>
            <a:r>
              <a:rPr sz="1600" dirty="0">
                <a:solidFill>
                  <a:srgbClr val="1B3039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1B3039"/>
                </a:solidFill>
                <a:latin typeface="Courier New"/>
                <a:cs typeface="Courier New"/>
              </a:rPr>
              <a:t>started.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36545" y="467176"/>
            <a:ext cx="98463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45" dirty="0">
                <a:latin typeface="Lucida Sans Unicode"/>
                <a:cs typeface="Lucida Sans Unicode"/>
              </a:rPr>
              <a:t>Limitation</a:t>
            </a:r>
            <a:r>
              <a:rPr sz="4000" b="0" spc="-40" dirty="0">
                <a:latin typeface="Lucida Sans Unicode"/>
                <a:cs typeface="Lucida Sans Unicode"/>
              </a:rPr>
              <a:t>s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100" dirty="0">
                <a:latin typeface="Lucida Sans Unicode"/>
                <a:cs typeface="Lucida Sans Unicode"/>
              </a:rPr>
              <a:t>o</a:t>
            </a:r>
            <a:r>
              <a:rPr sz="4000" b="0" spc="-60" dirty="0">
                <a:latin typeface="Lucida Sans Unicode"/>
                <a:cs typeface="Lucida Sans Unicode"/>
              </a:rPr>
              <a:t>f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45" dirty="0">
                <a:latin typeface="Lucida Sans Unicode"/>
                <a:cs typeface="Lucida Sans Unicode"/>
              </a:rPr>
              <a:t>(flat)MapGroupsWithState</a:t>
            </a:r>
            <a:endParaRPr sz="4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021" y="505781"/>
            <a:ext cx="10146665" cy="5765165"/>
            <a:chOff x="934021" y="505781"/>
            <a:chExt cx="10146665" cy="5765165"/>
          </a:xfrm>
        </p:grpSpPr>
        <p:sp>
          <p:nvSpPr>
            <p:cNvPr id="3" name="object 3"/>
            <p:cNvSpPr/>
            <p:nvPr/>
          </p:nvSpPr>
          <p:spPr>
            <a:xfrm>
              <a:off x="1024587" y="875212"/>
              <a:ext cx="10055860" cy="5395595"/>
            </a:xfrm>
            <a:custGeom>
              <a:avLst/>
              <a:gdLst/>
              <a:ahLst/>
              <a:cxnLst/>
              <a:rect l="l" t="t" r="r" b="b"/>
              <a:pathLst>
                <a:path w="10055860" h="5395595">
                  <a:moveTo>
                    <a:pt x="9829457" y="0"/>
                  </a:moveTo>
                  <a:lnTo>
                    <a:pt x="226148" y="0"/>
                  </a:lnTo>
                  <a:lnTo>
                    <a:pt x="214515" y="304"/>
                  </a:lnTo>
                  <a:lnTo>
                    <a:pt x="158762" y="10248"/>
                  </a:lnTo>
                  <a:lnTo>
                    <a:pt x="118211" y="27432"/>
                  </a:lnTo>
                  <a:lnTo>
                    <a:pt x="82169" y="51828"/>
                  </a:lnTo>
                  <a:lnTo>
                    <a:pt x="51523" y="82524"/>
                  </a:lnTo>
                  <a:lnTo>
                    <a:pt x="27203" y="118630"/>
                  </a:lnTo>
                  <a:lnTo>
                    <a:pt x="10109" y="159219"/>
                  </a:lnTo>
                  <a:lnTo>
                    <a:pt x="1155" y="203263"/>
                  </a:lnTo>
                  <a:lnTo>
                    <a:pt x="0" y="5169192"/>
                  </a:lnTo>
                  <a:lnTo>
                    <a:pt x="292" y="5180825"/>
                  </a:lnTo>
                  <a:lnTo>
                    <a:pt x="10248" y="5236578"/>
                  </a:lnTo>
                  <a:lnTo>
                    <a:pt x="27419" y="5277129"/>
                  </a:lnTo>
                  <a:lnTo>
                    <a:pt x="51816" y="5313172"/>
                  </a:lnTo>
                  <a:lnTo>
                    <a:pt x="82511" y="5343817"/>
                  </a:lnTo>
                  <a:lnTo>
                    <a:pt x="118618" y="5368137"/>
                  </a:lnTo>
                  <a:lnTo>
                    <a:pt x="159207" y="5385231"/>
                  </a:lnTo>
                  <a:lnTo>
                    <a:pt x="203263" y="5394185"/>
                  </a:lnTo>
                  <a:lnTo>
                    <a:pt x="226275" y="5395341"/>
                  </a:lnTo>
                  <a:lnTo>
                    <a:pt x="9829571" y="5395341"/>
                  </a:lnTo>
                  <a:lnTo>
                    <a:pt x="9841217" y="5395036"/>
                  </a:lnTo>
                  <a:lnTo>
                    <a:pt x="9852812" y="5394147"/>
                  </a:lnTo>
                  <a:lnTo>
                    <a:pt x="9875278" y="5390692"/>
                  </a:lnTo>
                  <a:lnTo>
                    <a:pt x="9894155" y="5385816"/>
                  </a:lnTo>
                  <a:lnTo>
                    <a:pt x="226275" y="5385816"/>
                  </a:lnTo>
                  <a:lnTo>
                    <a:pt x="214985" y="5385536"/>
                  </a:lnTo>
                  <a:lnTo>
                    <a:pt x="161582" y="5376011"/>
                  </a:lnTo>
                  <a:lnTo>
                    <a:pt x="122745" y="5359552"/>
                  </a:lnTo>
                  <a:lnTo>
                    <a:pt x="88214" y="5336184"/>
                  </a:lnTo>
                  <a:lnTo>
                    <a:pt x="58864" y="5306771"/>
                  </a:lnTo>
                  <a:lnTo>
                    <a:pt x="35560" y="5272176"/>
                  </a:lnTo>
                  <a:lnTo>
                    <a:pt x="19189" y="5233301"/>
                  </a:lnTo>
                  <a:lnTo>
                    <a:pt x="10604" y="5190998"/>
                  </a:lnTo>
                  <a:lnTo>
                    <a:pt x="9518" y="5169192"/>
                  </a:lnTo>
                  <a:lnTo>
                    <a:pt x="9527" y="226161"/>
                  </a:lnTo>
                  <a:lnTo>
                    <a:pt x="13970" y="182359"/>
                  </a:lnTo>
                  <a:lnTo>
                    <a:pt x="26631" y="141693"/>
                  </a:lnTo>
                  <a:lnTo>
                    <a:pt x="46659" y="104902"/>
                  </a:lnTo>
                  <a:lnTo>
                    <a:pt x="73164" y="72847"/>
                  </a:lnTo>
                  <a:lnTo>
                    <a:pt x="105270" y="46405"/>
                  </a:lnTo>
                  <a:lnTo>
                    <a:pt x="142113" y="26466"/>
                  </a:lnTo>
                  <a:lnTo>
                    <a:pt x="182816" y="13881"/>
                  </a:lnTo>
                  <a:lnTo>
                    <a:pt x="226390" y="9525"/>
                  </a:lnTo>
                  <a:lnTo>
                    <a:pt x="9894228" y="9525"/>
                  </a:lnTo>
                  <a:lnTo>
                    <a:pt x="9874808" y="4559"/>
                  </a:lnTo>
                  <a:lnTo>
                    <a:pt x="9852456" y="1155"/>
                  </a:lnTo>
                  <a:lnTo>
                    <a:pt x="9840976" y="292"/>
                  </a:lnTo>
                  <a:lnTo>
                    <a:pt x="9829457" y="0"/>
                  </a:lnTo>
                  <a:close/>
                </a:path>
                <a:path w="10055860" h="5395595">
                  <a:moveTo>
                    <a:pt x="9894228" y="9525"/>
                  </a:moveTo>
                  <a:lnTo>
                    <a:pt x="9829457" y="9525"/>
                  </a:lnTo>
                  <a:lnTo>
                    <a:pt x="9840734" y="9817"/>
                  </a:lnTo>
                  <a:lnTo>
                    <a:pt x="9851732" y="10655"/>
                  </a:lnTo>
                  <a:lnTo>
                    <a:pt x="9894138" y="19329"/>
                  </a:lnTo>
                  <a:lnTo>
                    <a:pt x="9932974" y="35788"/>
                  </a:lnTo>
                  <a:lnTo>
                    <a:pt x="9967506" y="59156"/>
                  </a:lnTo>
                  <a:lnTo>
                    <a:pt x="9996855" y="88582"/>
                  </a:lnTo>
                  <a:lnTo>
                    <a:pt x="10020160" y="123164"/>
                  </a:lnTo>
                  <a:lnTo>
                    <a:pt x="10036530" y="162039"/>
                  </a:lnTo>
                  <a:lnTo>
                    <a:pt x="10045115" y="204343"/>
                  </a:lnTo>
                  <a:lnTo>
                    <a:pt x="10046204" y="5169192"/>
                  </a:lnTo>
                  <a:lnTo>
                    <a:pt x="10045922" y="5180101"/>
                  </a:lnTo>
                  <a:lnTo>
                    <a:pt x="10036390" y="5233746"/>
                  </a:lnTo>
                  <a:lnTo>
                    <a:pt x="10019944" y="5272582"/>
                  </a:lnTo>
                  <a:lnTo>
                    <a:pt x="9996563" y="5307114"/>
                  </a:lnTo>
                  <a:lnTo>
                    <a:pt x="9967150" y="5336476"/>
                  </a:lnTo>
                  <a:lnTo>
                    <a:pt x="9932568" y="5359768"/>
                  </a:lnTo>
                  <a:lnTo>
                    <a:pt x="9893681" y="5376151"/>
                  </a:lnTo>
                  <a:lnTo>
                    <a:pt x="9851377" y="5384723"/>
                  </a:lnTo>
                  <a:lnTo>
                    <a:pt x="9829330" y="5385816"/>
                  </a:lnTo>
                  <a:lnTo>
                    <a:pt x="9894155" y="5385816"/>
                  </a:lnTo>
                  <a:lnTo>
                    <a:pt x="9937508" y="5367921"/>
                  </a:lnTo>
                  <a:lnTo>
                    <a:pt x="9973551" y="5343525"/>
                  </a:lnTo>
                  <a:lnTo>
                    <a:pt x="10004196" y="5312816"/>
                  </a:lnTo>
                  <a:lnTo>
                    <a:pt x="10028516" y="5276723"/>
                  </a:lnTo>
                  <a:lnTo>
                    <a:pt x="10045623" y="5236121"/>
                  </a:lnTo>
                  <a:lnTo>
                    <a:pt x="10054510" y="5192433"/>
                  </a:lnTo>
                  <a:lnTo>
                    <a:pt x="10055729" y="5169192"/>
                  </a:lnTo>
                  <a:lnTo>
                    <a:pt x="10055720" y="226161"/>
                  </a:lnTo>
                  <a:lnTo>
                    <a:pt x="10051072" y="180454"/>
                  </a:lnTo>
                  <a:lnTo>
                    <a:pt x="10037851" y="137985"/>
                  </a:lnTo>
                  <a:lnTo>
                    <a:pt x="10016947" y="99580"/>
                  </a:lnTo>
                  <a:lnTo>
                    <a:pt x="9989286" y="66116"/>
                  </a:lnTo>
                  <a:lnTo>
                    <a:pt x="9955771" y="38519"/>
                  </a:lnTo>
                  <a:lnTo>
                    <a:pt x="9917315" y="17703"/>
                  </a:lnTo>
                  <a:lnTo>
                    <a:pt x="9896513" y="10109"/>
                  </a:lnTo>
                  <a:lnTo>
                    <a:pt x="9894228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8783" y="795527"/>
              <a:ext cx="10046335" cy="5386070"/>
            </a:xfrm>
            <a:custGeom>
              <a:avLst/>
              <a:gdLst/>
              <a:ahLst/>
              <a:cxnLst/>
              <a:rect l="l" t="t" r="r" b="b"/>
              <a:pathLst>
                <a:path w="10046335" h="5386070">
                  <a:moveTo>
                    <a:pt x="0" y="221513"/>
                  </a:moveTo>
                  <a:lnTo>
                    <a:pt x="4500" y="176870"/>
                  </a:lnTo>
                  <a:lnTo>
                    <a:pt x="17407" y="135290"/>
                  </a:lnTo>
                  <a:lnTo>
                    <a:pt x="37830" y="97662"/>
                  </a:lnTo>
                  <a:lnTo>
                    <a:pt x="64879" y="64879"/>
                  </a:lnTo>
                  <a:lnTo>
                    <a:pt x="97662" y="37830"/>
                  </a:lnTo>
                  <a:lnTo>
                    <a:pt x="135290" y="17407"/>
                  </a:lnTo>
                  <a:lnTo>
                    <a:pt x="176870" y="4500"/>
                  </a:lnTo>
                  <a:lnTo>
                    <a:pt x="221513" y="0"/>
                  </a:lnTo>
                  <a:lnTo>
                    <a:pt x="9824694" y="0"/>
                  </a:lnTo>
                  <a:lnTo>
                    <a:pt x="9869337" y="4500"/>
                  </a:lnTo>
                  <a:lnTo>
                    <a:pt x="9910917" y="17407"/>
                  </a:lnTo>
                  <a:lnTo>
                    <a:pt x="9948545" y="37830"/>
                  </a:lnTo>
                  <a:lnTo>
                    <a:pt x="9981328" y="64879"/>
                  </a:lnTo>
                  <a:lnTo>
                    <a:pt x="10008377" y="97662"/>
                  </a:lnTo>
                  <a:lnTo>
                    <a:pt x="10028800" y="135290"/>
                  </a:lnTo>
                  <a:lnTo>
                    <a:pt x="10041707" y="176870"/>
                  </a:lnTo>
                  <a:lnTo>
                    <a:pt x="10046208" y="221513"/>
                  </a:lnTo>
                  <a:lnTo>
                    <a:pt x="10046208" y="5164302"/>
                  </a:lnTo>
                  <a:lnTo>
                    <a:pt x="10041707" y="5208945"/>
                  </a:lnTo>
                  <a:lnTo>
                    <a:pt x="10028800" y="5250525"/>
                  </a:lnTo>
                  <a:lnTo>
                    <a:pt x="10008377" y="5288153"/>
                  </a:lnTo>
                  <a:lnTo>
                    <a:pt x="9981328" y="5320936"/>
                  </a:lnTo>
                  <a:lnTo>
                    <a:pt x="9948545" y="5347985"/>
                  </a:lnTo>
                  <a:lnTo>
                    <a:pt x="9910917" y="5368408"/>
                  </a:lnTo>
                  <a:lnTo>
                    <a:pt x="9869337" y="5381315"/>
                  </a:lnTo>
                  <a:lnTo>
                    <a:pt x="9824694" y="5385816"/>
                  </a:lnTo>
                  <a:lnTo>
                    <a:pt x="221513" y="5385816"/>
                  </a:lnTo>
                  <a:lnTo>
                    <a:pt x="176870" y="5381315"/>
                  </a:lnTo>
                  <a:lnTo>
                    <a:pt x="135290" y="5368408"/>
                  </a:lnTo>
                  <a:lnTo>
                    <a:pt x="97662" y="5347985"/>
                  </a:lnTo>
                  <a:lnTo>
                    <a:pt x="64879" y="5320936"/>
                  </a:lnTo>
                  <a:lnTo>
                    <a:pt x="37830" y="5288153"/>
                  </a:lnTo>
                  <a:lnTo>
                    <a:pt x="17407" y="5250525"/>
                  </a:lnTo>
                  <a:lnTo>
                    <a:pt x="4500" y="5208945"/>
                  </a:lnTo>
                  <a:lnTo>
                    <a:pt x="0" y="5164302"/>
                  </a:lnTo>
                  <a:lnTo>
                    <a:pt x="0" y="221513"/>
                  </a:lnTo>
                  <a:close/>
                </a:path>
              </a:pathLst>
            </a:custGeom>
            <a:ln w="9524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67967" y="1267962"/>
              <a:ext cx="9387840" cy="4726305"/>
            </a:xfrm>
            <a:custGeom>
              <a:avLst/>
              <a:gdLst/>
              <a:ahLst/>
              <a:cxnLst/>
              <a:rect l="l" t="t" r="r" b="b"/>
              <a:pathLst>
                <a:path w="9387840" h="4726305">
                  <a:moveTo>
                    <a:pt x="9098889" y="0"/>
                  </a:moveTo>
                  <a:lnTo>
                    <a:pt x="288950" y="0"/>
                  </a:lnTo>
                  <a:lnTo>
                    <a:pt x="242079" y="3782"/>
                  </a:lnTo>
                  <a:lnTo>
                    <a:pt x="197617" y="14731"/>
                  </a:lnTo>
                  <a:lnTo>
                    <a:pt x="156158" y="32253"/>
                  </a:lnTo>
                  <a:lnTo>
                    <a:pt x="118297" y="55752"/>
                  </a:lnTo>
                  <a:lnTo>
                    <a:pt x="84629" y="84634"/>
                  </a:lnTo>
                  <a:lnTo>
                    <a:pt x="55749" y="118303"/>
                  </a:lnTo>
                  <a:lnTo>
                    <a:pt x="32251" y="156164"/>
                  </a:lnTo>
                  <a:lnTo>
                    <a:pt x="14730" y="197622"/>
                  </a:lnTo>
                  <a:lnTo>
                    <a:pt x="3781" y="242082"/>
                  </a:lnTo>
                  <a:lnTo>
                    <a:pt x="0" y="288950"/>
                  </a:lnTo>
                  <a:lnTo>
                    <a:pt x="0" y="4436986"/>
                  </a:lnTo>
                  <a:lnTo>
                    <a:pt x="3781" y="4483853"/>
                  </a:lnTo>
                  <a:lnTo>
                    <a:pt x="14730" y="4528312"/>
                  </a:lnTo>
                  <a:lnTo>
                    <a:pt x="32251" y="4569769"/>
                  </a:lnTo>
                  <a:lnTo>
                    <a:pt x="55749" y="4607628"/>
                  </a:lnTo>
                  <a:lnTo>
                    <a:pt x="84629" y="4641295"/>
                  </a:lnTo>
                  <a:lnTo>
                    <a:pt x="118297" y="4670175"/>
                  </a:lnTo>
                  <a:lnTo>
                    <a:pt x="156158" y="4693673"/>
                  </a:lnTo>
                  <a:lnTo>
                    <a:pt x="197617" y="4711193"/>
                  </a:lnTo>
                  <a:lnTo>
                    <a:pt x="242079" y="4722142"/>
                  </a:lnTo>
                  <a:lnTo>
                    <a:pt x="288950" y="4725924"/>
                  </a:lnTo>
                  <a:lnTo>
                    <a:pt x="9098889" y="4725924"/>
                  </a:lnTo>
                  <a:lnTo>
                    <a:pt x="9145760" y="4722142"/>
                  </a:lnTo>
                  <a:lnTo>
                    <a:pt x="9190222" y="4711193"/>
                  </a:lnTo>
                  <a:lnTo>
                    <a:pt x="9231681" y="4693673"/>
                  </a:lnTo>
                  <a:lnTo>
                    <a:pt x="9269542" y="4670175"/>
                  </a:lnTo>
                  <a:lnTo>
                    <a:pt x="9303210" y="4641295"/>
                  </a:lnTo>
                  <a:lnTo>
                    <a:pt x="9332090" y="4607628"/>
                  </a:lnTo>
                  <a:lnTo>
                    <a:pt x="9355588" y="4569769"/>
                  </a:lnTo>
                  <a:lnTo>
                    <a:pt x="9373109" y="4528312"/>
                  </a:lnTo>
                  <a:lnTo>
                    <a:pt x="9384058" y="4483853"/>
                  </a:lnTo>
                  <a:lnTo>
                    <a:pt x="9387840" y="4436986"/>
                  </a:lnTo>
                  <a:lnTo>
                    <a:pt x="9387840" y="288950"/>
                  </a:lnTo>
                  <a:lnTo>
                    <a:pt x="9384058" y="242082"/>
                  </a:lnTo>
                  <a:lnTo>
                    <a:pt x="9373109" y="197622"/>
                  </a:lnTo>
                  <a:lnTo>
                    <a:pt x="9355588" y="156164"/>
                  </a:lnTo>
                  <a:lnTo>
                    <a:pt x="9332090" y="118303"/>
                  </a:lnTo>
                  <a:lnTo>
                    <a:pt x="9303210" y="84634"/>
                  </a:lnTo>
                  <a:lnTo>
                    <a:pt x="9269542" y="55752"/>
                  </a:lnTo>
                  <a:lnTo>
                    <a:pt x="9231681" y="32253"/>
                  </a:lnTo>
                  <a:lnTo>
                    <a:pt x="9190222" y="14731"/>
                  </a:lnTo>
                  <a:lnTo>
                    <a:pt x="9145760" y="3782"/>
                  </a:lnTo>
                  <a:lnTo>
                    <a:pt x="9098889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67967" y="1267962"/>
              <a:ext cx="9387840" cy="4726305"/>
            </a:xfrm>
            <a:custGeom>
              <a:avLst/>
              <a:gdLst/>
              <a:ahLst/>
              <a:cxnLst/>
              <a:rect l="l" t="t" r="r" b="b"/>
              <a:pathLst>
                <a:path w="9387840" h="4726305">
                  <a:moveTo>
                    <a:pt x="0" y="288950"/>
                  </a:moveTo>
                  <a:lnTo>
                    <a:pt x="3781" y="242082"/>
                  </a:lnTo>
                  <a:lnTo>
                    <a:pt x="14730" y="197622"/>
                  </a:lnTo>
                  <a:lnTo>
                    <a:pt x="32251" y="156164"/>
                  </a:lnTo>
                  <a:lnTo>
                    <a:pt x="55749" y="118303"/>
                  </a:lnTo>
                  <a:lnTo>
                    <a:pt x="84629" y="84634"/>
                  </a:lnTo>
                  <a:lnTo>
                    <a:pt x="118297" y="55752"/>
                  </a:lnTo>
                  <a:lnTo>
                    <a:pt x="156158" y="32253"/>
                  </a:lnTo>
                  <a:lnTo>
                    <a:pt x="197617" y="14731"/>
                  </a:lnTo>
                  <a:lnTo>
                    <a:pt x="242079" y="3782"/>
                  </a:lnTo>
                  <a:lnTo>
                    <a:pt x="288950" y="0"/>
                  </a:lnTo>
                  <a:lnTo>
                    <a:pt x="9098889" y="0"/>
                  </a:lnTo>
                  <a:lnTo>
                    <a:pt x="9145760" y="3782"/>
                  </a:lnTo>
                  <a:lnTo>
                    <a:pt x="9190222" y="14731"/>
                  </a:lnTo>
                  <a:lnTo>
                    <a:pt x="9231681" y="32253"/>
                  </a:lnTo>
                  <a:lnTo>
                    <a:pt x="9269542" y="55752"/>
                  </a:lnTo>
                  <a:lnTo>
                    <a:pt x="9303210" y="84634"/>
                  </a:lnTo>
                  <a:lnTo>
                    <a:pt x="9332090" y="118303"/>
                  </a:lnTo>
                  <a:lnTo>
                    <a:pt x="9355588" y="156164"/>
                  </a:lnTo>
                  <a:lnTo>
                    <a:pt x="9373109" y="197622"/>
                  </a:lnTo>
                  <a:lnTo>
                    <a:pt x="9384058" y="242082"/>
                  </a:lnTo>
                  <a:lnTo>
                    <a:pt x="9387840" y="288950"/>
                  </a:lnTo>
                  <a:lnTo>
                    <a:pt x="9387840" y="4436986"/>
                  </a:lnTo>
                  <a:lnTo>
                    <a:pt x="9384058" y="4483853"/>
                  </a:lnTo>
                  <a:lnTo>
                    <a:pt x="9373109" y="4528312"/>
                  </a:lnTo>
                  <a:lnTo>
                    <a:pt x="9355588" y="4569769"/>
                  </a:lnTo>
                  <a:lnTo>
                    <a:pt x="9332090" y="4607628"/>
                  </a:lnTo>
                  <a:lnTo>
                    <a:pt x="9303210" y="4641295"/>
                  </a:lnTo>
                  <a:lnTo>
                    <a:pt x="9269542" y="4670175"/>
                  </a:lnTo>
                  <a:lnTo>
                    <a:pt x="9231681" y="4693673"/>
                  </a:lnTo>
                  <a:lnTo>
                    <a:pt x="9190222" y="4711193"/>
                  </a:lnTo>
                  <a:lnTo>
                    <a:pt x="9145760" y="4722142"/>
                  </a:lnTo>
                  <a:lnTo>
                    <a:pt x="9098889" y="4725924"/>
                  </a:lnTo>
                  <a:lnTo>
                    <a:pt x="288950" y="4725924"/>
                  </a:lnTo>
                  <a:lnTo>
                    <a:pt x="242079" y="4722142"/>
                  </a:lnTo>
                  <a:lnTo>
                    <a:pt x="197617" y="4711193"/>
                  </a:lnTo>
                  <a:lnTo>
                    <a:pt x="156158" y="4693673"/>
                  </a:lnTo>
                  <a:lnTo>
                    <a:pt x="118297" y="4670175"/>
                  </a:lnTo>
                  <a:lnTo>
                    <a:pt x="84629" y="4641295"/>
                  </a:lnTo>
                  <a:lnTo>
                    <a:pt x="55749" y="4607628"/>
                  </a:lnTo>
                  <a:lnTo>
                    <a:pt x="32251" y="4569769"/>
                  </a:lnTo>
                  <a:lnTo>
                    <a:pt x="14730" y="4528312"/>
                  </a:lnTo>
                  <a:lnTo>
                    <a:pt x="3781" y="4483853"/>
                  </a:lnTo>
                  <a:lnTo>
                    <a:pt x="0" y="4436986"/>
                  </a:lnTo>
                  <a:lnTo>
                    <a:pt x="0" y="288950"/>
                  </a:lnTo>
                  <a:close/>
                </a:path>
              </a:pathLst>
            </a:custGeom>
            <a:ln w="9525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60319" y="510543"/>
              <a:ext cx="6998334" cy="570230"/>
            </a:xfrm>
            <a:custGeom>
              <a:avLst/>
              <a:gdLst/>
              <a:ahLst/>
              <a:cxnLst/>
              <a:rect l="l" t="t" r="r" b="b"/>
              <a:pathLst>
                <a:path w="6998334" h="570230">
                  <a:moveTo>
                    <a:pt x="6876224" y="0"/>
                  </a:moveTo>
                  <a:lnTo>
                    <a:pt x="121983" y="0"/>
                  </a:lnTo>
                  <a:lnTo>
                    <a:pt x="74500" y="9585"/>
                  </a:lnTo>
                  <a:lnTo>
                    <a:pt x="35726" y="35726"/>
                  </a:lnTo>
                  <a:lnTo>
                    <a:pt x="9585" y="74500"/>
                  </a:lnTo>
                  <a:lnTo>
                    <a:pt x="0" y="121983"/>
                  </a:lnTo>
                  <a:lnTo>
                    <a:pt x="0" y="447979"/>
                  </a:lnTo>
                  <a:lnTo>
                    <a:pt x="9585" y="495464"/>
                  </a:lnTo>
                  <a:lnTo>
                    <a:pt x="35726" y="534242"/>
                  </a:lnTo>
                  <a:lnTo>
                    <a:pt x="74500" y="560388"/>
                  </a:lnTo>
                  <a:lnTo>
                    <a:pt x="121983" y="569976"/>
                  </a:lnTo>
                  <a:lnTo>
                    <a:pt x="6876224" y="569976"/>
                  </a:lnTo>
                  <a:lnTo>
                    <a:pt x="6923707" y="560388"/>
                  </a:lnTo>
                  <a:lnTo>
                    <a:pt x="6962481" y="534242"/>
                  </a:lnTo>
                  <a:lnTo>
                    <a:pt x="6988622" y="495464"/>
                  </a:lnTo>
                  <a:lnTo>
                    <a:pt x="6998208" y="447979"/>
                  </a:lnTo>
                  <a:lnTo>
                    <a:pt x="6998208" y="121983"/>
                  </a:lnTo>
                  <a:lnTo>
                    <a:pt x="6988622" y="74500"/>
                  </a:lnTo>
                  <a:lnTo>
                    <a:pt x="6962481" y="35726"/>
                  </a:lnTo>
                  <a:lnTo>
                    <a:pt x="6923707" y="9585"/>
                  </a:lnTo>
                  <a:lnTo>
                    <a:pt x="6876224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60319" y="510543"/>
              <a:ext cx="6998334" cy="570230"/>
            </a:xfrm>
            <a:custGeom>
              <a:avLst/>
              <a:gdLst/>
              <a:ahLst/>
              <a:cxnLst/>
              <a:rect l="l" t="t" r="r" b="b"/>
              <a:pathLst>
                <a:path w="6998334" h="570230">
                  <a:moveTo>
                    <a:pt x="0" y="121983"/>
                  </a:moveTo>
                  <a:lnTo>
                    <a:pt x="9585" y="74500"/>
                  </a:lnTo>
                  <a:lnTo>
                    <a:pt x="35726" y="35726"/>
                  </a:lnTo>
                  <a:lnTo>
                    <a:pt x="74500" y="9585"/>
                  </a:lnTo>
                  <a:lnTo>
                    <a:pt x="121983" y="0"/>
                  </a:lnTo>
                  <a:lnTo>
                    <a:pt x="6876224" y="0"/>
                  </a:lnTo>
                  <a:lnTo>
                    <a:pt x="6923707" y="9585"/>
                  </a:lnTo>
                  <a:lnTo>
                    <a:pt x="6962481" y="35726"/>
                  </a:lnTo>
                  <a:lnTo>
                    <a:pt x="6988622" y="74500"/>
                  </a:lnTo>
                  <a:lnTo>
                    <a:pt x="6998208" y="121983"/>
                  </a:lnTo>
                  <a:lnTo>
                    <a:pt x="6998208" y="447979"/>
                  </a:lnTo>
                  <a:lnTo>
                    <a:pt x="6988622" y="495464"/>
                  </a:lnTo>
                  <a:lnTo>
                    <a:pt x="6962481" y="534242"/>
                  </a:lnTo>
                  <a:lnTo>
                    <a:pt x="6923707" y="560388"/>
                  </a:lnTo>
                  <a:lnTo>
                    <a:pt x="6876224" y="569976"/>
                  </a:lnTo>
                  <a:lnTo>
                    <a:pt x="121983" y="569976"/>
                  </a:lnTo>
                  <a:lnTo>
                    <a:pt x="74500" y="560388"/>
                  </a:lnTo>
                  <a:lnTo>
                    <a:pt x="35726" y="534242"/>
                  </a:lnTo>
                  <a:lnTo>
                    <a:pt x="9585" y="495464"/>
                  </a:lnTo>
                  <a:lnTo>
                    <a:pt x="0" y="447979"/>
                  </a:lnTo>
                  <a:lnTo>
                    <a:pt x="0" y="121983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41605" y="522098"/>
            <a:ext cx="62344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transformWithState:</a:t>
            </a:r>
            <a:r>
              <a:rPr sz="3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3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V2</a:t>
            </a:r>
            <a:r>
              <a:rPr sz="3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version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0888" y="1621536"/>
            <a:ext cx="4741163" cy="416812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038461" y="2879248"/>
            <a:ext cx="28352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400" spc="10" dirty="0">
                <a:solidFill>
                  <a:srgbClr val="1B3039"/>
                </a:solidFill>
                <a:latin typeface="Microsoft Sans Serif"/>
                <a:cs typeface="Microsoft Sans Serif"/>
              </a:rPr>
              <a:t>Layered, </a:t>
            </a:r>
            <a:r>
              <a:rPr sz="2400" spc="-25" dirty="0">
                <a:solidFill>
                  <a:srgbClr val="1B3039"/>
                </a:solidFill>
                <a:latin typeface="Microsoft Sans Serif"/>
                <a:cs typeface="Microsoft Sans Serif"/>
              </a:rPr>
              <a:t>Flexible, </a:t>
            </a:r>
            <a:r>
              <a:rPr sz="2400" spc="-2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1B3039"/>
                </a:solidFill>
                <a:latin typeface="Microsoft Sans Serif"/>
                <a:cs typeface="Microsoft Sans Serif"/>
              </a:rPr>
              <a:t>Extensible</a:t>
            </a:r>
            <a:r>
              <a:rPr sz="2400" spc="-3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1B3039"/>
                </a:solidFill>
                <a:latin typeface="Microsoft Sans Serif"/>
                <a:cs typeface="Microsoft Sans Serif"/>
              </a:rPr>
              <a:t>State</a:t>
            </a:r>
            <a:r>
              <a:rPr sz="2400" spc="-2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1B3039"/>
                </a:solidFill>
                <a:latin typeface="Microsoft Sans Serif"/>
                <a:cs typeface="Microsoft Sans Serif"/>
              </a:rPr>
              <a:t>API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2783" y="2998723"/>
            <a:ext cx="81572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5" dirty="0">
                <a:latin typeface="Lucida Sans Unicode"/>
                <a:cs typeface="Lucida Sans Unicode"/>
              </a:rPr>
              <a:t>pandas</a:t>
            </a:r>
            <a:r>
              <a:rPr sz="4800" b="0" spc="-305" dirty="0">
                <a:latin typeface="Lucida Sans Unicode"/>
                <a:cs typeface="Lucida Sans Unicode"/>
              </a:rPr>
              <a:t> </a:t>
            </a:r>
            <a:r>
              <a:rPr sz="4800" b="0" spc="-290" dirty="0">
                <a:latin typeface="Lucida Sans Unicode"/>
                <a:cs typeface="Lucida Sans Unicode"/>
              </a:rPr>
              <a:t>2</a:t>
            </a:r>
            <a:r>
              <a:rPr sz="4800" b="0" spc="-305" dirty="0">
                <a:latin typeface="Lucida Sans Unicode"/>
                <a:cs typeface="Lucida Sans Unicode"/>
              </a:rPr>
              <a:t> </a:t>
            </a:r>
            <a:r>
              <a:rPr sz="4800" b="0" spc="-65" dirty="0">
                <a:latin typeface="Lucida Sans Unicode"/>
                <a:cs typeface="Lucida Sans Unicode"/>
              </a:rPr>
              <a:t>support/API</a:t>
            </a:r>
            <a:r>
              <a:rPr sz="4800" b="0" spc="-305" dirty="0">
                <a:latin typeface="Lucida Sans Unicode"/>
                <a:cs typeface="Lucida Sans Unicode"/>
              </a:rPr>
              <a:t> </a:t>
            </a:r>
            <a:r>
              <a:rPr sz="4800" b="0" spc="25" dirty="0">
                <a:latin typeface="Lucida Sans Unicode"/>
                <a:cs typeface="Lucida Sans Unicode"/>
              </a:rPr>
              <a:t>parity</a:t>
            </a:r>
            <a:endParaRPr sz="4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69932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15" dirty="0">
                <a:latin typeface="Lucida Sans Unicode"/>
                <a:cs typeface="Lucida Sans Unicode"/>
              </a:rPr>
              <a:t>Pandas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20" dirty="0">
                <a:latin typeface="Lucida Sans Unicode"/>
                <a:cs typeface="Lucida Sans Unicode"/>
              </a:rPr>
              <a:t>AP</a:t>
            </a:r>
            <a:r>
              <a:rPr sz="4000" b="0" spc="-10" dirty="0">
                <a:latin typeface="Lucida Sans Unicode"/>
                <a:cs typeface="Lucida Sans Unicode"/>
              </a:rPr>
              <a:t>I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100" dirty="0">
                <a:latin typeface="Lucida Sans Unicode"/>
                <a:cs typeface="Lucida Sans Unicode"/>
              </a:rPr>
              <a:t>o</a:t>
            </a:r>
            <a:r>
              <a:rPr sz="4000" b="0" spc="-95" dirty="0">
                <a:latin typeface="Lucida Sans Unicode"/>
                <a:cs typeface="Lucida Sans Unicode"/>
              </a:rPr>
              <a:t>n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20" dirty="0">
                <a:latin typeface="Lucida Sans Unicode"/>
                <a:cs typeface="Lucida Sans Unicode"/>
              </a:rPr>
              <a:t>Spar</a:t>
            </a:r>
            <a:r>
              <a:rPr sz="4000" b="0" spc="-15" dirty="0">
                <a:latin typeface="Lucida Sans Unicode"/>
                <a:cs typeface="Lucida Sans Unicode"/>
              </a:rPr>
              <a:t>k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5" dirty="0">
                <a:latin typeface="Lucida Sans Unicode"/>
                <a:cs typeface="Lucida Sans Unicode"/>
              </a:rPr>
              <a:t>(Koalas)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9174" y="1707403"/>
            <a:ext cx="10985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160" dirty="0">
                <a:solidFill>
                  <a:srgbClr val="F8F7F4"/>
                </a:solidFill>
                <a:latin typeface="Tahoma"/>
                <a:cs typeface="Tahoma"/>
              </a:rPr>
              <a:t>pandas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66532" y="1707403"/>
            <a:ext cx="304736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160" dirty="0">
                <a:solidFill>
                  <a:srgbClr val="F8F7F4"/>
                </a:solidFill>
                <a:latin typeface="Tahoma"/>
                <a:cs typeface="Tahoma"/>
              </a:rPr>
              <a:t>Panda</a:t>
            </a:r>
            <a:r>
              <a:rPr sz="2600" b="1" spc="-135" dirty="0">
                <a:solidFill>
                  <a:srgbClr val="F8F7F4"/>
                </a:solidFill>
                <a:latin typeface="Tahoma"/>
                <a:cs typeface="Tahoma"/>
              </a:rPr>
              <a:t>s</a:t>
            </a:r>
            <a:r>
              <a:rPr sz="2600" b="1" spc="-245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2600" b="1" spc="-275" dirty="0">
                <a:solidFill>
                  <a:srgbClr val="F8F7F4"/>
                </a:solidFill>
                <a:latin typeface="Tahoma"/>
                <a:cs typeface="Tahoma"/>
              </a:rPr>
              <a:t>AP</a:t>
            </a:r>
            <a:r>
              <a:rPr sz="2600" b="1" spc="-204" dirty="0">
                <a:solidFill>
                  <a:srgbClr val="F8F7F4"/>
                </a:solidFill>
                <a:latin typeface="Tahoma"/>
                <a:cs typeface="Tahoma"/>
              </a:rPr>
              <a:t>I</a:t>
            </a:r>
            <a:r>
              <a:rPr sz="2600" b="1" spc="-245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2600" b="1" spc="-190" dirty="0">
                <a:solidFill>
                  <a:srgbClr val="F8F7F4"/>
                </a:solidFill>
                <a:latin typeface="Tahoma"/>
                <a:cs typeface="Tahoma"/>
              </a:rPr>
              <a:t>o</a:t>
            </a:r>
            <a:r>
              <a:rPr sz="2600" b="1" spc="-204" dirty="0">
                <a:solidFill>
                  <a:srgbClr val="F8F7F4"/>
                </a:solidFill>
                <a:latin typeface="Tahoma"/>
                <a:cs typeface="Tahoma"/>
              </a:rPr>
              <a:t>n</a:t>
            </a:r>
            <a:r>
              <a:rPr sz="2600" b="1" spc="-245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2600" b="1" spc="-145" dirty="0">
                <a:solidFill>
                  <a:srgbClr val="F8F7F4"/>
                </a:solidFill>
                <a:latin typeface="Tahoma"/>
                <a:cs typeface="Tahoma"/>
              </a:rPr>
              <a:t>Spark</a:t>
            </a:r>
            <a:endParaRPr sz="26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45045" y="2479357"/>
            <a:ext cx="5015230" cy="2762250"/>
            <a:chOff x="745045" y="2479357"/>
            <a:chExt cx="5015230" cy="2762250"/>
          </a:xfrm>
        </p:grpSpPr>
        <p:sp>
          <p:nvSpPr>
            <p:cNvPr id="7" name="object 7"/>
            <p:cNvSpPr/>
            <p:nvPr/>
          </p:nvSpPr>
          <p:spPr>
            <a:xfrm>
              <a:off x="831062" y="2567939"/>
              <a:ext cx="4929505" cy="2673350"/>
            </a:xfrm>
            <a:custGeom>
              <a:avLst/>
              <a:gdLst/>
              <a:ahLst/>
              <a:cxnLst/>
              <a:rect l="l" t="t" r="r" b="b"/>
              <a:pathLst>
                <a:path w="4929505" h="2673350">
                  <a:moveTo>
                    <a:pt x="4928997" y="2540"/>
                  </a:moveTo>
                  <a:lnTo>
                    <a:pt x="4927638" y="2540"/>
                  </a:lnTo>
                  <a:lnTo>
                    <a:pt x="4927638" y="0"/>
                  </a:lnTo>
                  <a:lnTo>
                    <a:pt x="4838217" y="0"/>
                  </a:lnTo>
                  <a:lnTo>
                    <a:pt x="4838217" y="2540"/>
                  </a:lnTo>
                  <a:lnTo>
                    <a:pt x="4838217" y="5257"/>
                  </a:lnTo>
                  <a:lnTo>
                    <a:pt x="4838217" y="10160"/>
                  </a:lnTo>
                  <a:lnTo>
                    <a:pt x="4838217" y="2579547"/>
                  </a:lnTo>
                  <a:lnTo>
                    <a:pt x="4762" y="2579547"/>
                  </a:lnTo>
                  <a:lnTo>
                    <a:pt x="4762" y="2580640"/>
                  </a:lnTo>
                  <a:lnTo>
                    <a:pt x="0" y="2580640"/>
                  </a:lnTo>
                  <a:lnTo>
                    <a:pt x="0" y="2664460"/>
                  </a:lnTo>
                  <a:lnTo>
                    <a:pt x="0" y="2672080"/>
                  </a:lnTo>
                  <a:lnTo>
                    <a:pt x="863" y="2672080"/>
                  </a:lnTo>
                  <a:lnTo>
                    <a:pt x="863" y="2673350"/>
                  </a:lnTo>
                  <a:lnTo>
                    <a:pt x="4928120" y="2673350"/>
                  </a:lnTo>
                  <a:lnTo>
                    <a:pt x="4928120" y="2672080"/>
                  </a:lnTo>
                  <a:lnTo>
                    <a:pt x="4928997" y="2672080"/>
                  </a:lnTo>
                  <a:lnTo>
                    <a:pt x="4928997" y="2664460"/>
                  </a:lnTo>
                  <a:lnTo>
                    <a:pt x="4928997" y="10160"/>
                  </a:lnTo>
                  <a:lnTo>
                    <a:pt x="4928997" y="254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9808" y="2484120"/>
              <a:ext cx="4919980" cy="2664460"/>
            </a:xfrm>
            <a:custGeom>
              <a:avLst/>
              <a:gdLst/>
              <a:ahLst/>
              <a:cxnLst/>
              <a:rect l="l" t="t" r="r" b="b"/>
              <a:pathLst>
                <a:path w="4919980" h="2664460">
                  <a:moveTo>
                    <a:pt x="0" y="0"/>
                  </a:moveTo>
                  <a:lnTo>
                    <a:pt x="4919472" y="0"/>
                  </a:lnTo>
                  <a:lnTo>
                    <a:pt x="4919472" y="2663952"/>
                  </a:lnTo>
                  <a:lnTo>
                    <a:pt x="0" y="266395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0677" y="2505356"/>
            <a:ext cx="4344670" cy="18542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95"/>
              </a:spcBef>
            </a:pPr>
            <a:r>
              <a:rPr sz="2000" dirty="0">
                <a:solidFill>
                  <a:srgbClr val="559CD5"/>
                </a:solidFill>
                <a:latin typeface="Consolas"/>
                <a:cs typeface="Consolas"/>
              </a:rPr>
              <a:t>import</a:t>
            </a:r>
            <a:r>
              <a:rPr sz="2000" spc="-3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000" b="1" u="heavy" spc="-5" dirty="0">
                <a:solidFill>
                  <a:srgbClr val="D3D3D3"/>
                </a:solidFill>
                <a:uFill>
                  <a:solidFill>
                    <a:srgbClr val="D3D3D3"/>
                  </a:solidFill>
                </a:uFill>
                <a:latin typeface="Consolas"/>
                <a:cs typeface="Consolas"/>
              </a:rPr>
              <a:t>pandas</a:t>
            </a:r>
            <a:r>
              <a:rPr sz="2000" b="1" u="heavy" spc="-15" dirty="0">
                <a:solidFill>
                  <a:srgbClr val="D3D3D3"/>
                </a:solidFill>
                <a:uFill>
                  <a:solidFill>
                    <a:srgbClr val="D3D3D3"/>
                  </a:solidFill>
                </a:uFill>
                <a:latin typeface="Consolas"/>
                <a:cs typeface="Consolas"/>
              </a:rPr>
              <a:t> </a:t>
            </a:r>
            <a:r>
              <a:rPr sz="2000" b="1" u="heavy" spc="-5" dirty="0">
                <a:solidFill>
                  <a:srgbClr val="559CD5"/>
                </a:solidFill>
                <a:uFill>
                  <a:solidFill>
                    <a:srgbClr val="D3D3D3"/>
                  </a:solidFill>
                </a:uFill>
                <a:latin typeface="Consolas"/>
                <a:cs typeface="Consolas"/>
              </a:rPr>
              <a:t>as</a:t>
            </a:r>
            <a:r>
              <a:rPr sz="2000" b="1" u="heavy" spc="-15" dirty="0">
                <a:solidFill>
                  <a:srgbClr val="D3D3D3"/>
                </a:solidFill>
                <a:uFill>
                  <a:solidFill>
                    <a:srgbClr val="D3D3D3"/>
                  </a:solidFill>
                </a:uFill>
                <a:latin typeface="Consolas"/>
                <a:cs typeface="Consolas"/>
              </a:rPr>
              <a:t> </a:t>
            </a:r>
            <a:r>
              <a:rPr sz="2000" b="1" u="heavy" spc="-10" dirty="0">
                <a:solidFill>
                  <a:srgbClr val="D3D3D3"/>
                </a:solidFill>
                <a:uFill>
                  <a:solidFill>
                    <a:srgbClr val="D3D3D3"/>
                  </a:solidFill>
                </a:uFill>
                <a:latin typeface="Consolas"/>
                <a:cs typeface="Consolas"/>
              </a:rPr>
              <a:t>pd</a:t>
            </a:r>
            <a:endParaRPr sz="2000">
              <a:latin typeface="Consolas"/>
              <a:cs typeface="Consolas"/>
            </a:endParaRPr>
          </a:p>
          <a:p>
            <a:pPr marR="5080">
              <a:lnSpc>
                <a:spcPct val="150000"/>
              </a:lnSpc>
            </a:pP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df =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pd.read_csv(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"my_data.csv"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) </a:t>
            </a:r>
            <a:r>
              <a:rPr sz="2000" spc="-108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df.columns =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[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'x'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'y'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'z1'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] </a:t>
            </a:r>
            <a:r>
              <a:rPr sz="20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df[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'x2'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]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 =</a:t>
            </a:r>
            <a:r>
              <a:rPr sz="2000" spc="-2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df.x</a:t>
            </a:r>
            <a:r>
              <a:rPr sz="2000" spc="-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*</a:t>
            </a:r>
            <a:r>
              <a:rPr sz="2000" spc="-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df.x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469189" y="2479357"/>
            <a:ext cx="5013960" cy="2762250"/>
            <a:chOff x="6469189" y="2479357"/>
            <a:chExt cx="5013960" cy="2762250"/>
          </a:xfrm>
        </p:grpSpPr>
        <p:sp>
          <p:nvSpPr>
            <p:cNvPr id="11" name="object 11"/>
            <p:cNvSpPr/>
            <p:nvPr/>
          </p:nvSpPr>
          <p:spPr>
            <a:xfrm>
              <a:off x="6555207" y="2567939"/>
              <a:ext cx="4927600" cy="2673350"/>
            </a:xfrm>
            <a:custGeom>
              <a:avLst/>
              <a:gdLst/>
              <a:ahLst/>
              <a:cxnLst/>
              <a:rect l="l" t="t" r="r" b="b"/>
              <a:pathLst>
                <a:path w="4927600" h="2673350">
                  <a:moveTo>
                    <a:pt x="4927473" y="2540"/>
                  </a:moveTo>
                  <a:lnTo>
                    <a:pt x="4926114" y="2540"/>
                  </a:lnTo>
                  <a:lnTo>
                    <a:pt x="4926114" y="0"/>
                  </a:lnTo>
                  <a:lnTo>
                    <a:pt x="4836693" y="0"/>
                  </a:lnTo>
                  <a:lnTo>
                    <a:pt x="4836693" y="2540"/>
                  </a:lnTo>
                  <a:lnTo>
                    <a:pt x="4836693" y="5257"/>
                  </a:lnTo>
                  <a:lnTo>
                    <a:pt x="4836693" y="10160"/>
                  </a:lnTo>
                  <a:lnTo>
                    <a:pt x="4836693" y="2579547"/>
                  </a:lnTo>
                  <a:lnTo>
                    <a:pt x="4749" y="2579547"/>
                  </a:lnTo>
                  <a:lnTo>
                    <a:pt x="4749" y="2580640"/>
                  </a:lnTo>
                  <a:lnTo>
                    <a:pt x="0" y="2580640"/>
                  </a:lnTo>
                  <a:lnTo>
                    <a:pt x="0" y="2664460"/>
                  </a:lnTo>
                  <a:lnTo>
                    <a:pt x="0" y="2672080"/>
                  </a:lnTo>
                  <a:lnTo>
                    <a:pt x="876" y="2672080"/>
                  </a:lnTo>
                  <a:lnTo>
                    <a:pt x="876" y="2673350"/>
                  </a:lnTo>
                  <a:lnTo>
                    <a:pt x="4926596" y="2673350"/>
                  </a:lnTo>
                  <a:lnTo>
                    <a:pt x="4926596" y="2672080"/>
                  </a:lnTo>
                  <a:lnTo>
                    <a:pt x="4927473" y="2672080"/>
                  </a:lnTo>
                  <a:lnTo>
                    <a:pt x="4927473" y="2664460"/>
                  </a:lnTo>
                  <a:lnTo>
                    <a:pt x="4927473" y="10160"/>
                  </a:lnTo>
                  <a:lnTo>
                    <a:pt x="4927473" y="254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73952" y="2484120"/>
              <a:ext cx="4918075" cy="2664460"/>
            </a:xfrm>
            <a:custGeom>
              <a:avLst/>
              <a:gdLst/>
              <a:ahLst/>
              <a:cxnLst/>
              <a:rect l="l" t="t" r="r" b="b"/>
              <a:pathLst>
                <a:path w="4918075" h="2664460">
                  <a:moveTo>
                    <a:pt x="0" y="0"/>
                  </a:moveTo>
                  <a:lnTo>
                    <a:pt x="4917948" y="0"/>
                  </a:lnTo>
                  <a:lnTo>
                    <a:pt x="4917948" y="2663952"/>
                  </a:lnTo>
                  <a:lnTo>
                    <a:pt x="0" y="266395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564563" y="2505354"/>
            <a:ext cx="4344670" cy="185420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95"/>
              </a:spcBef>
            </a:pPr>
            <a:r>
              <a:rPr sz="2000" dirty="0">
                <a:solidFill>
                  <a:srgbClr val="559CD5"/>
                </a:solidFill>
                <a:latin typeface="Consolas"/>
                <a:cs typeface="Consolas"/>
              </a:rPr>
              <a:t>import</a:t>
            </a:r>
            <a:r>
              <a:rPr sz="2000" spc="-2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000" b="1" u="heavy" spc="-5" dirty="0">
                <a:solidFill>
                  <a:srgbClr val="D3D3D3"/>
                </a:solidFill>
                <a:uFill>
                  <a:solidFill>
                    <a:srgbClr val="D3D3D3"/>
                  </a:solidFill>
                </a:uFill>
                <a:latin typeface="Consolas"/>
                <a:cs typeface="Consolas"/>
              </a:rPr>
              <a:t>pyspark.pandas</a:t>
            </a:r>
            <a:r>
              <a:rPr sz="2000" b="1" spc="-3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b="1" u="heavy" dirty="0">
                <a:solidFill>
                  <a:srgbClr val="559CD5"/>
                </a:solidFill>
                <a:uFill>
                  <a:solidFill>
                    <a:srgbClr val="559CD5"/>
                  </a:solidFill>
                </a:uFill>
                <a:latin typeface="Consolas"/>
                <a:cs typeface="Consolas"/>
              </a:rPr>
              <a:t>as</a:t>
            </a:r>
            <a:r>
              <a:rPr sz="2000" b="1" u="heavy" spc="-10" dirty="0">
                <a:solidFill>
                  <a:srgbClr val="D3D3D3"/>
                </a:solidFill>
                <a:uFill>
                  <a:solidFill>
                    <a:srgbClr val="559CD5"/>
                  </a:solidFill>
                </a:uFill>
                <a:latin typeface="Consolas"/>
                <a:cs typeface="Consolas"/>
              </a:rPr>
              <a:t> ps</a:t>
            </a:r>
            <a:endParaRPr sz="2000">
              <a:latin typeface="Consolas"/>
              <a:cs typeface="Consolas"/>
            </a:endParaRPr>
          </a:p>
          <a:p>
            <a:pPr marR="5080">
              <a:lnSpc>
                <a:spcPct val="150000"/>
              </a:lnSpc>
            </a:pP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df =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ps.read_csv(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"my_data.csv"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) </a:t>
            </a:r>
            <a:r>
              <a:rPr sz="2000" spc="-108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df.columns =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[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'x'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'y'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2000" dirty="0">
                <a:solidFill>
                  <a:srgbClr val="CE9178"/>
                </a:solidFill>
                <a:latin typeface="Consolas"/>
                <a:cs typeface="Consolas"/>
              </a:rPr>
              <a:t>'z1'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] </a:t>
            </a:r>
            <a:r>
              <a:rPr sz="20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df[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'x2'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]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 =</a:t>
            </a:r>
            <a:r>
              <a:rPr sz="2000" spc="-2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df.x</a:t>
            </a:r>
            <a:r>
              <a:rPr sz="2000" spc="-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*</a:t>
            </a:r>
            <a:r>
              <a:rPr sz="2000" spc="-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df.x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71920" y="4782417"/>
            <a:ext cx="5670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AB00"/>
                </a:solidFill>
                <a:latin typeface="Arial MT"/>
                <a:cs typeface="Arial MT"/>
              </a:rPr>
              <a:t>Python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59823" y="4797930"/>
            <a:ext cx="5670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AB00"/>
                </a:solidFill>
                <a:latin typeface="Arial MT"/>
                <a:cs typeface="Arial MT"/>
              </a:rPr>
              <a:t>Python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692" y="6551676"/>
            <a:ext cx="986027" cy="838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6553" y="1209225"/>
            <a:ext cx="5234940" cy="3813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80" dirty="0">
                <a:solidFill>
                  <a:srgbClr val="FFAB00"/>
                </a:solidFill>
                <a:latin typeface="Arial"/>
                <a:cs typeface="Arial"/>
              </a:rPr>
              <a:t>API</a:t>
            </a:r>
            <a:r>
              <a:rPr sz="2400" b="1" spc="-75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spc="20" dirty="0">
                <a:solidFill>
                  <a:srgbClr val="FFAB00"/>
                </a:solidFill>
                <a:latin typeface="Arial"/>
                <a:cs typeface="Arial"/>
              </a:rPr>
              <a:t>change</a:t>
            </a:r>
            <a:r>
              <a:rPr sz="2400" b="1" spc="-110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spc="70" dirty="0">
                <a:solidFill>
                  <a:srgbClr val="FFAB00"/>
                </a:solidFill>
                <a:latin typeface="Arial"/>
                <a:cs typeface="Arial"/>
              </a:rPr>
              <a:t>parity</a:t>
            </a:r>
            <a:r>
              <a:rPr sz="2400" b="1" spc="-85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spc="55" dirty="0">
                <a:solidFill>
                  <a:srgbClr val="FFAB00"/>
                </a:solidFill>
                <a:latin typeface="Arial"/>
                <a:cs typeface="Arial"/>
              </a:rPr>
              <a:t>with</a:t>
            </a:r>
            <a:r>
              <a:rPr sz="2400" b="1" spc="-85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AB00"/>
                </a:solidFill>
                <a:latin typeface="Arial"/>
                <a:cs typeface="Arial"/>
              </a:rPr>
              <a:t>Pandas</a:t>
            </a:r>
            <a:r>
              <a:rPr sz="2400" b="1" spc="-80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FAB00"/>
                </a:solidFill>
                <a:latin typeface="Arial"/>
                <a:cs typeface="Arial"/>
              </a:rPr>
              <a:t>2.2.2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250">
              <a:latin typeface="Arial"/>
              <a:cs typeface="Arial"/>
            </a:endParaRPr>
          </a:p>
          <a:p>
            <a:pPr marL="27940" marR="1750060">
              <a:lnSpc>
                <a:spcPct val="114999"/>
              </a:lnSpc>
            </a:pP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Backwards</a:t>
            </a:r>
            <a:r>
              <a:rPr sz="2400" spc="-9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incompatible </a:t>
            </a:r>
            <a:r>
              <a:rPr sz="2400" spc="-6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F8F7F4"/>
                </a:solidFill>
                <a:latin typeface="Microsoft Sans Serif"/>
                <a:cs typeface="Microsoft Sans Serif"/>
              </a:rPr>
              <a:t>API</a:t>
            </a:r>
            <a:r>
              <a:rPr sz="24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changes</a:t>
            </a:r>
            <a:endParaRPr sz="2400">
              <a:latin typeface="Microsoft Sans Serif"/>
              <a:cs typeface="Microsoft Sans Serif"/>
            </a:endParaRPr>
          </a:p>
          <a:p>
            <a:pPr marL="637540" indent="-457834">
              <a:lnSpc>
                <a:spcPct val="100000"/>
              </a:lnSpc>
              <a:spcBef>
                <a:spcPts val="1525"/>
              </a:spcBef>
              <a:buClr>
                <a:srgbClr val="F8F7F4"/>
              </a:buClr>
              <a:buFont typeface="Tahoma"/>
              <a:buChar char="•"/>
              <a:tabLst>
                <a:tab pos="637540" algn="l"/>
                <a:tab pos="638175" algn="l"/>
              </a:tabLst>
            </a:pPr>
            <a:r>
              <a:rPr sz="2400" u="heavy" spc="-15" dirty="0">
                <a:solidFill>
                  <a:srgbClr val="FF3620"/>
                </a:solidFill>
                <a:uFill>
                  <a:solidFill>
                    <a:srgbClr val="FF3620"/>
                  </a:solidFill>
                </a:uFill>
                <a:latin typeface="Microsoft Sans Serif"/>
                <a:cs typeface="Microsoft Sans Serif"/>
                <a:hlinkClick r:id="rId3"/>
              </a:rPr>
              <a:t>Pandas</a:t>
            </a:r>
            <a:r>
              <a:rPr sz="2400" u="heavy" spc="-30" dirty="0">
                <a:solidFill>
                  <a:srgbClr val="FF3620"/>
                </a:solidFill>
                <a:uFill>
                  <a:solidFill>
                    <a:srgbClr val="FF3620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2400" u="heavy" spc="55" dirty="0">
                <a:solidFill>
                  <a:srgbClr val="FF3620"/>
                </a:solidFill>
                <a:uFill>
                  <a:solidFill>
                    <a:srgbClr val="FF3620"/>
                  </a:solidFill>
                </a:uFill>
                <a:latin typeface="Microsoft Sans Serif"/>
                <a:cs typeface="Microsoft Sans Serif"/>
                <a:hlinkClick r:id="rId3"/>
              </a:rPr>
              <a:t>2.0.0</a:t>
            </a:r>
            <a:endParaRPr sz="2400">
              <a:latin typeface="Microsoft Sans Serif"/>
              <a:cs typeface="Microsoft Sans Serif"/>
            </a:endParaRPr>
          </a:p>
          <a:p>
            <a:pPr marL="637540" indent="-457834">
              <a:lnSpc>
                <a:spcPct val="100000"/>
              </a:lnSpc>
              <a:spcBef>
                <a:spcPts val="430"/>
              </a:spcBef>
              <a:buClr>
                <a:srgbClr val="F8F7F4"/>
              </a:buClr>
              <a:buFont typeface="Tahoma"/>
              <a:buChar char="•"/>
              <a:tabLst>
                <a:tab pos="637540" algn="l"/>
                <a:tab pos="638175" algn="l"/>
              </a:tabLst>
            </a:pPr>
            <a:r>
              <a:rPr sz="2400" u="heavy" spc="-15" dirty="0">
                <a:solidFill>
                  <a:srgbClr val="FF3620"/>
                </a:solidFill>
                <a:uFill>
                  <a:solidFill>
                    <a:srgbClr val="FF3620"/>
                  </a:solidFill>
                </a:uFill>
                <a:latin typeface="Microsoft Sans Serif"/>
                <a:cs typeface="Microsoft Sans Serif"/>
                <a:hlinkClick r:id="rId4"/>
              </a:rPr>
              <a:t>Pandas</a:t>
            </a:r>
            <a:r>
              <a:rPr sz="2400" u="heavy" spc="-25" dirty="0">
                <a:solidFill>
                  <a:srgbClr val="FF3620"/>
                </a:solidFill>
                <a:uFill>
                  <a:solidFill>
                    <a:srgbClr val="FF3620"/>
                  </a:solidFill>
                </a:uFill>
                <a:latin typeface="Microsoft Sans Serif"/>
                <a:cs typeface="Microsoft Sans Serif"/>
                <a:hlinkClick r:id="rId4"/>
              </a:rPr>
              <a:t> </a:t>
            </a:r>
            <a:r>
              <a:rPr sz="2400" u="heavy" spc="-135" dirty="0">
                <a:solidFill>
                  <a:srgbClr val="FF3620"/>
                </a:solidFill>
                <a:uFill>
                  <a:solidFill>
                    <a:srgbClr val="FF3620"/>
                  </a:solidFill>
                </a:uFill>
                <a:latin typeface="Microsoft Sans Serif"/>
                <a:cs typeface="Microsoft Sans Serif"/>
                <a:hlinkClick r:id="rId4"/>
              </a:rPr>
              <a:t>2.1.0</a:t>
            </a:r>
            <a:endParaRPr sz="2400">
              <a:latin typeface="Microsoft Sans Serif"/>
              <a:cs typeface="Microsoft Sans Serif"/>
            </a:endParaRPr>
          </a:p>
          <a:p>
            <a:pPr marL="27940">
              <a:lnSpc>
                <a:spcPct val="100000"/>
              </a:lnSpc>
              <a:spcBef>
                <a:spcPts val="1535"/>
              </a:spcBef>
            </a:pPr>
            <a:r>
              <a:rPr sz="2400" u="heavy" spc="-110" dirty="0">
                <a:solidFill>
                  <a:srgbClr val="FF3620"/>
                </a:solidFill>
                <a:uFill>
                  <a:solidFill>
                    <a:srgbClr val="FF3620"/>
                  </a:solidFill>
                </a:uFill>
                <a:latin typeface="Microsoft Sans Serif"/>
                <a:cs typeface="Microsoft Sans Serif"/>
                <a:hlinkClick r:id="rId5"/>
              </a:rPr>
              <a:t>SPARK-44101</a:t>
            </a:r>
            <a:endParaRPr sz="2400">
              <a:latin typeface="Microsoft Sans Serif"/>
              <a:cs typeface="Microsoft Sans Serif"/>
            </a:endParaRPr>
          </a:p>
          <a:p>
            <a:pPr marL="27940">
              <a:lnSpc>
                <a:spcPct val="100000"/>
              </a:lnSpc>
              <a:spcBef>
                <a:spcPts val="1540"/>
              </a:spcBef>
            </a:pPr>
            <a:r>
              <a:rPr sz="2400" u="heavy" spc="-5" dirty="0">
                <a:solidFill>
                  <a:srgbClr val="FF3620"/>
                </a:solidFill>
                <a:uFill>
                  <a:solidFill>
                    <a:srgbClr val="FF3620"/>
                  </a:solidFill>
                </a:uFill>
                <a:latin typeface="Microsoft Sans Serif"/>
                <a:cs typeface="Microsoft Sans Serif"/>
                <a:hlinkClick r:id="rId6"/>
              </a:rPr>
              <a:t>Spark</a:t>
            </a:r>
            <a:r>
              <a:rPr sz="2400" u="heavy" spc="-15" dirty="0">
                <a:solidFill>
                  <a:srgbClr val="FF3620"/>
                </a:solidFill>
                <a:uFill>
                  <a:solidFill>
                    <a:srgbClr val="FF3620"/>
                  </a:solidFill>
                </a:uFill>
                <a:latin typeface="Microsoft Sans Serif"/>
                <a:cs typeface="Microsoft Sans Serif"/>
                <a:hlinkClick r:id="rId6"/>
              </a:rPr>
              <a:t> </a:t>
            </a:r>
            <a:r>
              <a:rPr sz="2400" u="heavy" spc="65" dirty="0">
                <a:solidFill>
                  <a:srgbClr val="FF3620"/>
                </a:solidFill>
                <a:uFill>
                  <a:solidFill>
                    <a:srgbClr val="FF3620"/>
                  </a:solidFill>
                </a:uFill>
                <a:latin typeface="Microsoft Sans Serif"/>
                <a:cs typeface="Microsoft Sans Serif"/>
                <a:hlinkClick r:id="rId6"/>
              </a:rPr>
              <a:t>migration</a:t>
            </a:r>
            <a:r>
              <a:rPr sz="2400" u="heavy" dirty="0">
                <a:solidFill>
                  <a:srgbClr val="FF3620"/>
                </a:solidFill>
                <a:uFill>
                  <a:solidFill>
                    <a:srgbClr val="FF3620"/>
                  </a:solidFill>
                </a:uFill>
                <a:latin typeface="Microsoft Sans Serif"/>
                <a:cs typeface="Microsoft Sans Serif"/>
                <a:hlinkClick r:id="rId6"/>
              </a:rPr>
              <a:t> </a:t>
            </a:r>
            <a:r>
              <a:rPr sz="2400" u="heavy" spc="45" dirty="0">
                <a:solidFill>
                  <a:srgbClr val="FF3620"/>
                </a:solidFill>
                <a:uFill>
                  <a:solidFill>
                    <a:srgbClr val="FF3620"/>
                  </a:solidFill>
                </a:uFill>
                <a:latin typeface="Microsoft Sans Serif"/>
                <a:cs typeface="Microsoft Sans Serif"/>
                <a:hlinkClick r:id="rId6"/>
              </a:rPr>
              <a:t>guide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46507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15" dirty="0">
                <a:latin typeface="Lucida Sans Unicode"/>
                <a:cs typeface="Lucida Sans Unicode"/>
              </a:rPr>
              <a:t>Pandas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305" dirty="0">
                <a:latin typeface="Lucida Sans Unicode"/>
                <a:cs typeface="Lucida Sans Unicode"/>
              </a:rPr>
              <a:t>2.</a:t>
            </a:r>
            <a:r>
              <a:rPr sz="4000" b="0" spc="-385" dirty="0">
                <a:latin typeface="Lucida Sans Unicode"/>
                <a:cs typeface="Lucida Sans Unicode"/>
              </a:rPr>
              <a:t>x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5" dirty="0">
                <a:latin typeface="Lucida Sans Unicode"/>
                <a:cs typeface="Lucida Sans Unicode"/>
              </a:rPr>
              <a:t>Support</a:t>
            </a:r>
            <a:endParaRPr sz="40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59808" y="1822704"/>
            <a:ext cx="7629525" cy="4493260"/>
            <a:chOff x="4559808" y="1822704"/>
            <a:chExt cx="7629525" cy="4493260"/>
          </a:xfrm>
        </p:grpSpPr>
        <p:pic>
          <p:nvPicPr>
            <p:cNvPr id="6" name="object 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9808" y="1822704"/>
              <a:ext cx="6512050" cy="3657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4580" y="3825239"/>
              <a:ext cx="6024372" cy="249020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242054" y="6449528"/>
            <a:ext cx="19367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" dirty="0">
                <a:solidFill>
                  <a:srgbClr val="608693"/>
                </a:solidFill>
                <a:latin typeface="Courier New"/>
                <a:cs typeface="Courier New"/>
              </a:rPr>
              <a:t>37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9256" y="0"/>
            <a:ext cx="1868218" cy="68770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4874" y="3359359"/>
            <a:ext cx="18580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Agenda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45700" y="496017"/>
            <a:ext cx="24657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5" dirty="0"/>
              <a:t>New</a:t>
            </a:r>
            <a:r>
              <a:rPr spc="-120" dirty="0"/>
              <a:t> </a:t>
            </a:r>
            <a:r>
              <a:rPr spc="20" dirty="0"/>
              <a:t>Functionalities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45700" y="999435"/>
            <a:ext cx="5312410" cy="471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100"/>
              </a:spcBef>
            </a:pP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Spark</a:t>
            </a:r>
            <a:r>
              <a:rPr sz="1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Connect,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ANSI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Mode,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Arbitrary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Stateful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Processing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V2, </a:t>
            </a:r>
            <a:r>
              <a:rPr sz="1450" spc="-4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Collation</a:t>
            </a:r>
            <a:r>
              <a:rPr sz="1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Support,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Variant</a:t>
            </a:r>
            <a:r>
              <a:rPr sz="14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1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Types,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pandas</a:t>
            </a:r>
            <a:r>
              <a:rPr sz="1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2.x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Support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58574" y="2130717"/>
            <a:ext cx="4759960" cy="974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1A1813"/>
                </a:solidFill>
                <a:latin typeface="Arial"/>
                <a:cs typeface="Arial"/>
              </a:rPr>
              <a:t>Extensions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1560"/>
              </a:spcBef>
            </a:pPr>
            <a:r>
              <a:rPr sz="14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Python</a:t>
            </a:r>
            <a:r>
              <a:rPr sz="1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Source</a:t>
            </a:r>
            <a:r>
              <a:rPr sz="1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APIs,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XML/Databricks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Connectors </a:t>
            </a:r>
            <a:r>
              <a:rPr sz="1450" spc="-4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4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4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4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1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sz="14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4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x</a:t>
            </a:r>
            <a:r>
              <a:rPr sz="14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te</a:t>
            </a:r>
            <a:r>
              <a:rPr sz="14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4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4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4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4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elt</a:t>
            </a:r>
            <a:r>
              <a:rPr sz="14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r>
              <a:rPr sz="14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sz="145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0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58574" y="3780787"/>
            <a:ext cx="4927600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35" dirty="0">
                <a:solidFill>
                  <a:srgbClr val="F8F7F4"/>
                </a:solidFill>
                <a:latin typeface="Arial"/>
                <a:cs typeface="Arial"/>
              </a:rPr>
              <a:t>Custom</a:t>
            </a:r>
            <a:r>
              <a:rPr sz="2000" b="1" spc="-125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8F7F4"/>
                </a:solidFill>
                <a:latin typeface="Arial"/>
                <a:cs typeface="Arial"/>
              </a:rPr>
              <a:t>Functions</a:t>
            </a:r>
            <a:r>
              <a:rPr sz="2000" b="1" spc="-120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spc="35" dirty="0">
                <a:solidFill>
                  <a:srgbClr val="F8F7F4"/>
                </a:solidFill>
                <a:latin typeface="Arial"/>
                <a:cs typeface="Arial"/>
              </a:rPr>
              <a:t>and</a:t>
            </a:r>
            <a:r>
              <a:rPr sz="2000" b="1" spc="-125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F8F7F4"/>
                </a:solidFill>
                <a:latin typeface="Arial"/>
                <a:cs typeface="Arial"/>
              </a:rPr>
              <a:t>Procedures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1565"/>
              </a:spcBef>
            </a:pPr>
            <a:r>
              <a:rPr sz="14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SQL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UDFs,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SQL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Scripting,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Python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UDTF,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Arrow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optimized  </a:t>
            </a:r>
            <a:r>
              <a:rPr sz="14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4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1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4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1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4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1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4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14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14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4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14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4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ar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14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1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4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14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4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if</a:t>
            </a:r>
            <a:r>
              <a:rPr sz="14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4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4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4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4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14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4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ler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45700" y="5430845"/>
            <a:ext cx="4830445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solidFill>
                  <a:srgbClr val="F8F7F4"/>
                </a:solidFill>
                <a:latin typeface="Arial"/>
                <a:cs typeface="Arial"/>
              </a:rPr>
              <a:t>Usability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1565"/>
              </a:spcBef>
            </a:pPr>
            <a:r>
              <a:rPr sz="14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Structured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Logging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Framework,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Error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Class</a:t>
            </a:r>
            <a:r>
              <a:rPr sz="1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Framework, </a:t>
            </a:r>
            <a:r>
              <a:rPr sz="1450" spc="-4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Behavior</a:t>
            </a:r>
            <a:r>
              <a:rPr sz="14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Change</a:t>
            </a:r>
            <a:r>
              <a:rPr sz="1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Process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92395" y="483108"/>
            <a:ext cx="1670685" cy="5939155"/>
            <a:chOff x="4692395" y="483108"/>
            <a:chExt cx="1670685" cy="593915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2500" y="483108"/>
              <a:ext cx="1034795" cy="10225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2455" y="2040636"/>
              <a:ext cx="1190243" cy="11765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2395" y="5247132"/>
              <a:ext cx="1175003" cy="11750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8279" y="3745991"/>
              <a:ext cx="1034795" cy="10347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9179" y="2632964"/>
            <a:ext cx="690753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8625" marR="5080" indent="-416559">
              <a:lnSpc>
                <a:spcPct val="100000"/>
              </a:lnSpc>
              <a:spcBef>
                <a:spcPts val="100"/>
              </a:spcBef>
            </a:pPr>
            <a:r>
              <a:rPr sz="4800" b="0" spc="-35" dirty="0">
                <a:latin typeface="Lucida Sans Unicode"/>
                <a:cs typeface="Lucida Sans Unicode"/>
              </a:rPr>
              <a:t>Streaming</a:t>
            </a:r>
            <a:r>
              <a:rPr sz="4800" b="0" spc="-325" dirty="0">
                <a:latin typeface="Lucida Sans Unicode"/>
                <a:cs typeface="Lucida Sans Unicode"/>
              </a:rPr>
              <a:t> </a:t>
            </a:r>
            <a:r>
              <a:rPr sz="4800" b="0" spc="-25" dirty="0">
                <a:latin typeface="Lucida Sans Unicode"/>
                <a:cs typeface="Lucida Sans Unicode"/>
              </a:rPr>
              <a:t>and</a:t>
            </a:r>
            <a:r>
              <a:rPr sz="4800" b="0" spc="-325" dirty="0">
                <a:latin typeface="Lucida Sans Unicode"/>
                <a:cs typeface="Lucida Sans Unicode"/>
              </a:rPr>
              <a:t> </a:t>
            </a:r>
            <a:r>
              <a:rPr sz="4800" b="0" spc="-10" dirty="0">
                <a:latin typeface="Lucida Sans Unicode"/>
                <a:cs typeface="Lucida Sans Unicode"/>
              </a:rPr>
              <a:t>Batching </a:t>
            </a:r>
            <a:r>
              <a:rPr sz="4800" b="0" spc="-1500" dirty="0">
                <a:latin typeface="Lucida Sans Unicode"/>
                <a:cs typeface="Lucida Sans Unicode"/>
              </a:rPr>
              <a:t> </a:t>
            </a:r>
            <a:r>
              <a:rPr sz="4800" b="0" spc="35" dirty="0">
                <a:latin typeface="Lucida Sans Unicode"/>
                <a:cs typeface="Lucida Sans Unicode"/>
              </a:rPr>
              <a:t>Python</a:t>
            </a:r>
            <a:r>
              <a:rPr sz="4800" b="0" spc="-310" dirty="0">
                <a:latin typeface="Lucida Sans Unicode"/>
                <a:cs typeface="Lucida Sans Unicode"/>
              </a:rPr>
              <a:t> </a:t>
            </a:r>
            <a:r>
              <a:rPr sz="4800" b="0" spc="-5" dirty="0">
                <a:latin typeface="Lucida Sans Unicode"/>
                <a:cs typeface="Lucida Sans Unicode"/>
              </a:rPr>
              <a:t>Data</a:t>
            </a:r>
            <a:r>
              <a:rPr sz="4800" b="0" spc="-330" dirty="0">
                <a:latin typeface="Lucida Sans Unicode"/>
                <a:cs typeface="Lucida Sans Unicode"/>
              </a:rPr>
              <a:t> </a:t>
            </a:r>
            <a:r>
              <a:rPr sz="4800" b="0" spc="50" dirty="0">
                <a:latin typeface="Lucida Sans Unicode"/>
                <a:cs typeface="Lucida Sans Unicode"/>
              </a:rPr>
              <a:t>Sources</a:t>
            </a:r>
            <a:endParaRPr sz="4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4547" y="2998723"/>
            <a:ext cx="43167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15" dirty="0">
                <a:latin typeface="Lucida Sans Unicode"/>
                <a:cs typeface="Lucida Sans Unicode"/>
              </a:rPr>
              <a:t>Spark</a:t>
            </a:r>
            <a:r>
              <a:rPr sz="4800" b="0" spc="-360" dirty="0">
                <a:latin typeface="Lucida Sans Unicode"/>
                <a:cs typeface="Lucida Sans Unicode"/>
              </a:rPr>
              <a:t> </a:t>
            </a:r>
            <a:r>
              <a:rPr sz="4800" b="0" spc="60" dirty="0">
                <a:latin typeface="Lucida Sans Unicode"/>
                <a:cs typeface="Lucida Sans Unicode"/>
              </a:rPr>
              <a:t>Connect</a:t>
            </a:r>
            <a:endParaRPr sz="4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62807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200" dirty="0">
                <a:latin typeface="Lucida Sans Unicode"/>
                <a:cs typeface="Lucida Sans Unicode"/>
              </a:rPr>
              <a:t>Why</a:t>
            </a:r>
            <a:r>
              <a:rPr sz="4000" b="0" spc="-280" dirty="0">
                <a:latin typeface="Lucida Sans Unicode"/>
                <a:cs typeface="Lucida Sans Unicode"/>
              </a:rPr>
              <a:t> </a:t>
            </a:r>
            <a:r>
              <a:rPr sz="4000" b="0" spc="25" dirty="0">
                <a:latin typeface="Lucida Sans Unicode"/>
                <a:cs typeface="Lucida Sans Unicode"/>
              </a:rPr>
              <a:t>Python</a:t>
            </a:r>
            <a:r>
              <a:rPr sz="4000" b="0" spc="-275" dirty="0">
                <a:latin typeface="Lucida Sans Unicode"/>
                <a:cs typeface="Lucida Sans Unicode"/>
              </a:rPr>
              <a:t> </a:t>
            </a:r>
            <a:r>
              <a:rPr sz="4000" b="0" spc="-10" dirty="0">
                <a:latin typeface="Lucida Sans Unicode"/>
                <a:cs typeface="Lucida Sans Unicode"/>
              </a:rPr>
              <a:t>Data</a:t>
            </a:r>
            <a:r>
              <a:rPr sz="4000" b="0" spc="-280" dirty="0">
                <a:latin typeface="Lucida Sans Unicode"/>
                <a:cs typeface="Lucida Sans Unicode"/>
              </a:rPr>
              <a:t> </a:t>
            </a:r>
            <a:r>
              <a:rPr sz="4000" b="0" spc="90" dirty="0">
                <a:latin typeface="Lucida Sans Unicode"/>
                <a:cs typeface="Lucida Sans Unicode"/>
              </a:rPr>
              <a:t>Source?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5324" y="1403104"/>
            <a:ext cx="9570085" cy="2217420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515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People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like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writing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Python!</a:t>
            </a:r>
            <a:endParaRPr sz="24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1415"/>
              </a:spcBef>
              <a:buFont typeface="Microsoft Sans Serif"/>
              <a:buChar char="•"/>
              <a:tabLst>
                <a:tab pos="393065" algn="l"/>
                <a:tab pos="393700" algn="l"/>
              </a:tabLst>
            </a:pPr>
            <a:r>
              <a:rPr sz="2400" b="1" spc="-5" dirty="0">
                <a:solidFill>
                  <a:srgbClr val="F8F7F4"/>
                </a:solidFill>
                <a:latin typeface="Courier New"/>
                <a:cs typeface="Courier New"/>
              </a:rPr>
              <a:t>pi</a:t>
            </a:r>
            <a:r>
              <a:rPr sz="2400" b="1" dirty="0">
                <a:solidFill>
                  <a:srgbClr val="F8F7F4"/>
                </a:solidFill>
                <a:latin typeface="Courier New"/>
                <a:cs typeface="Courier New"/>
              </a:rPr>
              <a:t>p</a:t>
            </a:r>
            <a:r>
              <a:rPr sz="2400" b="1" spc="-15" dirty="0">
                <a:solidFill>
                  <a:srgbClr val="F8F7F4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F8F7F4"/>
                </a:solidFill>
                <a:latin typeface="Courier New"/>
                <a:cs typeface="Courier New"/>
              </a:rPr>
              <a:t>instal</a:t>
            </a:r>
            <a:r>
              <a:rPr sz="2400" b="1" dirty="0">
                <a:solidFill>
                  <a:srgbClr val="F8F7F4"/>
                </a:solidFill>
                <a:latin typeface="Courier New"/>
                <a:cs typeface="Courier New"/>
              </a:rPr>
              <a:t>l</a:t>
            </a:r>
            <a:r>
              <a:rPr sz="2400" b="1" spc="-819" dirty="0">
                <a:solidFill>
                  <a:srgbClr val="F8F7F4"/>
                </a:solidFill>
                <a:latin typeface="Courier New"/>
                <a:cs typeface="Courier New"/>
              </a:rPr>
              <a:t> 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i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s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s</a:t>
            </a:r>
            <a:r>
              <a:rPr sz="24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o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65" dirty="0">
                <a:solidFill>
                  <a:srgbClr val="F8F7F4"/>
                </a:solidFill>
                <a:latin typeface="Microsoft Sans Serif"/>
                <a:cs typeface="Microsoft Sans Serif"/>
              </a:rPr>
              <a:t>c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onv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e</a:t>
            </a:r>
            <a:r>
              <a:rPr sz="24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n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i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nt.</a:t>
            </a:r>
            <a:endParaRPr sz="2400">
              <a:latin typeface="Microsoft Sans Serif"/>
              <a:cs typeface="Microsoft Sans Serif"/>
            </a:endParaRPr>
          </a:p>
          <a:p>
            <a:pPr marL="393700" marR="5080" indent="-381000">
              <a:lnSpc>
                <a:spcPct val="150000"/>
              </a:lnSpc>
              <a:spcBef>
                <a:spcPts val="25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Simplified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F8F7F4"/>
                </a:solidFill>
                <a:latin typeface="Microsoft Sans Serif"/>
                <a:cs typeface="Microsoft Sans Serif"/>
              </a:rPr>
              <a:t>API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without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complicated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performance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features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in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Data </a:t>
            </a:r>
            <a:r>
              <a:rPr sz="2400" spc="-6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Source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F8F7F4"/>
                </a:solidFill>
                <a:latin typeface="Microsoft Sans Serif"/>
                <a:cs typeface="Microsoft Sans Serif"/>
              </a:rPr>
              <a:t>V2.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9767" y="4797788"/>
            <a:ext cx="13525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AB00"/>
                </a:solidFill>
                <a:latin typeface="Microsoft Sans Serif"/>
                <a:cs typeface="Microsoft Sans Serif"/>
              </a:rPr>
              <a:t>Spark</a:t>
            </a:r>
            <a:endParaRPr sz="4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4544" y="4735067"/>
            <a:ext cx="1178039" cy="96164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25851" y="4797788"/>
            <a:ext cx="16783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55" dirty="0">
                <a:solidFill>
                  <a:srgbClr val="FFAB00"/>
                </a:solidFill>
                <a:latin typeface="Microsoft Sans Serif"/>
                <a:cs typeface="Microsoft Sans Serif"/>
              </a:rPr>
              <a:t>P</a:t>
            </a:r>
            <a:r>
              <a:rPr sz="4000" spc="215" dirty="0">
                <a:solidFill>
                  <a:srgbClr val="FFAB00"/>
                </a:solidFill>
                <a:latin typeface="Microsoft Sans Serif"/>
                <a:cs typeface="Microsoft Sans Serif"/>
              </a:rPr>
              <a:t>y</a:t>
            </a:r>
            <a:r>
              <a:rPr sz="4000" spc="165" dirty="0">
                <a:solidFill>
                  <a:srgbClr val="FFAB00"/>
                </a:solidFill>
                <a:latin typeface="Microsoft Sans Serif"/>
                <a:cs typeface="Microsoft Sans Serif"/>
              </a:rPr>
              <a:t>t</a:t>
            </a:r>
            <a:r>
              <a:rPr sz="4000" spc="320" dirty="0">
                <a:solidFill>
                  <a:srgbClr val="FFAB00"/>
                </a:solidFill>
                <a:latin typeface="Microsoft Sans Serif"/>
                <a:cs typeface="Microsoft Sans Serif"/>
              </a:rPr>
              <a:t>h</a:t>
            </a:r>
            <a:r>
              <a:rPr sz="4000" spc="100" dirty="0">
                <a:solidFill>
                  <a:srgbClr val="FFAB00"/>
                </a:solidFill>
                <a:latin typeface="Microsoft Sans Serif"/>
                <a:cs typeface="Microsoft Sans Serif"/>
              </a:rPr>
              <a:t>on</a:t>
            </a:r>
            <a:endParaRPr sz="4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021" y="505780"/>
            <a:ext cx="10146665" cy="5765165"/>
            <a:chOff x="934021" y="505780"/>
            <a:chExt cx="10146665" cy="5765165"/>
          </a:xfrm>
        </p:grpSpPr>
        <p:sp>
          <p:nvSpPr>
            <p:cNvPr id="3" name="object 3"/>
            <p:cNvSpPr/>
            <p:nvPr/>
          </p:nvSpPr>
          <p:spPr>
            <a:xfrm>
              <a:off x="1024587" y="875212"/>
              <a:ext cx="10055860" cy="5395595"/>
            </a:xfrm>
            <a:custGeom>
              <a:avLst/>
              <a:gdLst/>
              <a:ahLst/>
              <a:cxnLst/>
              <a:rect l="l" t="t" r="r" b="b"/>
              <a:pathLst>
                <a:path w="10055860" h="5395595">
                  <a:moveTo>
                    <a:pt x="9829457" y="0"/>
                  </a:moveTo>
                  <a:lnTo>
                    <a:pt x="226148" y="0"/>
                  </a:lnTo>
                  <a:lnTo>
                    <a:pt x="214515" y="304"/>
                  </a:lnTo>
                  <a:lnTo>
                    <a:pt x="158762" y="10248"/>
                  </a:lnTo>
                  <a:lnTo>
                    <a:pt x="118211" y="27432"/>
                  </a:lnTo>
                  <a:lnTo>
                    <a:pt x="82169" y="51828"/>
                  </a:lnTo>
                  <a:lnTo>
                    <a:pt x="51523" y="82524"/>
                  </a:lnTo>
                  <a:lnTo>
                    <a:pt x="27203" y="118630"/>
                  </a:lnTo>
                  <a:lnTo>
                    <a:pt x="10109" y="159219"/>
                  </a:lnTo>
                  <a:lnTo>
                    <a:pt x="1155" y="203263"/>
                  </a:lnTo>
                  <a:lnTo>
                    <a:pt x="0" y="5169192"/>
                  </a:lnTo>
                  <a:lnTo>
                    <a:pt x="292" y="5180825"/>
                  </a:lnTo>
                  <a:lnTo>
                    <a:pt x="10248" y="5236578"/>
                  </a:lnTo>
                  <a:lnTo>
                    <a:pt x="27419" y="5277129"/>
                  </a:lnTo>
                  <a:lnTo>
                    <a:pt x="51816" y="5313172"/>
                  </a:lnTo>
                  <a:lnTo>
                    <a:pt x="82511" y="5343817"/>
                  </a:lnTo>
                  <a:lnTo>
                    <a:pt x="118618" y="5368137"/>
                  </a:lnTo>
                  <a:lnTo>
                    <a:pt x="159207" y="5385231"/>
                  </a:lnTo>
                  <a:lnTo>
                    <a:pt x="203263" y="5394185"/>
                  </a:lnTo>
                  <a:lnTo>
                    <a:pt x="226275" y="5395341"/>
                  </a:lnTo>
                  <a:lnTo>
                    <a:pt x="9829571" y="5395341"/>
                  </a:lnTo>
                  <a:lnTo>
                    <a:pt x="9841217" y="5395036"/>
                  </a:lnTo>
                  <a:lnTo>
                    <a:pt x="9852812" y="5394147"/>
                  </a:lnTo>
                  <a:lnTo>
                    <a:pt x="9875278" y="5390692"/>
                  </a:lnTo>
                  <a:lnTo>
                    <a:pt x="9894155" y="5385816"/>
                  </a:lnTo>
                  <a:lnTo>
                    <a:pt x="226275" y="5385816"/>
                  </a:lnTo>
                  <a:lnTo>
                    <a:pt x="214985" y="5385536"/>
                  </a:lnTo>
                  <a:lnTo>
                    <a:pt x="161582" y="5376011"/>
                  </a:lnTo>
                  <a:lnTo>
                    <a:pt x="122745" y="5359552"/>
                  </a:lnTo>
                  <a:lnTo>
                    <a:pt x="88214" y="5336184"/>
                  </a:lnTo>
                  <a:lnTo>
                    <a:pt x="58864" y="5306771"/>
                  </a:lnTo>
                  <a:lnTo>
                    <a:pt x="35560" y="5272176"/>
                  </a:lnTo>
                  <a:lnTo>
                    <a:pt x="19189" y="5233301"/>
                  </a:lnTo>
                  <a:lnTo>
                    <a:pt x="10604" y="5190998"/>
                  </a:lnTo>
                  <a:lnTo>
                    <a:pt x="9518" y="5169192"/>
                  </a:lnTo>
                  <a:lnTo>
                    <a:pt x="9527" y="226161"/>
                  </a:lnTo>
                  <a:lnTo>
                    <a:pt x="13970" y="182359"/>
                  </a:lnTo>
                  <a:lnTo>
                    <a:pt x="26631" y="141693"/>
                  </a:lnTo>
                  <a:lnTo>
                    <a:pt x="46659" y="104902"/>
                  </a:lnTo>
                  <a:lnTo>
                    <a:pt x="73164" y="72847"/>
                  </a:lnTo>
                  <a:lnTo>
                    <a:pt x="105270" y="46405"/>
                  </a:lnTo>
                  <a:lnTo>
                    <a:pt x="142113" y="26466"/>
                  </a:lnTo>
                  <a:lnTo>
                    <a:pt x="182816" y="13881"/>
                  </a:lnTo>
                  <a:lnTo>
                    <a:pt x="226390" y="9525"/>
                  </a:lnTo>
                  <a:lnTo>
                    <a:pt x="9894228" y="9525"/>
                  </a:lnTo>
                  <a:lnTo>
                    <a:pt x="9874808" y="4559"/>
                  </a:lnTo>
                  <a:lnTo>
                    <a:pt x="9852456" y="1155"/>
                  </a:lnTo>
                  <a:lnTo>
                    <a:pt x="9840976" y="292"/>
                  </a:lnTo>
                  <a:lnTo>
                    <a:pt x="9829457" y="0"/>
                  </a:lnTo>
                  <a:close/>
                </a:path>
                <a:path w="10055860" h="5395595">
                  <a:moveTo>
                    <a:pt x="9894228" y="9525"/>
                  </a:moveTo>
                  <a:lnTo>
                    <a:pt x="9829457" y="9525"/>
                  </a:lnTo>
                  <a:lnTo>
                    <a:pt x="9840734" y="9817"/>
                  </a:lnTo>
                  <a:lnTo>
                    <a:pt x="9851732" y="10655"/>
                  </a:lnTo>
                  <a:lnTo>
                    <a:pt x="9894138" y="19329"/>
                  </a:lnTo>
                  <a:lnTo>
                    <a:pt x="9932974" y="35788"/>
                  </a:lnTo>
                  <a:lnTo>
                    <a:pt x="9967506" y="59156"/>
                  </a:lnTo>
                  <a:lnTo>
                    <a:pt x="9996855" y="88582"/>
                  </a:lnTo>
                  <a:lnTo>
                    <a:pt x="10020160" y="123164"/>
                  </a:lnTo>
                  <a:lnTo>
                    <a:pt x="10036530" y="162039"/>
                  </a:lnTo>
                  <a:lnTo>
                    <a:pt x="10045115" y="204343"/>
                  </a:lnTo>
                  <a:lnTo>
                    <a:pt x="10046204" y="5169192"/>
                  </a:lnTo>
                  <a:lnTo>
                    <a:pt x="10045922" y="5180101"/>
                  </a:lnTo>
                  <a:lnTo>
                    <a:pt x="10036390" y="5233746"/>
                  </a:lnTo>
                  <a:lnTo>
                    <a:pt x="10019944" y="5272582"/>
                  </a:lnTo>
                  <a:lnTo>
                    <a:pt x="9996563" y="5307114"/>
                  </a:lnTo>
                  <a:lnTo>
                    <a:pt x="9967150" y="5336476"/>
                  </a:lnTo>
                  <a:lnTo>
                    <a:pt x="9932568" y="5359768"/>
                  </a:lnTo>
                  <a:lnTo>
                    <a:pt x="9893681" y="5376151"/>
                  </a:lnTo>
                  <a:lnTo>
                    <a:pt x="9851377" y="5384723"/>
                  </a:lnTo>
                  <a:lnTo>
                    <a:pt x="9829330" y="5385816"/>
                  </a:lnTo>
                  <a:lnTo>
                    <a:pt x="9894155" y="5385816"/>
                  </a:lnTo>
                  <a:lnTo>
                    <a:pt x="9937508" y="5367921"/>
                  </a:lnTo>
                  <a:lnTo>
                    <a:pt x="9973551" y="5343525"/>
                  </a:lnTo>
                  <a:lnTo>
                    <a:pt x="10004196" y="5312816"/>
                  </a:lnTo>
                  <a:lnTo>
                    <a:pt x="10028516" y="5276723"/>
                  </a:lnTo>
                  <a:lnTo>
                    <a:pt x="10045623" y="5236121"/>
                  </a:lnTo>
                  <a:lnTo>
                    <a:pt x="10054510" y="5192433"/>
                  </a:lnTo>
                  <a:lnTo>
                    <a:pt x="10055729" y="5169192"/>
                  </a:lnTo>
                  <a:lnTo>
                    <a:pt x="10055720" y="226161"/>
                  </a:lnTo>
                  <a:lnTo>
                    <a:pt x="10051072" y="180454"/>
                  </a:lnTo>
                  <a:lnTo>
                    <a:pt x="10037851" y="137985"/>
                  </a:lnTo>
                  <a:lnTo>
                    <a:pt x="10016947" y="99580"/>
                  </a:lnTo>
                  <a:lnTo>
                    <a:pt x="9989286" y="66116"/>
                  </a:lnTo>
                  <a:lnTo>
                    <a:pt x="9955771" y="38519"/>
                  </a:lnTo>
                  <a:lnTo>
                    <a:pt x="9917315" y="17703"/>
                  </a:lnTo>
                  <a:lnTo>
                    <a:pt x="9896513" y="10109"/>
                  </a:lnTo>
                  <a:lnTo>
                    <a:pt x="9894228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8783" y="795527"/>
              <a:ext cx="10046335" cy="5386070"/>
            </a:xfrm>
            <a:custGeom>
              <a:avLst/>
              <a:gdLst/>
              <a:ahLst/>
              <a:cxnLst/>
              <a:rect l="l" t="t" r="r" b="b"/>
              <a:pathLst>
                <a:path w="10046335" h="5386070">
                  <a:moveTo>
                    <a:pt x="0" y="221513"/>
                  </a:moveTo>
                  <a:lnTo>
                    <a:pt x="4500" y="176870"/>
                  </a:lnTo>
                  <a:lnTo>
                    <a:pt x="17407" y="135290"/>
                  </a:lnTo>
                  <a:lnTo>
                    <a:pt x="37830" y="97662"/>
                  </a:lnTo>
                  <a:lnTo>
                    <a:pt x="64879" y="64879"/>
                  </a:lnTo>
                  <a:lnTo>
                    <a:pt x="97662" y="37830"/>
                  </a:lnTo>
                  <a:lnTo>
                    <a:pt x="135290" y="17407"/>
                  </a:lnTo>
                  <a:lnTo>
                    <a:pt x="176870" y="4500"/>
                  </a:lnTo>
                  <a:lnTo>
                    <a:pt x="221513" y="0"/>
                  </a:lnTo>
                  <a:lnTo>
                    <a:pt x="9824694" y="0"/>
                  </a:lnTo>
                  <a:lnTo>
                    <a:pt x="9869337" y="4500"/>
                  </a:lnTo>
                  <a:lnTo>
                    <a:pt x="9910917" y="17407"/>
                  </a:lnTo>
                  <a:lnTo>
                    <a:pt x="9948545" y="37830"/>
                  </a:lnTo>
                  <a:lnTo>
                    <a:pt x="9981328" y="64879"/>
                  </a:lnTo>
                  <a:lnTo>
                    <a:pt x="10008377" y="97662"/>
                  </a:lnTo>
                  <a:lnTo>
                    <a:pt x="10028800" y="135290"/>
                  </a:lnTo>
                  <a:lnTo>
                    <a:pt x="10041707" y="176870"/>
                  </a:lnTo>
                  <a:lnTo>
                    <a:pt x="10046208" y="221513"/>
                  </a:lnTo>
                  <a:lnTo>
                    <a:pt x="10046208" y="5164302"/>
                  </a:lnTo>
                  <a:lnTo>
                    <a:pt x="10041707" y="5208945"/>
                  </a:lnTo>
                  <a:lnTo>
                    <a:pt x="10028800" y="5250525"/>
                  </a:lnTo>
                  <a:lnTo>
                    <a:pt x="10008377" y="5288153"/>
                  </a:lnTo>
                  <a:lnTo>
                    <a:pt x="9981328" y="5320936"/>
                  </a:lnTo>
                  <a:lnTo>
                    <a:pt x="9948545" y="5347985"/>
                  </a:lnTo>
                  <a:lnTo>
                    <a:pt x="9910917" y="5368408"/>
                  </a:lnTo>
                  <a:lnTo>
                    <a:pt x="9869337" y="5381315"/>
                  </a:lnTo>
                  <a:lnTo>
                    <a:pt x="9824694" y="5385816"/>
                  </a:lnTo>
                  <a:lnTo>
                    <a:pt x="221513" y="5385816"/>
                  </a:lnTo>
                  <a:lnTo>
                    <a:pt x="176870" y="5381315"/>
                  </a:lnTo>
                  <a:lnTo>
                    <a:pt x="135290" y="5368408"/>
                  </a:lnTo>
                  <a:lnTo>
                    <a:pt x="97662" y="5347985"/>
                  </a:lnTo>
                  <a:lnTo>
                    <a:pt x="64879" y="5320936"/>
                  </a:lnTo>
                  <a:lnTo>
                    <a:pt x="37830" y="5288153"/>
                  </a:lnTo>
                  <a:lnTo>
                    <a:pt x="17407" y="5250525"/>
                  </a:lnTo>
                  <a:lnTo>
                    <a:pt x="4500" y="5208945"/>
                  </a:lnTo>
                  <a:lnTo>
                    <a:pt x="0" y="5164302"/>
                  </a:lnTo>
                  <a:lnTo>
                    <a:pt x="0" y="221513"/>
                  </a:lnTo>
                  <a:close/>
                </a:path>
              </a:pathLst>
            </a:custGeom>
            <a:ln w="9524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67967" y="1267962"/>
              <a:ext cx="9387840" cy="4726305"/>
            </a:xfrm>
            <a:custGeom>
              <a:avLst/>
              <a:gdLst/>
              <a:ahLst/>
              <a:cxnLst/>
              <a:rect l="l" t="t" r="r" b="b"/>
              <a:pathLst>
                <a:path w="9387840" h="4726305">
                  <a:moveTo>
                    <a:pt x="9098889" y="0"/>
                  </a:moveTo>
                  <a:lnTo>
                    <a:pt x="288950" y="0"/>
                  </a:lnTo>
                  <a:lnTo>
                    <a:pt x="242079" y="3782"/>
                  </a:lnTo>
                  <a:lnTo>
                    <a:pt x="197617" y="14731"/>
                  </a:lnTo>
                  <a:lnTo>
                    <a:pt x="156158" y="32253"/>
                  </a:lnTo>
                  <a:lnTo>
                    <a:pt x="118297" y="55752"/>
                  </a:lnTo>
                  <a:lnTo>
                    <a:pt x="84629" y="84634"/>
                  </a:lnTo>
                  <a:lnTo>
                    <a:pt x="55749" y="118303"/>
                  </a:lnTo>
                  <a:lnTo>
                    <a:pt x="32251" y="156164"/>
                  </a:lnTo>
                  <a:lnTo>
                    <a:pt x="14730" y="197622"/>
                  </a:lnTo>
                  <a:lnTo>
                    <a:pt x="3781" y="242082"/>
                  </a:lnTo>
                  <a:lnTo>
                    <a:pt x="0" y="288950"/>
                  </a:lnTo>
                  <a:lnTo>
                    <a:pt x="0" y="4436986"/>
                  </a:lnTo>
                  <a:lnTo>
                    <a:pt x="3781" y="4483853"/>
                  </a:lnTo>
                  <a:lnTo>
                    <a:pt x="14730" y="4528312"/>
                  </a:lnTo>
                  <a:lnTo>
                    <a:pt x="32251" y="4569769"/>
                  </a:lnTo>
                  <a:lnTo>
                    <a:pt x="55749" y="4607628"/>
                  </a:lnTo>
                  <a:lnTo>
                    <a:pt x="84629" y="4641295"/>
                  </a:lnTo>
                  <a:lnTo>
                    <a:pt x="118297" y="4670175"/>
                  </a:lnTo>
                  <a:lnTo>
                    <a:pt x="156158" y="4693673"/>
                  </a:lnTo>
                  <a:lnTo>
                    <a:pt x="197617" y="4711193"/>
                  </a:lnTo>
                  <a:lnTo>
                    <a:pt x="242079" y="4722142"/>
                  </a:lnTo>
                  <a:lnTo>
                    <a:pt x="288950" y="4725924"/>
                  </a:lnTo>
                  <a:lnTo>
                    <a:pt x="9098889" y="4725924"/>
                  </a:lnTo>
                  <a:lnTo>
                    <a:pt x="9145760" y="4722142"/>
                  </a:lnTo>
                  <a:lnTo>
                    <a:pt x="9190222" y="4711193"/>
                  </a:lnTo>
                  <a:lnTo>
                    <a:pt x="9231681" y="4693673"/>
                  </a:lnTo>
                  <a:lnTo>
                    <a:pt x="9269542" y="4670175"/>
                  </a:lnTo>
                  <a:lnTo>
                    <a:pt x="9303210" y="4641295"/>
                  </a:lnTo>
                  <a:lnTo>
                    <a:pt x="9332090" y="4607628"/>
                  </a:lnTo>
                  <a:lnTo>
                    <a:pt x="9355588" y="4569769"/>
                  </a:lnTo>
                  <a:lnTo>
                    <a:pt x="9373109" y="4528312"/>
                  </a:lnTo>
                  <a:lnTo>
                    <a:pt x="9384058" y="4483853"/>
                  </a:lnTo>
                  <a:lnTo>
                    <a:pt x="9387840" y="4436986"/>
                  </a:lnTo>
                  <a:lnTo>
                    <a:pt x="9387840" y="288950"/>
                  </a:lnTo>
                  <a:lnTo>
                    <a:pt x="9384058" y="242082"/>
                  </a:lnTo>
                  <a:lnTo>
                    <a:pt x="9373109" y="197622"/>
                  </a:lnTo>
                  <a:lnTo>
                    <a:pt x="9355588" y="156164"/>
                  </a:lnTo>
                  <a:lnTo>
                    <a:pt x="9332090" y="118303"/>
                  </a:lnTo>
                  <a:lnTo>
                    <a:pt x="9303210" y="84634"/>
                  </a:lnTo>
                  <a:lnTo>
                    <a:pt x="9269542" y="55752"/>
                  </a:lnTo>
                  <a:lnTo>
                    <a:pt x="9231681" y="32253"/>
                  </a:lnTo>
                  <a:lnTo>
                    <a:pt x="9190222" y="14731"/>
                  </a:lnTo>
                  <a:lnTo>
                    <a:pt x="9145760" y="3782"/>
                  </a:lnTo>
                  <a:lnTo>
                    <a:pt x="9098889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67967" y="1267962"/>
              <a:ext cx="9387840" cy="4726305"/>
            </a:xfrm>
            <a:custGeom>
              <a:avLst/>
              <a:gdLst/>
              <a:ahLst/>
              <a:cxnLst/>
              <a:rect l="l" t="t" r="r" b="b"/>
              <a:pathLst>
                <a:path w="9387840" h="4726305">
                  <a:moveTo>
                    <a:pt x="0" y="288950"/>
                  </a:moveTo>
                  <a:lnTo>
                    <a:pt x="3781" y="242082"/>
                  </a:lnTo>
                  <a:lnTo>
                    <a:pt x="14730" y="197622"/>
                  </a:lnTo>
                  <a:lnTo>
                    <a:pt x="32251" y="156164"/>
                  </a:lnTo>
                  <a:lnTo>
                    <a:pt x="55749" y="118303"/>
                  </a:lnTo>
                  <a:lnTo>
                    <a:pt x="84629" y="84634"/>
                  </a:lnTo>
                  <a:lnTo>
                    <a:pt x="118297" y="55752"/>
                  </a:lnTo>
                  <a:lnTo>
                    <a:pt x="156158" y="32253"/>
                  </a:lnTo>
                  <a:lnTo>
                    <a:pt x="197617" y="14731"/>
                  </a:lnTo>
                  <a:lnTo>
                    <a:pt x="242079" y="3782"/>
                  </a:lnTo>
                  <a:lnTo>
                    <a:pt x="288950" y="0"/>
                  </a:lnTo>
                  <a:lnTo>
                    <a:pt x="9098889" y="0"/>
                  </a:lnTo>
                  <a:lnTo>
                    <a:pt x="9145760" y="3782"/>
                  </a:lnTo>
                  <a:lnTo>
                    <a:pt x="9190222" y="14731"/>
                  </a:lnTo>
                  <a:lnTo>
                    <a:pt x="9231681" y="32253"/>
                  </a:lnTo>
                  <a:lnTo>
                    <a:pt x="9269542" y="55752"/>
                  </a:lnTo>
                  <a:lnTo>
                    <a:pt x="9303210" y="84634"/>
                  </a:lnTo>
                  <a:lnTo>
                    <a:pt x="9332090" y="118303"/>
                  </a:lnTo>
                  <a:lnTo>
                    <a:pt x="9355588" y="156164"/>
                  </a:lnTo>
                  <a:lnTo>
                    <a:pt x="9373109" y="197622"/>
                  </a:lnTo>
                  <a:lnTo>
                    <a:pt x="9384058" y="242082"/>
                  </a:lnTo>
                  <a:lnTo>
                    <a:pt x="9387840" y="288950"/>
                  </a:lnTo>
                  <a:lnTo>
                    <a:pt x="9387840" y="4436986"/>
                  </a:lnTo>
                  <a:lnTo>
                    <a:pt x="9384058" y="4483853"/>
                  </a:lnTo>
                  <a:lnTo>
                    <a:pt x="9373109" y="4528312"/>
                  </a:lnTo>
                  <a:lnTo>
                    <a:pt x="9355588" y="4569769"/>
                  </a:lnTo>
                  <a:lnTo>
                    <a:pt x="9332090" y="4607628"/>
                  </a:lnTo>
                  <a:lnTo>
                    <a:pt x="9303210" y="4641295"/>
                  </a:lnTo>
                  <a:lnTo>
                    <a:pt x="9269542" y="4670175"/>
                  </a:lnTo>
                  <a:lnTo>
                    <a:pt x="9231681" y="4693673"/>
                  </a:lnTo>
                  <a:lnTo>
                    <a:pt x="9190222" y="4711193"/>
                  </a:lnTo>
                  <a:lnTo>
                    <a:pt x="9145760" y="4722142"/>
                  </a:lnTo>
                  <a:lnTo>
                    <a:pt x="9098889" y="4725924"/>
                  </a:lnTo>
                  <a:lnTo>
                    <a:pt x="288950" y="4725924"/>
                  </a:lnTo>
                  <a:lnTo>
                    <a:pt x="242079" y="4722142"/>
                  </a:lnTo>
                  <a:lnTo>
                    <a:pt x="197617" y="4711193"/>
                  </a:lnTo>
                  <a:lnTo>
                    <a:pt x="156158" y="4693673"/>
                  </a:lnTo>
                  <a:lnTo>
                    <a:pt x="118297" y="4670175"/>
                  </a:lnTo>
                  <a:lnTo>
                    <a:pt x="84629" y="4641295"/>
                  </a:lnTo>
                  <a:lnTo>
                    <a:pt x="55749" y="4607628"/>
                  </a:lnTo>
                  <a:lnTo>
                    <a:pt x="32251" y="4569769"/>
                  </a:lnTo>
                  <a:lnTo>
                    <a:pt x="14730" y="4528312"/>
                  </a:lnTo>
                  <a:lnTo>
                    <a:pt x="3781" y="4483853"/>
                  </a:lnTo>
                  <a:lnTo>
                    <a:pt x="0" y="4436986"/>
                  </a:lnTo>
                  <a:lnTo>
                    <a:pt x="0" y="288950"/>
                  </a:lnTo>
                  <a:close/>
                </a:path>
              </a:pathLst>
            </a:custGeom>
            <a:ln w="9525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7372" y="510541"/>
              <a:ext cx="5474335" cy="570230"/>
            </a:xfrm>
            <a:custGeom>
              <a:avLst/>
              <a:gdLst/>
              <a:ahLst/>
              <a:cxnLst/>
              <a:rect l="l" t="t" r="r" b="b"/>
              <a:pathLst>
                <a:path w="5474334" h="570230">
                  <a:moveTo>
                    <a:pt x="5352224" y="0"/>
                  </a:moveTo>
                  <a:lnTo>
                    <a:pt x="121983" y="0"/>
                  </a:lnTo>
                  <a:lnTo>
                    <a:pt x="74500" y="9585"/>
                  </a:lnTo>
                  <a:lnTo>
                    <a:pt x="35726" y="35726"/>
                  </a:lnTo>
                  <a:lnTo>
                    <a:pt x="9585" y="74500"/>
                  </a:lnTo>
                  <a:lnTo>
                    <a:pt x="0" y="121983"/>
                  </a:lnTo>
                  <a:lnTo>
                    <a:pt x="0" y="447992"/>
                  </a:lnTo>
                  <a:lnTo>
                    <a:pt x="9585" y="495475"/>
                  </a:lnTo>
                  <a:lnTo>
                    <a:pt x="35726" y="534249"/>
                  </a:lnTo>
                  <a:lnTo>
                    <a:pt x="74500" y="560390"/>
                  </a:lnTo>
                  <a:lnTo>
                    <a:pt x="121983" y="569976"/>
                  </a:lnTo>
                  <a:lnTo>
                    <a:pt x="5352224" y="569976"/>
                  </a:lnTo>
                  <a:lnTo>
                    <a:pt x="5399707" y="560390"/>
                  </a:lnTo>
                  <a:lnTo>
                    <a:pt x="5438481" y="534249"/>
                  </a:lnTo>
                  <a:lnTo>
                    <a:pt x="5464622" y="495475"/>
                  </a:lnTo>
                  <a:lnTo>
                    <a:pt x="5474208" y="447992"/>
                  </a:lnTo>
                  <a:lnTo>
                    <a:pt x="5474208" y="121983"/>
                  </a:lnTo>
                  <a:lnTo>
                    <a:pt x="5464622" y="74500"/>
                  </a:lnTo>
                  <a:lnTo>
                    <a:pt x="5438481" y="35726"/>
                  </a:lnTo>
                  <a:lnTo>
                    <a:pt x="5399707" y="9585"/>
                  </a:lnTo>
                  <a:lnTo>
                    <a:pt x="5352224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57372" y="510542"/>
              <a:ext cx="5474335" cy="570230"/>
            </a:xfrm>
            <a:custGeom>
              <a:avLst/>
              <a:gdLst/>
              <a:ahLst/>
              <a:cxnLst/>
              <a:rect l="l" t="t" r="r" b="b"/>
              <a:pathLst>
                <a:path w="5474334" h="570230">
                  <a:moveTo>
                    <a:pt x="0" y="121983"/>
                  </a:moveTo>
                  <a:lnTo>
                    <a:pt x="9585" y="74500"/>
                  </a:lnTo>
                  <a:lnTo>
                    <a:pt x="35726" y="35726"/>
                  </a:lnTo>
                  <a:lnTo>
                    <a:pt x="74500" y="9585"/>
                  </a:lnTo>
                  <a:lnTo>
                    <a:pt x="121983" y="0"/>
                  </a:lnTo>
                  <a:lnTo>
                    <a:pt x="5352224" y="0"/>
                  </a:lnTo>
                  <a:lnTo>
                    <a:pt x="5399707" y="9585"/>
                  </a:lnTo>
                  <a:lnTo>
                    <a:pt x="5438481" y="35726"/>
                  </a:lnTo>
                  <a:lnTo>
                    <a:pt x="5464622" y="74500"/>
                  </a:lnTo>
                  <a:lnTo>
                    <a:pt x="5474208" y="121983"/>
                  </a:lnTo>
                  <a:lnTo>
                    <a:pt x="5474208" y="447992"/>
                  </a:lnTo>
                  <a:lnTo>
                    <a:pt x="5464622" y="495475"/>
                  </a:lnTo>
                  <a:lnTo>
                    <a:pt x="5438481" y="534249"/>
                  </a:lnTo>
                  <a:lnTo>
                    <a:pt x="5399707" y="560390"/>
                  </a:lnTo>
                  <a:lnTo>
                    <a:pt x="5352224" y="569976"/>
                  </a:lnTo>
                  <a:lnTo>
                    <a:pt x="121983" y="569976"/>
                  </a:lnTo>
                  <a:lnTo>
                    <a:pt x="74500" y="560390"/>
                  </a:lnTo>
                  <a:lnTo>
                    <a:pt x="35726" y="534249"/>
                  </a:lnTo>
                  <a:lnTo>
                    <a:pt x="9585" y="495475"/>
                  </a:lnTo>
                  <a:lnTo>
                    <a:pt x="0" y="447992"/>
                  </a:lnTo>
                  <a:lnTo>
                    <a:pt x="0" y="121983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53445" y="522098"/>
            <a:ext cx="43840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70" dirty="0">
                <a:latin typeface="Microsoft Sans Serif"/>
                <a:cs typeface="Microsoft Sans Serif"/>
              </a:rPr>
              <a:t>Python</a:t>
            </a:r>
            <a:r>
              <a:rPr sz="3000" b="0" spc="-35" dirty="0">
                <a:latin typeface="Microsoft Sans Serif"/>
                <a:cs typeface="Microsoft Sans Serif"/>
              </a:rPr>
              <a:t> </a:t>
            </a:r>
            <a:r>
              <a:rPr sz="3000" b="0" spc="35" dirty="0">
                <a:latin typeface="Microsoft Sans Serif"/>
                <a:cs typeface="Microsoft Sans Serif"/>
              </a:rPr>
              <a:t>Data</a:t>
            </a:r>
            <a:r>
              <a:rPr sz="3000" b="0" spc="-10" dirty="0">
                <a:latin typeface="Microsoft Sans Serif"/>
                <a:cs typeface="Microsoft Sans Serif"/>
              </a:rPr>
              <a:t> </a:t>
            </a:r>
            <a:r>
              <a:rPr sz="3000" b="0" spc="35" dirty="0">
                <a:latin typeface="Microsoft Sans Serif"/>
                <a:cs typeface="Microsoft Sans Serif"/>
              </a:rPr>
              <a:t>Source</a:t>
            </a:r>
            <a:r>
              <a:rPr sz="3000" b="0" spc="-25" dirty="0">
                <a:latin typeface="Microsoft Sans Serif"/>
                <a:cs typeface="Microsoft Sans Serif"/>
              </a:rPr>
              <a:t> </a:t>
            </a:r>
            <a:r>
              <a:rPr sz="3000" b="0" spc="-105" dirty="0">
                <a:latin typeface="Microsoft Sans Serif"/>
                <a:cs typeface="Microsoft Sans Serif"/>
              </a:rPr>
              <a:t>APIs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5983" y="3275076"/>
            <a:ext cx="9131807" cy="250240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652211" y="1563819"/>
            <a:ext cx="8192770" cy="130302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680"/>
              </a:spcBef>
              <a:buClr>
                <a:srgbClr val="FF5F46"/>
              </a:buClr>
              <a:buSzPct val="120000"/>
              <a:buFont typeface="Arial MT"/>
              <a:buChar char="•"/>
              <a:tabLst>
                <a:tab pos="393065" algn="l"/>
                <a:tab pos="393700" algn="l"/>
                <a:tab pos="3951604" algn="l"/>
              </a:tabLst>
            </a:pPr>
            <a:r>
              <a:rPr sz="2000" spc="-155" dirty="0">
                <a:solidFill>
                  <a:srgbClr val="1B3039"/>
                </a:solidFill>
                <a:latin typeface="Microsoft Sans Serif"/>
                <a:cs typeface="Microsoft Sans Serif"/>
              </a:rPr>
              <a:t>SPIP:</a:t>
            </a:r>
            <a:r>
              <a:rPr sz="2000" spc="-3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1B3039"/>
                </a:solidFill>
                <a:latin typeface="Microsoft Sans Serif"/>
                <a:cs typeface="Microsoft Sans Serif"/>
              </a:rPr>
              <a:t>Python</a:t>
            </a:r>
            <a:r>
              <a:rPr sz="2000" spc="-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1B3039"/>
                </a:solidFill>
                <a:latin typeface="Microsoft Sans Serif"/>
                <a:cs typeface="Microsoft Sans Serif"/>
              </a:rPr>
              <a:t>Data</a:t>
            </a:r>
            <a:r>
              <a:rPr sz="200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1B3039"/>
                </a:solidFill>
                <a:latin typeface="Microsoft Sans Serif"/>
                <a:cs typeface="Microsoft Sans Serif"/>
              </a:rPr>
              <a:t>Source</a:t>
            </a:r>
            <a:r>
              <a:rPr sz="2000" spc="-3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1B3039"/>
                </a:solidFill>
                <a:latin typeface="Microsoft Sans Serif"/>
                <a:cs typeface="Microsoft Sans Serif"/>
              </a:rPr>
              <a:t>API	</a:t>
            </a:r>
            <a:r>
              <a:rPr sz="2000" u="sng" spc="15" dirty="0">
                <a:solidFill>
                  <a:srgbClr val="FF3620"/>
                </a:solidFill>
                <a:uFill>
                  <a:solidFill>
                    <a:srgbClr val="FF3620"/>
                  </a:solidFill>
                </a:uFill>
                <a:latin typeface="Microsoft Sans Serif"/>
                <a:cs typeface="Microsoft Sans Serif"/>
                <a:hlinkClick r:id="rId3"/>
              </a:rPr>
              <a:t>SPARK-44076</a:t>
            </a:r>
            <a:endParaRPr sz="20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1090"/>
              </a:spcBef>
              <a:buClr>
                <a:srgbClr val="FF5F46"/>
              </a:buClr>
              <a:buSzPct val="120000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000" spc="10" dirty="0">
                <a:solidFill>
                  <a:srgbClr val="1B3039"/>
                </a:solidFill>
                <a:latin typeface="Microsoft Sans Serif"/>
                <a:cs typeface="Microsoft Sans Serif"/>
              </a:rPr>
              <a:t>Available</a:t>
            </a:r>
            <a:r>
              <a:rPr sz="2000" spc="-1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1B3039"/>
                </a:solidFill>
                <a:latin typeface="Microsoft Sans Serif"/>
                <a:cs typeface="Microsoft Sans Serif"/>
              </a:rPr>
              <a:t>in</a:t>
            </a:r>
            <a:r>
              <a:rPr sz="2000" spc="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1B3039"/>
                </a:solidFill>
                <a:latin typeface="Microsoft Sans Serif"/>
                <a:cs typeface="Microsoft Sans Serif"/>
              </a:rPr>
              <a:t>Spark</a:t>
            </a:r>
            <a:r>
              <a:rPr sz="2000" spc="-2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1B3039"/>
                </a:solidFill>
                <a:latin typeface="Microsoft Sans Serif"/>
                <a:cs typeface="Microsoft Sans Serif"/>
              </a:rPr>
              <a:t>4.0</a:t>
            </a:r>
            <a:r>
              <a:rPr sz="2000" spc="-2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1B3039"/>
                </a:solidFill>
                <a:latin typeface="Microsoft Sans Serif"/>
                <a:cs typeface="Microsoft Sans Serif"/>
              </a:rPr>
              <a:t>preview</a:t>
            </a:r>
            <a:r>
              <a:rPr sz="2000" spc="-3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1B303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-2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1B3039"/>
                </a:solidFill>
                <a:latin typeface="Microsoft Sans Serif"/>
                <a:cs typeface="Microsoft Sans Serif"/>
              </a:rPr>
              <a:t>and</a:t>
            </a:r>
            <a:r>
              <a:rPr sz="2000" spc="-1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1B3039"/>
                </a:solidFill>
                <a:latin typeface="Microsoft Sans Serif"/>
                <a:cs typeface="Microsoft Sans Serif"/>
              </a:rPr>
              <a:t>Databricks</a:t>
            </a:r>
            <a:r>
              <a:rPr sz="2000" spc="-2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1B3039"/>
                </a:solidFill>
                <a:latin typeface="Microsoft Sans Serif"/>
                <a:cs typeface="Microsoft Sans Serif"/>
              </a:rPr>
              <a:t>Runtime</a:t>
            </a:r>
            <a:r>
              <a:rPr sz="2000" spc="-2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1B3039"/>
                </a:solidFill>
                <a:latin typeface="Microsoft Sans Serif"/>
                <a:cs typeface="Microsoft Sans Serif"/>
              </a:rPr>
              <a:t>15.2</a:t>
            </a:r>
            <a:endParaRPr sz="20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1105"/>
              </a:spcBef>
              <a:buClr>
                <a:srgbClr val="FF5F46"/>
              </a:buClr>
              <a:buSzPct val="120000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000" spc="70" dirty="0">
                <a:solidFill>
                  <a:srgbClr val="1B3039"/>
                </a:solidFill>
                <a:latin typeface="Microsoft Sans Serif"/>
                <a:cs typeface="Microsoft Sans Serif"/>
              </a:rPr>
              <a:t>Support</a:t>
            </a:r>
            <a:r>
              <a:rPr sz="2000" spc="-3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1B3039"/>
                </a:solidFill>
                <a:latin typeface="Microsoft Sans Serif"/>
                <a:cs typeface="Microsoft Sans Serif"/>
              </a:rPr>
              <a:t>both</a:t>
            </a:r>
            <a:r>
              <a:rPr sz="2000" spc="-2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1B3039"/>
                </a:solidFill>
                <a:latin typeface="Microsoft Sans Serif"/>
                <a:cs typeface="Microsoft Sans Serif"/>
              </a:rPr>
              <a:t>batch</a:t>
            </a:r>
            <a:r>
              <a:rPr sz="2000" spc="-1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1B3039"/>
                </a:solidFill>
                <a:latin typeface="Microsoft Sans Serif"/>
                <a:cs typeface="Microsoft Sans Serif"/>
              </a:rPr>
              <a:t>and</a:t>
            </a:r>
            <a:r>
              <a:rPr sz="2000" spc="-1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1B3039"/>
                </a:solidFill>
                <a:latin typeface="Microsoft Sans Serif"/>
                <a:cs typeface="Microsoft Sans Serif"/>
              </a:rPr>
              <a:t>streaming,</a:t>
            </a:r>
            <a:r>
              <a:rPr sz="2000" spc="-3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1B3039"/>
                </a:solidFill>
                <a:latin typeface="Microsoft Sans Serif"/>
                <a:cs typeface="Microsoft Sans Serif"/>
              </a:rPr>
              <a:t>read</a:t>
            </a:r>
            <a:r>
              <a:rPr sz="2000" spc="-1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1B3039"/>
                </a:solidFill>
                <a:latin typeface="Microsoft Sans Serif"/>
                <a:cs typeface="Microsoft Sans Serif"/>
              </a:rPr>
              <a:t>and</a:t>
            </a:r>
            <a:r>
              <a:rPr sz="2000" spc="-1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1B3039"/>
                </a:solidFill>
                <a:latin typeface="Microsoft Sans Serif"/>
                <a:cs typeface="Microsoft Sans Serif"/>
              </a:rPr>
              <a:t>write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03085" y="1956625"/>
          <a:ext cx="11576685" cy="4424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8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8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88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6156"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000" b="1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Step</a:t>
                      </a:r>
                      <a:r>
                        <a:rPr sz="2000" b="1" spc="-114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1:</a:t>
                      </a:r>
                      <a:r>
                        <a:rPr sz="2000" b="1" spc="-9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000" b="1" spc="-30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000" b="1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000" b="1" spc="-20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000" b="1" spc="-30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000" b="1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000" b="1" spc="-7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000" b="1" spc="-9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2000" b="1" spc="-20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000" b="1" spc="-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000" b="1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000" b="1" spc="-9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2000" b="1" spc="-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2000" b="1" spc="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2000" b="1" spc="-30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000" b="1" spc="-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000" b="1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3370" marB="0">
                    <a:lnL w="9525">
                      <a:solidFill>
                        <a:srgbClr val="FFAB00"/>
                      </a:solidFill>
                      <a:prstDash val="solid"/>
                    </a:lnL>
                    <a:lnR w="9525">
                      <a:solidFill>
                        <a:srgbClr val="FFAB00"/>
                      </a:solidFill>
                      <a:prstDash val="solid"/>
                    </a:lnR>
                    <a:lnT w="9525">
                      <a:solidFill>
                        <a:srgbClr val="FFAB00"/>
                      </a:solidFill>
                      <a:prstDash val="solid"/>
                    </a:lnT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000" b="1" spc="-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Ste</a:t>
                      </a:r>
                      <a:r>
                        <a:rPr sz="2000" b="1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000" b="1" spc="-10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2000" b="1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sz="2000" b="1" spc="-10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Registe</a:t>
                      </a:r>
                      <a:r>
                        <a:rPr sz="2000" b="1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000" b="1" spc="-10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th</a:t>
                      </a:r>
                      <a:r>
                        <a:rPr sz="2000" b="1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000" b="1" spc="-10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3370" marB="0">
                    <a:lnL w="9525">
                      <a:solidFill>
                        <a:srgbClr val="FFAB00"/>
                      </a:solidFill>
                      <a:prstDash val="solid"/>
                    </a:lnL>
                    <a:lnR w="9525">
                      <a:solidFill>
                        <a:srgbClr val="FFAB00"/>
                      </a:solidFill>
                      <a:prstDash val="solid"/>
                    </a:lnR>
                    <a:lnT w="9525">
                      <a:solidFill>
                        <a:srgbClr val="FFAB00"/>
                      </a:solidFill>
                      <a:prstDash val="solid"/>
                    </a:lnT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000" b="1" spc="-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Ste</a:t>
                      </a:r>
                      <a:r>
                        <a:rPr sz="2000" b="1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000" b="1" spc="-90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2000" b="1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sz="2000" b="1" spc="-90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Rea</a:t>
                      </a:r>
                      <a:r>
                        <a:rPr sz="2000" b="1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2000" b="1" spc="-90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fro</a:t>
                      </a:r>
                      <a:r>
                        <a:rPr sz="2000" b="1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2000" b="1" spc="-90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2000" b="1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000" b="1" spc="-90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writ</a:t>
                      </a:r>
                      <a:r>
                        <a:rPr sz="2000" b="1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000" b="1" spc="-90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to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93370" marB="0">
                    <a:lnL w="9525">
                      <a:solidFill>
                        <a:srgbClr val="FFAB00"/>
                      </a:solidFill>
                      <a:prstDash val="solid"/>
                    </a:lnL>
                    <a:lnR w="9525">
                      <a:solidFill>
                        <a:srgbClr val="FFAB00"/>
                      </a:solidFill>
                      <a:prstDash val="solid"/>
                    </a:lnR>
                    <a:lnT w="9525">
                      <a:solidFill>
                        <a:srgbClr val="FFAB00"/>
                      </a:solidFill>
                      <a:prstDash val="solid"/>
                    </a:lnT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AB00"/>
                      </a:solidFill>
                      <a:prstDash val="solid"/>
                    </a:lnL>
                    <a:lnR w="9525">
                      <a:solidFill>
                        <a:srgbClr val="FFAB00"/>
                      </a:solidFill>
                      <a:prstDash val="solid"/>
                    </a:lnR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000" b="1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Source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9525">
                      <a:solidFill>
                        <a:srgbClr val="FFAB00"/>
                      </a:solidFill>
                      <a:prstDash val="solid"/>
                    </a:lnL>
                    <a:lnR w="9525">
                      <a:solidFill>
                        <a:srgbClr val="FFAB00"/>
                      </a:solidFill>
                      <a:prstDash val="solid"/>
                    </a:lnR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000" b="1" spc="8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sz="2000" b="1" spc="-12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8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2000" b="1" spc="-114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15" dirty="0">
                          <a:solidFill>
                            <a:srgbClr val="F8F7F4"/>
                          </a:solidFill>
                          <a:latin typeface="Arial"/>
                          <a:cs typeface="Arial"/>
                        </a:rPr>
                        <a:t>source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9525">
                      <a:solidFill>
                        <a:srgbClr val="FFAB00"/>
                      </a:solidFill>
                      <a:prstDash val="solid"/>
                    </a:lnL>
                    <a:lnR w="9525">
                      <a:solidFill>
                        <a:srgbClr val="FFAB00"/>
                      </a:solidFill>
                      <a:prstDash val="solid"/>
                    </a:lnR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9648"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700" spc="-5" dirty="0">
                          <a:solidFill>
                            <a:srgbClr val="F8F7F4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  <a:r>
                        <a:rPr sz="1700" spc="-20" dirty="0">
                          <a:solidFill>
                            <a:srgbClr val="F8F7F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700" dirty="0">
                          <a:solidFill>
                            <a:srgbClr val="FFAB00"/>
                          </a:solidFill>
                          <a:latin typeface="Courier New"/>
                          <a:cs typeface="Courier New"/>
                        </a:rPr>
                        <a:t>MySource</a:t>
                      </a:r>
                      <a:r>
                        <a:rPr sz="1700" dirty="0">
                          <a:solidFill>
                            <a:srgbClr val="F8F7F4"/>
                          </a:solidFill>
                          <a:latin typeface="Courier New"/>
                          <a:cs typeface="Courier New"/>
                        </a:rPr>
                        <a:t>(DataSource):</a:t>
                      </a:r>
                      <a:endParaRPr sz="1700">
                        <a:latin typeface="Courier New"/>
                        <a:cs typeface="Courier New"/>
                      </a:endParaRPr>
                    </a:p>
                    <a:p>
                      <a:pPr marL="72326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700" dirty="0">
                          <a:solidFill>
                            <a:srgbClr val="F8F7F4"/>
                          </a:solidFill>
                          <a:latin typeface="Courier New"/>
                          <a:cs typeface="Courier New"/>
                        </a:rPr>
                        <a:t>…</a:t>
                      </a:r>
                      <a:endParaRPr sz="1700">
                        <a:latin typeface="Courier New"/>
                        <a:cs typeface="Courier New"/>
                      </a:endParaRPr>
                    </a:p>
                  </a:txBody>
                  <a:tcPr marL="0" marR="0" marT="80010" marB="0">
                    <a:lnL w="9525">
                      <a:solidFill>
                        <a:srgbClr val="FFAB00"/>
                      </a:solidFill>
                      <a:prstDash val="solid"/>
                    </a:lnL>
                    <a:lnR w="9525">
                      <a:solidFill>
                        <a:srgbClr val="FFAB00"/>
                      </a:solidFill>
                      <a:prstDash val="solid"/>
                    </a:lnR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113664" marR="24257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900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Register </a:t>
                      </a:r>
                      <a:r>
                        <a:rPr sz="1900" spc="80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the </a:t>
                      </a:r>
                      <a:r>
                        <a:rPr sz="1900" spc="65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data </a:t>
                      </a:r>
                      <a:r>
                        <a:rPr sz="1900" spc="45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source </a:t>
                      </a:r>
                      <a:r>
                        <a:rPr sz="1900" spc="20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in </a:t>
                      </a:r>
                      <a:r>
                        <a:rPr sz="1900" spc="80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the </a:t>
                      </a:r>
                      <a:r>
                        <a:rPr sz="1900" spc="-490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70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current</a:t>
                      </a:r>
                      <a:r>
                        <a:rPr sz="1900" spc="10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10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Spark</a:t>
                      </a:r>
                      <a:r>
                        <a:rPr sz="1900" spc="5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15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session</a:t>
                      </a:r>
                      <a:r>
                        <a:rPr sz="1900" spc="-15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10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using</a:t>
                      </a:r>
                      <a:r>
                        <a:rPr sz="1900" spc="-5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80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the </a:t>
                      </a:r>
                      <a:r>
                        <a:rPr sz="1900" spc="-490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40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Python</a:t>
                      </a:r>
                      <a:r>
                        <a:rPr sz="1900" spc="10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60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data</a:t>
                      </a:r>
                      <a:r>
                        <a:rPr sz="1900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45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source</a:t>
                      </a:r>
                      <a:r>
                        <a:rPr sz="1900" spc="10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900" spc="-15" dirty="0">
                          <a:solidFill>
                            <a:srgbClr val="F8F7F4"/>
                          </a:solidFill>
                          <a:latin typeface="Microsoft Sans Serif"/>
                          <a:cs typeface="Microsoft Sans Serif"/>
                        </a:rPr>
                        <a:t>class:</a:t>
                      </a:r>
                      <a:endParaRPr sz="19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FFAB00"/>
                      </a:solidFill>
                      <a:prstDash val="solid"/>
                    </a:lnL>
                    <a:lnR w="9525">
                      <a:solidFill>
                        <a:srgbClr val="FFAB00"/>
                      </a:solidFill>
                      <a:prstDash val="solid"/>
                    </a:lnR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900" spc="-10" dirty="0">
                          <a:solidFill>
                            <a:srgbClr val="F8F7F4"/>
                          </a:solidFill>
                          <a:latin typeface="Courier New"/>
                          <a:cs typeface="Courier New"/>
                        </a:rPr>
                        <a:t>spark.</a:t>
                      </a:r>
                      <a:r>
                        <a:rPr sz="1900" spc="-10" dirty="0">
                          <a:solidFill>
                            <a:srgbClr val="4299DF"/>
                          </a:solidFill>
                          <a:latin typeface="Courier New"/>
                          <a:cs typeface="Courier New"/>
                        </a:rPr>
                        <a:t>read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</a:pPr>
                      <a:r>
                        <a:rPr sz="1900" spc="-15" dirty="0">
                          <a:solidFill>
                            <a:srgbClr val="F8F7F4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900" spc="-15" dirty="0">
                          <a:solidFill>
                            <a:srgbClr val="4299DF"/>
                          </a:solidFill>
                          <a:latin typeface="Courier New"/>
                          <a:cs typeface="Courier New"/>
                        </a:rPr>
                        <a:t>format</a:t>
                      </a:r>
                      <a:r>
                        <a:rPr sz="1900" spc="-15" dirty="0">
                          <a:solidFill>
                            <a:srgbClr val="FFAB00"/>
                          </a:solidFill>
                          <a:latin typeface="Courier New"/>
                          <a:cs typeface="Courier New"/>
                        </a:rPr>
                        <a:t>("my-source")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</a:pPr>
                      <a:r>
                        <a:rPr sz="1900" spc="-5" dirty="0">
                          <a:solidFill>
                            <a:srgbClr val="F8F7F4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900" spc="-5" dirty="0">
                          <a:solidFill>
                            <a:srgbClr val="4299DF"/>
                          </a:solidFill>
                          <a:latin typeface="Courier New"/>
                          <a:cs typeface="Courier New"/>
                        </a:rPr>
                        <a:t>Load</a:t>
                      </a:r>
                      <a:r>
                        <a:rPr sz="1900" spc="-5" dirty="0">
                          <a:solidFill>
                            <a:srgbClr val="F8F7F4"/>
                          </a:solidFill>
                          <a:latin typeface="Courier New"/>
                          <a:cs typeface="Courier New"/>
                        </a:rPr>
                        <a:t>(...)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61290" marB="0">
                    <a:lnL w="9525">
                      <a:solidFill>
                        <a:srgbClr val="FFAB00"/>
                      </a:solidFill>
                      <a:prstDash val="solid"/>
                    </a:lnL>
                    <a:lnR w="9525">
                      <a:solidFill>
                        <a:srgbClr val="FFAB00"/>
                      </a:solidFill>
                      <a:prstDash val="solid"/>
                    </a:lnR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60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AB00"/>
                      </a:solidFill>
                      <a:prstDash val="solid"/>
                    </a:lnL>
                    <a:lnR w="9525">
                      <a:solidFill>
                        <a:srgbClr val="FFAB00"/>
                      </a:solidFill>
                      <a:prstDash val="solid"/>
                    </a:lnR>
                    <a:lnB w="9525">
                      <a:solidFill>
                        <a:srgbClr val="FFAB00"/>
                      </a:solidFill>
                      <a:prstDash val="solid"/>
                    </a:lnB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900" spc="-5" dirty="0">
                          <a:solidFill>
                            <a:srgbClr val="F8F7F4"/>
                          </a:solidFill>
                          <a:latin typeface="Courier New"/>
                          <a:cs typeface="Courier New"/>
                        </a:rPr>
                        <a:t>spark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113664">
                        <a:lnSpc>
                          <a:spcPct val="100000"/>
                        </a:lnSpc>
                      </a:pPr>
                      <a:r>
                        <a:rPr sz="1900" spc="-15" dirty="0">
                          <a:solidFill>
                            <a:srgbClr val="F8F7F4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900" spc="-15" dirty="0">
                          <a:solidFill>
                            <a:srgbClr val="4299DF"/>
                          </a:solidFill>
                          <a:latin typeface="Courier New"/>
                          <a:cs typeface="Courier New"/>
                        </a:rPr>
                        <a:t>dataSource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113664">
                        <a:lnSpc>
                          <a:spcPct val="100000"/>
                        </a:lnSpc>
                      </a:pPr>
                      <a:r>
                        <a:rPr sz="1900" spc="-10" dirty="0">
                          <a:solidFill>
                            <a:srgbClr val="F8F7F4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900" spc="-10" dirty="0">
                          <a:solidFill>
                            <a:srgbClr val="4299DF"/>
                          </a:solidFill>
                          <a:latin typeface="Courier New"/>
                          <a:cs typeface="Courier New"/>
                        </a:rPr>
                        <a:t>register</a:t>
                      </a:r>
                      <a:r>
                        <a:rPr sz="1900" spc="-10" dirty="0">
                          <a:solidFill>
                            <a:srgbClr val="F8F7F4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900" spc="-10" dirty="0">
                          <a:solidFill>
                            <a:srgbClr val="FFAB00"/>
                          </a:solidFill>
                          <a:latin typeface="Courier New"/>
                          <a:cs typeface="Courier New"/>
                        </a:rPr>
                        <a:t>MySource</a:t>
                      </a:r>
                      <a:r>
                        <a:rPr sz="1900" spc="-10" dirty="0">
                          <a:solidFill>
                            <a:srgbClr val="F8F7F4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130175" marB="0">
                    <a:lnL w="9525">
                      <a:solidFill>
                        <a:srgbClr val="FFAB00"/>
                      </a:solidFill>
                      <a:prstDash val="solid"/>
                    </a:lnL>
                    <a:lnR w="9525">
                      <a:solidFill>
                        <a:srgbClr val="FFAB00"/>
                      </a:solidFill>
                      <a:prstDash val="solid"/>
                    </a:lnR>
                    <a:lnB w="9525">
                      <a:solidFill>
                        <a:srgbClr val="FFAB00"/>
                      </a:solidFill>
                      <a:prstDash val="solid"/>
                    </a:lnB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</a:pPr>
                      <a:r>
                        <a:rPr sz="1900" spc="-15" dirty="0">
                          <a:solidFill>
                            <a:srgbClr val="F8F7F4"/>
                          </a:solidFill>
                          <a:latin typeface="Courier New"/>
                          <a:cs typeface="Courier New"/>
                        </a:rPr>
                        <a:t>df.</a:t>
                      </a:r>
                      <a:r>
                        <a:rPr sz="1900" spc="-15" dirty="0">
                          <a:solidFill>
                            <a:srgbClr val="4299DF"/>
                          </a:solidFill>
                          <a:latin typeface="Courier New"/>
                          <a:cs typeface="Courier New"/>
                        </a:rPr>
                        <a:t>write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</a:pPr>
                      <a:r>
                        <a:rPr sz="1900" spc="-15" dirty="0">
                          <a:solidFill>
                            <a:srgbClr val="F8F7F4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900" spc="-15" dirty="0">
                          <a:solidFill>
                            <a:srgbClr val="4299DF"/>
                          </a:solidFill>
                          <a:latin typeface="Courier New"/>
                          <a:cs typeface="Courier New"/>
                        </a:rPr>
                        <a:t>format</a:t>
                      </a:r>
                      <a:r>
                        <a:rPr sz="1900" spc="-15" dirty="0">
                          <a:solidFill>
                            <a:srgbClr val="FFAB00"/>
                          </a:solidFill>
                          <a:latin typeface="Courier New"/>
                          <a:cs typeface="Courier New"/>
                        </a:rPr>
                        <a:t>("my-source")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</a:pPr>
                      <a:r>
                        <a:rPr sz="1900" spc="-5" dirty="0">
                          <a:solidFill>
                            <a:srgbClr val="F8F7F4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900" spc="-5" dirty="0">
                          <a:solidFill>
                            <a:srgbClr val="4299DF"/>
                          </a:solidFill>
                          <a:latin typeface="Courier New"/>
                          <a:cs typeface="Courier New"/>
                        </a:rPr>
                        <a:t>mode</a:t>
                      </a:r>
                      <a:r>
                        <a:rPr sz="1900" spc="-5" dirty="0">
                          <a:solidFill>
                            <a:srgbClr val="F8F7F4"/>
                          </a:solidFill>
                          <a:latin typeface="Courier New"/>
                          <a:cs typeface="Courier New"/>
                        </a:rPr>
                        <a:t>("append")</a:t>
                      </a:r>
                      <a:endParaRPr sz="1900">
                        <a:latin typeface="Courier New"/>
                        <a:cs typeface="Courier New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</a:pPr>
                      <a:r>
                        <a:rPr sz="1900" spc="-5" dirty="0">
                          <a:solidFill>
                            <a:srgbClr val="F8F7F4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900" spc="-5" dirty="0">
                          <a:solidFill>
                            <a:srgbClr val="4299DF"/>
                          </a:solidFill>
                          <a:latin typeface="Courier New"/>
                          <a:cs typeface="Courier New"/>
                        </a:rPr>
                        <a:t>save</a:t>
                      </a:r>
                      <a:r>
                        <a:rPr sz="1900" spc="-5" dirty="0">
                          <a:solidFill>
                            <a:srgbClr val="F8F7F4"/>
                          </a:solidFill>
                          <a:latin typeface="Courier New"/>
                          <a:cs typeface="Courier New"/>
                        </a:rPr>
                        <a:t>(...)</a:t>
                      </a:r>
                      <a:endParaRPr sz="1900">
                        <a:latin typeface="Courier New"/>
                        <a:cs typeface="Courier New"/>
                      </a:endParaRPr>
                    </a:p>
                  </a:txBody>
                  <a:tcPr marL="0" marR="0" marT="6350" marB="0">
                    <a:lnL w="9525">
                      <a:solidFill>
                        <a:srgbClr val="FFAB00"/>
                      </a:solidFill>
                      <a:prstDash val="solid"/>
                    </a:lnL>
                    <a:lnR w="9525">
                      <a:solidFill>
                        <a:srgbClr val="FFAB00"/>
                      </a:solidFill>
                      <a:prstDash val="solid"/>
                    </a:lnR>
                    <a:lnB w="9525">
                      <a:solidFill>
                        <a:srgbClr val="FFAB00"/>
                      </a:solidFill>
                      <a:prstDash val="solid"/>
                    </a:lnB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692" y="6551676"/>
            <a:ext cx="986027" cy="838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5638" y="254261"/>
            <a:ext cx="71742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25" dirty="0">
                <a:latin typeface="Lucida Sans Unicode"/>
                <a:cs typeface="Lucida Sans Unicode"/>
              </a:rPr>
              <a:t>Python</a:t>
            </a:r>
            <a:r>
              <a:rPr sz="4000" b="0" spc="-280" dirty="0">
                <a:latin typeface="Lucida Sans Unicode"/>
                <a:cs typeface="Lucida Sans Unicode"/>
              </a:rPr>
              <a:t> </a:t>
            </a:r>
            <a:r>
              <a:rPr sz="4000" b="0" spc="-10" dirty="0">
                <a:latin typeface="Lucida Sans Unicode"/>
                <a:cs typeface="Lucida Sans Unicode"/>
              </a:rPr>
              <a:t>Data</a:t>
            </a:r>
            <a:r>
              <a:rPr sz="4000" b="0" spc="-275" dirty="0">
                <a:latin typeface="Lucida Sans Unicode"/>
                <a:cs typeface="Lucida Sans Unicode"/>
              </a:rPr>
              <a:t> </a:t>
            </a:r>
            <a:r>
              <a:rPr sz="4000" b="0" spc="40" dirty="0">
                <a:latin typeface="Lucida Sans Unicode"/>
                <a:cs typeface="Lucida Sans Unicode"/>
              </a:rPr>
              <a:t>Source</a:t>
            </a:r>
            <a:r>
              <a:rPr sz="4000" b="0" spc="-275" dirty="0">
                <a:latin typeface="Lucida Sans Unicode"/>
                <a:cs typeface="Lucida Sans Unicode"/>
              </a:rPr>
              <a:t> </a:t>
            </a:r>
            <a:r>
              <a:rPr sz="4000" b="0" spc="15" dirty="0">
                <a:latin typeface="Lucida Sans Unicode"/>
                <a:cs typeface="Lucida Sans Unicode"/>
              </a:rPr>
              <a:t>Overview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5653" y="1025924"/>
            <a:ext cx="9165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solidFill>
                  <a:srgbClr val="FFAB00"/>
                </a:solidFill>
                <a:latin typeface="Arial"/>
                <a:cs typeface="Arial"/>
              </a:rPr>
              <a:t>Easy</a:t>
            </a:r>
            <a:r>
              <a:rPr sz="2400" b="1" spc="-95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spc="25" dirty="0">
                <a:solidFill>
                  <a:srgbClr val="FFAB00"/>
                </a:solidFill>
                <a:latin typeface="Arial"/>
                <a:cs typeface="Arial"/>
              </a:rPr>
              <a:t>Three</a:t>
            </a:r>
            <a:r>
              <a:rPr sz="2400" b="1" spc="-90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spc="25" dirty="0">
                <a:solidFill>
                  <a:srgbClr val="FFAB00"/>
                </a:solidFill>
                <a:latin typeface="Arial"/>
                <a:cs typeface="Arial"/>
              </a:rPr>
              <a:t>Steps</a:t>
            </a:r>
            <a:r>
              <a:rPr sz="2400" b="1" spc="-90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solidFill>
                  <a:srgbClr val="FFAB00"/>
                </a:solidFill>
                <a:latin typeface="Arial"/>
                <a:cs typeface="Arial"/>
              </a:rPr>
              <a:t>to</a:t>
            </a:r>
            <a:r>
              <a:rPr sz="2400" b="1" spc="-95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spc="90" dirty="0">
                <a:solidFill>
                  <a:srgbClr val="FFAB00"/>
                </a:solidFill>
                <a:latin typeface="Arial"/>
                <a:cs typeface="Arial"/>
              </a:rPr>
              <a:t>create</a:t>
            </a:r>
            <a:r>
              <a:rPr sz="2400" b="1" spc="-90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spc="40" dirty="0">
                <a:solidFill>
                  <a:srgbClr val="FFAB00"/>
                </a:solidFill>
                <a:latin typeface="Arial"/>
                <a:cs typeface="Arial"/>
              </a:rPr>
              <a:t>and</a:t>
            </a:r>
            <a:r>
              <a:rPr sz="2400" b="1" spc="-90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AB00"/>
                </a:solidFill>
                <a:latin typeface="Arial"/>
                <a:cs typeface="Arial"/>
              </a:rPr>
              <a:t>use</a:t>
            </a:r>
            <a:r>
              <a:rPr sz="2400" b="1" spc="-90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spc="20" dirty="0">
                <a:solidFill>
                  <a:srgbClr val="FFAB00"/>
                </a:solidFill>
                <a:latin typeface="Arial"/>
                <a:cs typeface="Arial"/>
              </a:rPr>
              <a:t>your</a:t>
            </a:r>
            <a:r>
              <a:rPr sz="2400" b="1" spc="-95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spc="50" dirty="0">
                <a:solidFill>
                  <a:srgbClr val="FFAB00"/>
                </a:solidFill>
                <a:latin typeface="Arial"/>
                <a:cs typeface="Arial"/>
              </a:rPr>
              <a:t>custom</a:t>
            </a:r>
            <a:r>
              <a:rPr sz="2400" b="1" spc="-90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spc="95" dirty="0">
                <a:solidFill>
                  <a:srgbClr val="FFAB00"/>
                </a:solidFill>
                <a:latin typeface="Arial"/>
                <a:cs typeface="Arial"/>
              </a:rPr>
              <a:t>data</a:t>
            </a:r>
            <a:r>
              <a:rPr sz="2400" b="1" spc="-90" dirty="0">
                <a:solidFill>
                  <a:srgbClr val="FFAB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AB00"/>
                </a:solidFill>
                <a:latin typeface="Arial"/>
                <a:cs typeface="Arial"/>
              </a:rPr>
              <a:t>sources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9724" y="4003547"/>
            <a:ext cx="996695" cy="8153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03703" y="3934967"/>
            <a:ext cx="1178051" cy="88391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6111" y="5128259"/>
            <a:ext cx="883919" cy="8839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60092" y="5128259"/>
            <a:ext cx="883919" cy="88391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1687" y="2632964"/>
            <a:ext cx="792607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29030">
              <a:lnSpc>
                <a:spcPct val="100000"/>
              </a:lnSpc>
              <a:spcBef>
                <a:spcPts val="100"/>
              </a:spcBef>
            </a:pPr>
            <a:r>
              <a:rPr sz="4800" b="0" spc="-50" dirty="0">
                <a:latin typeface="Lucida Sans Unicode"/>
                <a:cs typeface="Lucida Sans Unicode"/>
              </a:rPr>
              <a:t>DataFrame.toArrow </a:t>
            </a:r>
            <a:r>
              <a:rPr sz="4800" b="0" spc="-45" dirty="0">
                <a:latin typeface="Lucida Sans Unicode"/>
                <a:cs typeface="Lucida Sans Unicode"/>
              </a:rPr>
              <a:t> </a:t>
            </a:r>
            <a:r>
              <a:rPr sz="4800" b="0" spc="-5" dirty="0">
                <a:latin typeface="Lucida Sans Unicode"/>
                <a:cs typeface="Lucida Sans Unicode"/>
              </a:rPr>
              <a:t>Gro</a:t>
            </a:r>
            <a:r>
              <a:rPr sz="4800" b="0" spc="10" dirty="0">
                <a:latin typeface="Lucida Sans Unicode"/>
                <a:cs typeface="Lucida Sans Unicode"/>
              </a:rPr>
              <a:t>upe</a:t>
            </a:r>
            <a:r>
              <a:rPr sz="4800" b="0" spc="-80" dirty="0">
                <a:latin typeface="Lucida Sans Unicode"/>
                <a:cs typeface="Lucida Sans Unicode"/>
              </a:rPr>
              <a:t>d</a:t>
            </a:r>
            <a:r>
              <a:rPr sz="4800" b="0" spc="-100" dirty="0">
                <a:latin typeface="Lucida Sans Unicode"/>
                <a:cs typeface="Lucida Sans Unicode"/>
              </a:rPr>
              <a:t>D</a:t>
            </a:r>
            <a:r>
              <a:rPr sz="4800" b="0" spc="30" dirty="0">
                <a:latin typeface="Lucida Sans Unicode"/>
                <a:cs typeface="Lucida Sans Unicode"/>
              </a:rPr>
              <a:t>a</a:t>
            </a:r>
            <a:r>
              <a:rPr sz="4800" b="0" spc="140" dirty="0">
                <a:latin typeface="Lucida Sans Unicode"/>
                <a:cs typeface="Lucida Sans Unicode"/>
              </a:rPr>
              <a:t>t</a:t>
            </a:r>
            <a:r>
              <a:rPr sz="4800" b="0" spc="30" dirty="0">
                <a:latin typeface="Lucida Sans Unicode"/>
                <a:cs typeface="Lucida Sans Unicode"/>
              </a:rPr>
              <a:t>a</a:t>
            </a:r>
            <a:r>
              <a:rPr sz="4800" b="0" spc="-225" dirty="0">
                <a:latin typeface="Lucida Sans Unicode"/>
                <a:cs typeface="Lucida Sans Unicode"/>
              </a:rPr>
              <a:t>.a</a:t>
            </a:r>
            <a:r>
              <a:rPr sz="4800" b="0" spc="-15" dirty="0">
                <a:latin typeface="Lucida Sans Unicode"/>
                <a:cs typeface="Lucida Sans Unicode"/>
              </a:rPr>
              <a:t>pplyI</a:t>
            </a:r>
            <a:r>
              <a:rPr sz="4800" b="0" spc="-90" dirty="0">
                <a:latin typeface="Lucida Sans Unicode"/>
                <a:cs typeface="Lucida Sans Unicode"/>
              </a:rPr>
              <a:t>n</a:t>
            </a:r>
            <a:r>
              <a:rPr sz="4800" b="0" spc="-100" dirty="0">
                <a:latin typeface="Lucida Sans Unicode"/>
                <a:cs typeface="Lucida Sans Unicode"/>
              </a:rPr>
              <a:t>A</a:t>
            </a:r>
            <a:r>
              <a:rPr sz="4800" b="0" spc="-120" dirty="0">
                <a:latin typeface="Lucida Sans Unicode"/>
                <a:cs typeface="Lucida Sans Unicode"/>
              </a:rPr>
              <a:t>rro</a:t>
            </a:r>
            <a:r>
              <a:rPr sz="4800" b="0" spc="35" dirty="0">
                <a:latin typeface="Lucida Sans Unicode"/>
                <a:cs typeface="Lucida Sans Unicode"/>
              </a:rPr>
              <a:t>w</a:t>
            </a:r>
            <a:endParaRPr sz="4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021" y="522546"/>
            <a:ext cx="10146665" cy="5748020"/>
            <a:chOff x="934021" y="522546"/>
            <a:chExt cx="10146665" cy="5748020"/>
          </a:xfrm>
        </p:grpSpPr>
        <p:sp>
          <p:nvSpPr>
            <p:cNvPr id="3" name="object 3"/>
            <p:cNvSpPr/>
            <p:nvPr/>
          </p:nvSpPr>
          <p:spPr>
            <a:xfrm>
              <a:off x="1024587" y="875212"/>
              <a:ext cx="10055860" cy="5395595"/>
            </a:xfrm>
            <a:custGeom>
              <a:avLst/>
              <a:gdLst/>
              <a:ahLst/>
              <a:cxnLst/>
              <a:rect l="l" t="t" r="r" b="b"/>
              <a:pathLst>
                <a:path w="10055860" h="5395595">
                  <a:moveTo>
                    <a:pt x="9829457" y="0"/>
                  </a:moveTo>
                  <a:lnTo>
                    <a:pt x="226148" y="0"/>
                  </a:lnTo>
                  <a:lnTo>
                    <a:pt x="214515" y="304"/>
                  </a:lnTo>
                  <a:lnTo>
                    <a:pt x="158762" y="10248"/>
                  </a:lnTo>
                  <a:lnTo>
                    <a:pt x="118211" y="27432"/>
                  </a:lnTo>
                  <a:lnTo>
                    <a:pt x="82169" y="51828"/>
                  </a:lnTo>
                  <a:lnTo>
                    <a:pt x="51523" y="82524"/>
                  </a:lnTo>
                  <a:lnTo>
                    <a:pt x="27203" y="118630"/>
                  </a:lnTo>
                  <a:lnTo>
                    <a:pt x="10109" y="159219"/>
                  </a:lnTo>
                  <a:lnTo>
                    <a:pt x="1155" y="203263"/>
                  </a:lnTo>
                  <a:lnTo>
                    <a:pt x="0" y="5169192"/>
                  </a:lnTo>
                  <a:lnTo>
                    <a:pt x="292" y="5180825"/>
                  </a:lnTo>
                  <a:lnTo>
                    <a:pt x="10248" y="5236578"/>
                  </a:lnTo>
                  <a:lnTo>
                    <a:pt x="27419" y="5277129"/>
                  </a:lnTo>
                  <a:lnTo>
                    <a:pt x="51816" y="5313172"/>
                  </a:lnTo>
                  <a:lnTo>
                    <a:pt x="82511" y="5343817"/>
                  </a:lnTo>
                  <a:lnTo>
                    <a:pt x="118618" y="5368137"/>
                  </a:lnTo>
                  <a:lnTo>
                    <a:pt x="159207" y="5385231"/>
                  </a:lnTo>
                  <a:lnTo>
                    <a:pt x="203263" y="5394185"/>
                  </a:lnTo>
                  <a:lnTo>
                    <a:pt x="226275" y="5395341"/>
                  </a:lnTo>
                  <a:lnTo>
                    <a:pt x="9829571" y="5395341"/>
                  </a:lnTo>
                  <a:lnTo>
                    <a:pt x="9841217" y="5395036"/>
                  </a:lnTo>
                  <a:lnTo>
                    <a:pt x="9852812" y="5394147"/>
                  </a:lnTo>
                  <a:lnTo>
                    <a:pt x="9875278" y="5390692"/>
                  </a:lnTo>
                  <a:lnTo>
                    <a:pt x="9894155" y="5385816"/>
                  </a:lnTo>
                  <a:lnTo>
                    <a:pt x="226275" y="5385816"/>
                  </a:lnTo>
                  <a:lnTo>
                    <a:pt x="214985" y="5385536"/>
                  </a:lnTo>
                  <a:lnTo>
                    <a:pt x="161582" y="5376011"/>
                  </a:lnTo>
                  <a:lnTo>
                    <a:pt x="122745" y="5359552"/>
                  </a:lnTo>
                  <a:lnTo>
                    <a:pt x="88214" y="5336184"/>
                  </a:lnTo>
                  <a:lnTo>
                    <a:pt x="58864" y="5306771"/>
                  </a:lnTo>
                  <a:lnTo>
                    <a:pt x="35560" y="5272176"/>
                  </a:lnTo>
                  <a:lnTo>
                    <a:pt x="19189" y="5233301"/>
                  </a:lnTo>
                  <a:lnTo>
                    <a:pt x="10604" y="5190998"/>
                  </a:lnTo>
                  <a:lnTo>
                    <a:pt x="9518" y="5169192"/>
                  </a:lnTo>
                  <a:lnTo>
                    <a:pt x="9527" y="226161"/>
                  </a:lnTo>
                  <a:lnTo>
                    <a:pt x="13970" y="182359"/>
                  </a:lnTo>
                  <a:lnTo>
                    <a:pt x="26631" y="141693"/>
                  </a:lnTo>
                  <a:lnTo>
                    <a:pt x="46659" y="104902"/>
                  </a:lnTo>
                  <a:lnTo>
                    <a:pt x="73164" y="72847"/>
                  </a:lnTo>
                  <a:lnTo>
                    <a:pt x="105270" y="46405"/>
                  </a:lnTo>
                  <a:lnTo>
                    <a:pt x="142113" y="26466"/>
                  </a:lnTo>
                  <a:lnTo>
                    <a:pt x="182816" y="13881"/>
                  </a:lnTo>
                  <a:lnTo>
                    <a:pt x="226390" y="9525"/>
                  </a:lnTo>
                  <a:lnTo>
                    <a:pt x="9894228" y="9525"/>
                  </a:lnTo>
                  <a:lnTo>
                    <a:pt x="9874808" y="4559"/>
                  </a:lnTo>
                  <a:lnTo>
                    <a:pt x="9852456" y="1155"/>
                  </a:lnTo>
                  <a:lnTo>
                    <a:pt x="9840976" y="292"/>
                  </a:lnTo>
                  <a:lnTo>
                    <a:pt x="9829457" y="0"/>
                  </a:lnTo>
                  <a:close/>
                </a:path>
                <a:path w="10055860" h="5395595">
                  <a:moveTo>
                    <a:pt x="9894228" y="9525"/>
                  </a:moveTo>
                  <a:lnTo>
                    <a:pt x="9829457" y="9525"/>
                  </a:lnTo>
                  <a:lnTo>
                    <a:pt x="9840734" y="9817"/>
                  </a:lnTo>
                  <a:lnTo>
                    <a:pt x="9851732" y="10655"/>
                  </a:lnTo>
                  <a:lnTo>
                    <a:pt x="9894138" y="19329"/>
                  </a:lnTo>
                  <a:lnTo>
                    <a:pt x="9932974" y="35788"/>
                  </a:lnTo>
                  <a:lnTo>
                    <a:pt x="9967506" y="59156"/>
                  </a:lnTo>
                  <a:lnTo>
                    <a:pt x="9996855" y="88582"/>
                  </a:lnTo>
                  <a:lnTo>
                    <a:pt x="10020160" y="123164"/>
                  </a:lnTo>
                  <a:lnTo>
                    <a:pt x="10036530" y="162039"/>
                  </a:lnTo>
                  <a:lnTo>
                    <a:pt x="10045115" y="204343"/>
                  </a:lnTo>
                  <a:lnTo>
                    <a:pt x="10046204" y="5169192"/>
                  </a:lnTo>
                  <a:lnTo>
                    <a:pt x="10045922" y="5180101"/>
                  </a:lnTo>
                  <a:lnTo>
                    <a:pt x="10036390" y="5233746"/>
                  </a:lnTo>
                  <a:lnTo>
                    <a:pt x="10019944" y="5272582"/>
                  </a:lnTo>
                  <a:lnTo>
                    <a:pt x="9996563" y="5307114"/>
                  </a:lnTo>
                  <a:lnTo>
                    <a:pt x="9967150" y="5336476"/>
                  </a:lnTo>
                  <a:lnTo>
                    <a:pt x="9932568" y="5359768"/>
                  </a:lnTo>
                  <a:lnTo>
                    <a:pt x="9893681" y="5376151"/>
                  </a:lnTo>
                  <a:lnTo>
                    <a:pt x="9851377" y="5384723"/>
                  </a:lnTo>
                  <a:lnTo>
                    <a:pt x="9829330" y="5385816"/>
                  </a:lnTo>
                  <a:lnTo>
                    <a:pt x="9894155" y="5385816"/>
                  </a:lnTo>
                  <a:lnTo>
                    <a:pt x="9937508" y="5367921"/>
                  </a:lnTo>
                  <a:lnTo>
                    <a:pt x="9973551" y="5343525"/>
                  </a:lnTo>
                  <a:lnTo>
                    <a:pt x="10004196" y="5312816"/>
                  </a:lnTo>
                  <a:lnTo>
                    <a:pt x="10028516" y="5276723"/>
                  </a:lnTo>
                  <a:lnTo>
                    <a:pt x="10045623" y="5236121"/>
                  </a:lnTo>
                  <a:lnTo>
                    <a:pt x="10054510" y="5192433"/>
                  </a:lnTo>
                  <a:lnTo>
                    <a:pt x="10055729" y="5169192"/>
                  </a:lnTo>
                  <a:lnTo>
                    <a:pt x="10055720" y="226161"/>
                  </a:lnTo>
                  <a:lnTo>
                    <a:pt x="10051072" y="180454"/>
                  </a:lnTo>
                  <a:lnTo>
                    <a:pt x="10037851" y="137985"/>
                  </a:lnTo>
                  <a:lnTo>
                    <a:pt x="10016947" y="99580"/>
                  </a:lnTo>
                  <a:lnTo>
                    <a:pt x="9989286" y="66116"/>
                  </a:lnTo>
                  <a:lnTo>
                    <a:pt x="9955771" y="38519"/>
                  </a:lnTo>
                  <a:lnTo>
                    <a:pt x="9917315" y="17703"/>
                  </a:lnTo>
                  <a:lnTo>
                    <a:pt x="9896513" y="10109"/>
                  </a:lnTo>
                  <a:lnTo>
                    <a:pt x="9894228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8783" y="795528"/>
              <a:ext cx="10046335" cy="5386070"/>
            </a:xfrm>
            <a:custGeom>
              <a:avLst/>
              <a:gdLst/>
              <a:ahLst/>
              <a:cxnLst/>
              <a:rect l="l" t="t" r="r" b="b"/>
              <a:pathLst>
                <a:path w="10046335" h="5386070">
                  <a:moveTo>
                    <a:pt x="0" y="221513"/>
                  </a:moveTo>
                  <a:lnTo>
                    <a:pt x="4500" y="176870"/>
                  </a:lnTo>
                  <a:lnTo>
                    <a:pt x="17407" y="135290"/>
                  </a:lnTo>
                  <a:lnTo>
                    <a:pt x="37830" y="97662"/>
                  </a:lnTo>
                  <a:lnTo>
                    <a:pt x="64879" y="64879"/>
                  </a:lnTo>
                  <a:lnTo>
                    <a:pt x="97662" y="37830"/>
                  </a:lnTo>
                  <a:lnTo>
                    <a:pt x="135290" y="17407"/>
                  </a:lnTo>
                  <a:lnTo>
                    <a:pt x="176870" y="4500"/>
                  </a:lnTo>
                  <a:lnTo>
                    <a:pt x="221513" y="0"/>
                  </a:lnTo>
                  <a:lnTo>
                    <a:pt x="9824694" y="0"/>
                  </a:lnTo>
                  <a:lnTo>
                    <a:pt x="9869337" y="4500"/>
                  </a:lnTo>
                  <a:lnTo>
                    <a:pt x="9910917" y="17407"/>
                  </a:lnTo>
                  <a:lnTo>
                    <a:pt x="9948545" y="37830"/>
                  </a:lnTo>
                  <a:lnTo>
                    <a:pt x="9981328" y="64879"/>
                  </a:lnTo>
                  <a:lnTo>
                    <a:pt x="10008377" y="97662"/>
                  </a:lnTo>
                  <a:lnTo>
                    <a:pt x="10028800" y="135290"/>
                  </a:lnTo>
                  <a:lnTo>
                    <a:pt x="10041707" y="176870"/>
                  </a:lnTo>
                  <a:lnTo>
                    <a:pt x="10046208" y="221513"/>
                  </a:lnTo>
                  <a:lnTo>
                    <a:pt x="10046208" y="5164302"/>
                  </a:lnTo>
                  <a:lnTo>
                    <a:pt x="10041707" y="5208945"/>
                  </a:lnTo>
                  <a:lnTo>
                    <a:pt x="10028800" y="5250525"/>
                  </a:lnTo>
                  <a:lnTo>
                    <a:pt x="10008377" y="5288153"/>
                  </a:lnTo>
                  <a:lnTo>
                    <a:pt x="9981328" y="5320936"/>
                  </a:lnTo>
                  <a:lnTo>
                    <a:pt x="9948545" y="5347985"/>
                  </a:lnTo>
                  <a:lnTo>
                    <a:pt x="9910917" y="5368408"/>
                  </a:lnTo>
                  <a:lnTo>
                    <a:pt x="9869337" y="5381315"/>
                  </a:lnTo>
                  <a:lnTo>
                    <a:pt x="9824694" y="5385816"/>
                  </a:lnTo>
                  <a:lnTo>
                    <a:pt x="221513" y="5385816"/>
                  </a:lnTo>
                  <a:lnTo>
                    <a:pt x="176870" y="5381315"/>
                  </a:lnTo>
                  <a:lnTo>
                    <a:pt x="135290" y="5368408"/>
                  </a:lnTo>
                  <a:lnTo>
                    <a:pt x="97662" y="5347985"/>
                  </a:lnTo>
                  <a:lnTo>
                    <a:pt x="64879" y="5320936"/>
                  </a:lnTo>
                  <a:lnTo>
                    <a:pt x="37830" y="5288153"/>
                  </a:lnTo>
                  <a:lnTo>
                    <a:pt x="17407" y="5250525"/>
                  </a:lnTo>
                  <a:lnTo>
                    <a:pt x="4500" y="5208945"/>
                  </a:lnTo>
                  <a:lnTo>
                    <a:pt x="0" y="5164302"/>
                  </a:lnTo>
                  <a:lnTo>
                    <a:pt x="0" y="221513"/>
                  </a:lnTo>
                  <a:close/>
                </a:path>
              </a:pathLst>
            </a:custGeom>
            <a:ln w="9524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67967" y="1267962"/>
              <a:ext cx="9387840" cy="4726305"/>
            </a:xfrm>
            <a:custGeom>
              <a:avLst/>
              <a:gdLst/>
              <a:ahLst/>
              <a:cxnLst/>
              <a:rect l="l" t="t" r="r" b="b"/>
              <a:pathLst>
                <a:path w="9387840" h="4726305">
                  <a:moveTo>
                    <a:pt x="9098889" y="0"/>
                  </a:moveTo>
                  <a:lnTo>
                    <a:pt x="288950" y="0"/>
                  </a:lnTo>
                  <a:lnTo>
                    <a:pt x="242079" y="3782"/>
                  </a:lnTo>
                  <a:lnTo>
                    <a:pt x="197617" y="14731"/>
                  </a:lnTo>
                  <a:lnTo>
                    <a:pt x="156158" y="32253"/>
                  </a:lnTo>
                  <a:lnTo>
                    <a:pt x="118297" y="55752"/>
                  </a:lnTo>
                  <a:lnTo>
                    <a:pt x="84629" y="84634"/>
                  </a:lnTo>
                  <a:lnTo>
                    <a:pt x="55749" y="118303"/>
                  </a:lnTo>
                  <a:lnTo>
                    <a:pt x="32251" y="156164"/>
                  </a:lnTo>
                  <a:lnTo>
                    <a:pt x="14730" y="197622"/>
                  </a:lnTo>
                  <a:lnTo>
                    <a:pt x="3781" y="242082"/>
                  </a:lnTo>
                  <a:lnTo>
                    <a:pt x="0" y="288950"/>
                  </a:lnTo>
                  <a:lnTo>
                    <a:pt x="0" y="4436986"/>
                  </a:lnTo>
                  <a:lnTo>
                    <a:pt x="3781" y="4483853"/>
                  </a:lnTo>
                  <a:lnTo>
                    <a:pt x="14730" y="4528312"/>
                  </a:lnTo>
                  <a:lnTo>
                    <a:pt x="32251" y="4569769"/>
                  </a:lnTo>
                  <a:lnTo>
                    <a:pt x="55749" y="4607628"/>
                  </a:lnTo>
                  <a:lnTo>
                    <a:pt x="84629" y="4641295"/>
                  </a:lnTo>
                  <a:lnTo>
                    <a:pt x="118297" y="4670175"/>
                  </a:lnTo>
                  <a:lnTo>
                    <a:pt x="156158" y="4693673"/>
                  </a:lnTo>
                  <a:lnTo>
                    <a:pt x="197617" y="4711193"/>
                  </a:lnTo>
                  <a:lnTo>
                    <a:pt x="242079" y="4722142"/>
                  </a:lnTo>
                  <a:lnTo>
                    <a:pt x="288950" y="4725924"/>
                  </a:lnTo>
                  <a:lnTo>
                    <a:pt x="9098889" y="4725924"/>
                  </a:lnTo>
                  <a:lnTo>
                    <a:pt x="9145760" y="4722142"/>
                  </a:lnTo>
                  <a:lnTo>
                    <a:pt x="9190222" y="4711193"/>
                  </a:lnTo>
                  <a:lnTo>
                    <a:pt x="9231681" y="4693673"/>
                  </a:lnTo>
                  <a:lnTo>
                    <a:pt x="9269542" y="4670175"/>
                  </a:lnTo>
                  <a:lnTo>
                    <a:pt x="9303210" y="4641295"/>
                  </a:lnTo>
                  <a:lnTo>
                    <a:pt x="9332090" y="4607628"/>
                  </a:lnTo>
                  <a:lnTo>
                    <a:pt x="9355588" y="4569769"/>
                  </a:lnTo>
                  <a:lnTo>
                    <a:pt x="9373109" y="4528312"/>
                  </a:lnTo>
                  <a:lnTo>
                    <a:pt x="9384058" y="4483853"/>
                  </a:lnTo>
                  <a:lnTo>
                    <a:pt x="9387840" y="4436986"/>
                  </a:lnTo>
                  <a:lnTo>
                    <a:pt x="9387840" y="288950"/>
                  </a:lnTo>
                  <a:lnTo>
                    <a:pt x="9384058" y="242082"/>
                  </a:lnTo>
                  <a:lnTo>
                    <a:pt x="9373109" y="197622"/>
                  </a:lnTo>
                  <a:lnTo>
                    <a:pt x="9355588" y="156164"/>
                  </a:lnTo>
                  <a:lnTo>
                    <a:pt x="9332090" y="118303"/>
                  </a:lnTo>
                  <a:lnTo>
                    <a:pt x="9303210" y="84634"/>
                  </a:lnTo>
                  <a:lnTo>
                    <a:pt x="9269542" y="55752"/>
                  </a:lnTo>
                  <a:lnTo>
                    <a:pt x="9231681" y="32253"/>
                  </a:lnTo>
                  <a:lnTo>
                    <a:pt x="9190222" y="14731"/>
                  </a:lnTo>
                  <a:lnTo>
                    <a:pt x="9145760" y="3782"/>
                  </a:lnTo>
                  <a:lnTo>
                    <a:pt x="9098889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67967" y="1267962"/>
              <a:ext cx="9387840" cy="4726305"/>
            </a:xfrm>
            <a:custGeom>
              <a:avLst/>
              <a:gdLst/>
              <a:ahLst/>
              <a:cxnLst/>
              <a:rect l="l" t="t" r="r" b="b"/>
              <a:pathLst>
                <a:path w="9387840" h="4726305">
                  <a:moveTo>
                    <a:pt x="0" y="288950"/>
                  </a:moveTo>
                  <a:lnTo>
                    <a:pt x="3781" y="242082"/>
                  </a:lnTo>
                  <a:lnTo>
                    <a:pt x="14730" y="197622"/>
                  </a:lnTo>
                  <a:lnTo>
                    <a:pt x="32251" y="156164"/>
                  </a:lnTo>
                  <a:lnTo>
                    <a:pt x="55749" y="118303"/>
                  </a:lnTo>
                  <a:lnTo>
                    <a:pt x="84629" y="84634"/>
                  </a:lnTo>
                  <a:lnTo>
                    <a:pt x="118297" y="55752"/>
                  </a:lnTo>
                  <a:lnTo>
                    <a:pt x="156158" y="32253"/>
                  </a:lnTo>
                  <a:lnTo>
                    <a:pt x="197617" y="14731"/>
                  </a:lnTo>
                  <a:lnTo>
                    <a:pt x="242079" y="3782"/>
                  </a:lnTo>
                  <a:lnTo>
                    <a:pt x="288950" y="0"/>
                  </a:lnTo>
                  <a:lnTo>
                    <a:pt x="9098889" y="0"/>
                  </a:lnTo>
                  <a:lnTo>
                    <a:pt x="9145760" y="3782"/>
                  </a:lnTo>
                  <a:lnTo>
                    <a:pt x="9190222" y="14731"/>
                  </a:lnTo>
                  <a:lnTo>
                    <a:pt x="9231681" y="32253"/>
                  </a:lnTo>
                  <a:lnTo>
                    <a:pt x="9269542" y="55752"/>
                  </a:lnTo>
                  <a:lnTo>
                    <a:pt x="9303210" y="84634"/>
                  </a:lnTo>
                  <a:lnTo>
                    <a:pt x="9332090" y="118303"/>
                  </a:lnTo>
                  <a:lnTo>
                    <a:pt x="9355588" y="156164"/>
                  </a:lnTo>
                  <a:lnTo>
                    <a:pt x="9373109" y="197622"/>
                  </a:lnTo>
                  <a:lnTo>
                    <a:pt x="9384058" y="242082"/>
                  </a:lnTo>
                  <a:lnTo>
                    <a:pt x="9387840" y="288950"/>
                  </a:lnTo>
                  <a:lnTo>
                    <a:pt x="9387840" y="4436986"/>
                  </a:lnTo>
                  <a:lnTo>
                    <a:pt x="9384058" y="4483853"/>
                  </a:lnTo>
                  <a:lnTo>
                    <a:pt x="9373109" y="4528312"/>
                  </a:lnTo>
                  <a:lnTo>
                    <a:pt x="9355588" y="4569769"/>
                  </a:lnTo>
                  <a:lnTo>
                    <a:pt x="9332090" y="4607628"/>
                  </a:lnTo>
                  <a:lnTo>
                    <a:pt x="9303210" y="4641295"/>
                  </a:lnTo>
                  <a:lnTo>
                    <a:pt x="9269542" y="4670175"/>
                  </a:lnTo>
                  <a:lnTo>
                    <a:pt x="9231681" y="4693673"/>
                  </a:lnTo>
                  <a:lnTo>
                    <a:pt x="9190222" y="4711193"/>
                  </a:lnTo>
                  <a:lnTo>
                    <a:pt x="9145760" y="4722142"/>
                  </a:lnTo>
                  <a:lnTo>
                    <a:pt x="9098889" y="4725924"/>
                  </a:lnTo>
                  <a:lnTo>
                    <a:pt x="288950" y="4725924"/>
                  </a:lnTo>
                  <a:lnTo>
                    <a:pt x="242079" y="4722142"/>
                  </a:lnTo>
                  <a:lnTo>
                    <a:pt x="197617" y="4711193"/>
                  </a:lnTo>
                  <a:lnTo>
                    <a:pt x="156158" y="4693673"/>
                  </a:lnTo>
                  <a:lnTo>
                    <a:pt x="118297" y="4670175"/>
                  </a:lnTo>
                  <a:lnTo>
                    <a:pt x="84629" y="4641295"/>
                  </a:lnTo>
                  <a:lnTo>
                    <a:pt x="55749" y="4607628"/>
                  </a:lnTo>
                  <a:lnTo>
                    <a:pt x="32251" y="4569769"/>
                  </a:lnTo>
                  <a:lnTo>
                    <a:pt x="14730" y="4528312"/>
                  </a:lnTo>
                  <a:lnTo>
                    <a:pt x="3781" y="4483853"/>
                  </a:lnTo>
                  <a:lnTo>
                    <a:pt x="0" y="4436986"/>
                  </a:lnTo>
                  <a:lnTo>
                    <a:pt x="0" y="288950"/>
                  </a:lnTo>
                  <a:close/>
                </a:path>
              </a:pathLst>
            </a:custGeom>
            <a:ln w="9525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13988" y="527309"/>
              <a:ext cx="4495800" cy="568960"/>
            </a:xfrm>
            <a:custGeom>
              <a:avLst/>
              <a:gdLst/>
              <a:ahLst/>
              <a:cxnLst/>
              <a:rect l="l" t="t" r="r" b="b"/>
              <a:pathLst>
                <a:path w="4495800" h="568960">
                  <a:moveTo>
                    <a:pt x="4374146" y="0"/>
                  </a:moveTo>
                  <a:lnTo>
                    <a:pt x="121653" y="0"/>
                  </a:lnTo>
                  <a:lnTo>
                    <a:pt x="74302" y="9558"/>
                  </a:lnTo>
                  <a:lnTo>
                    <a:pt x="35633" y="35628"/>
                  </a:lnTo>
                  <a:lnTo>
                    <a:pt x="9560" y="74296"/>
                  </a:lnTo>
                  <a:lnTo>
                    <a:pt x="0" y="121653"/>
                  </a:lnTo>
                  <a:lnTo>
                    <a:pt x="0" y="446786"/>
                  </a:lnTo>
                  <a:lnTo>
                    <a:pt x="9560" y="494144"/>
                  </a:lnTo>
                  <a:lnTo>
                    <a:pt x="35633" y="532817"/>
                  </a:lnTo>
                  <a:lnTo>
                    <a:pt x="74302" y="558891"/>
                  </a:lnTo>
                  <a:lnTo>
                    <a:pt x="121653" y="568452"/>
                  </a:lnTo>
                  <a:lnTo>
                    <a:pt x="4374146" y="568452"/>
                  </a:lnTo>
                  <a:lnTo>
                    <a:pt x="4421497" y="558891"/>
                  </a:lnTo>
                  <a:lnTo>
                    <a:pt x="4460166" y="532817"/>
                  </a:lnTo>
                  <a:lnTo>
                    <a:pt x="4486239" y="494144"/>
                  </a:lnTo>
                  <a:lnTo>
                    <a:pt x="4495800" y="446786"/>
                  </a:lnTo>
                  <a:lnTo>
                    <a:pt x="4495800" y="121653"/>
                  </a:lnTo>
                  <a:lnTo>
                    <a:pt x="4486239" y="74296"/>
                  </a:lnTo>
                  <a:lnTo>
                    <a:pt x="4460166" y="35628"/>
                  </a:lnTo>
                  <a:lnTo>
                    <a:pt x="4421497" y="9558"/>
                  </a:lnTo>
                  <a:lnTo>
                    <a:pt x="4374146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13988" y="527309"/>
              <a:ext cx="4495800" cy="568960"/>
            </a:xfrm>
            <a:custGeom>
              <a:avLst/>
              <a:gdLst/>
              <a:ahLst/>
              <a:cxnLst/>
              <a:rect l="l" t="t" r="r" b="b"/>
              <a:pathLst>
                <a:path w="4495800" h="568960">
                  <a:moveTo>
                    <a:pt x="0" y="121653"/>
                  </a:moveTo>
                  <a:lnTo>
                    <a:pt x="9560" y="74296"/>
                  </a:lnTo>
                  <a:lnTo>
                    <a:pt x="35633" y="35628"/>
                  </a:lnTo>
                  <a:lnTo>
                    <a:pt x="74302" y="9558"/>
                  </a:lnTo>
                  <a:lnTo>
                    <a:pt x="121653" y="0"/>
                  </a:lnTo>
                  <a:lnTo>
                    <a:pt x="4374146" y="0"/>
                  </a:lnTo>
                  <a:lnTo>
                    <a:pt x="4421497" y="9558"/>
                  </a:lnTo>
                  <a:lnTo>
                    <a:pt x="4460166" y="35628"/>
                  </a:lnTo>
                  <a:lnTo>
                    <a:pt x="4486239" y="74296"/>
                  </a:lnTo>
                  <a:lnTo>
                    <a:pt x="4495800" y="121653"/>
                  </a:lnTo>
                  <a:lnTo>
                    <a:pt x="4495800" y="446786"/>
                  </a:lnTo>
                  <a:lnTo>
                    <a:pt x="4486239" y="494144"/>
                  </a:lnTo>
                  <a:lnTo>
                    <a:pt x="4460166" y="532817"/>
                  </a:lnTo>
                  <a:lnTo>
                    <a:pt x="4421497" y="558891"/>
                  </a:lnTo>
                  <a:lnTo>
                    <a:pt x="4374146" y="568452"/>
                  </a:lnTo>
                  <a:lnTo>
                    <a:pt x="121653" y="568452"/>
                  </a:lnTo>
                  <a:lnTo>
                    <a:pt x="74302" y="558891"/>
                  </a:lnTo>
                  <a:lnTo>
                    <a:pt x="35633" y="532817"/>
                  </a:lnTo>
                  <a:lnTo>
                    <a:pt x="9560" y="494144"/>
                  </a:lnTo>
                  <a:lnTo>
                    <a:pt x="0" y="446786"/>
                  </a:lnTo>
                  <a:lnTo>
                    <a:pt x="0" y="121653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237513" y="538270"/>
            <a:ext cx="34480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40" dirty="0">
                <a:latin typeface="Microsoft Sans Serif"/>
                <a:cs typeface="Microsoft Sans Serif"/>
              </a:rPr>
              <a:t>DataFrame.toArrow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52211" y="1553075"/>
            <a:ext cx="8628380" cy="1772920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80"/>
              </a:spcBef>
              <a:buClr>
                <a:srgbClr val="FF5F46"/>
              </a:buClr>
              <a:buSzPct val="120000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000" spc="15" dirty="0">
                <a:solidFill>
                  <a:srgbClr val="1B3039"/>
                </a:solidFill>
                <a:latin typeface="Microsoft Sans Serif"/>
                <a:cs typeface="Microsoft Sans Serif"/>
              </a:rPr>
              <a:t>An</a:t>
            </a:r>
            <a:r>
              <a:rPr sz="2000" spc="-1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1B3039"/>
                </a:solidFill>
                <a:latin typeface="Microsoft Sans Serif"/>
                <a:cs typeface="Microsoft Sans Serif"/>
              </a:rPr>
              <a:t>simply</a:t>
            </a:r>
            <a:r>
              <a:rPr sz="2000" spc="-3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1B3039"/>
                </a:solidFill>
                <a:latin typeface="Microsoft Sans Serif"/>
                <a:cs typeface="Microsoft Sans Serif"/>
              </a:rPr>
              <a:t>API</a:t>
            </a:r>
            <a:r>
              <a:rPr sz="2000" spc="-1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135" dirty="0">
                <a:solidFill>
                  <a:srgbClr val="1B3039"/>
                </a:solidFill>
                <a:latin typeface="Microsoft Sans Serif"/>
                <a:cs typeface="Microsoft Sans Serif"/>
              </a:rPr>
              <a:t>to</a:t>
            </a:r>
            <a:r>
              <a:rPr sz="2000" spc="-1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1B3039"/>
                </a:solidFill>
                <a:latin typeface="Microsoft Sans Serif"/>
                <a:cs typeface="Microsoft Sans Serif"/>
              </a:rPr>
              <a:t>convert</a:t>
            </a:r>
            <a:r>
              <a:rPr sz="2000" spc="-3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B3039"/>
                </a:solidFill>
                <a:latin typeface="Microsoft Sans Serif"/>
                <a:cs typeface="Microsoft Sans Serif"/>
              </a:rPr>
              <a:t>PySpark</a:t>
            </a:r>
            <a:r>
              <a:rPr sz="2000" spc="-3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1B3039"/>
                </a:solidFill>
                <a:latin typeface="Microsoft Sans Serif"/>
                <a:cs typeface="Microsoft Sans Serif"/>
              </a:rPr>
              <a:t>DataFrame</a:t>
            </a:r>
            <a:r>
              <a:rPr sz="2000" spc="-3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135" dirty="0">
                <a:solidFill>
                  <a:srgbClr val="1B3039"/>
                </a:solidFill>
                <a:latin typeface="Microsoft Sans Serif"/>
                <a:cs typeface="Microsoft Sans Serif"/>
              </a:rPr>
              <a:t>to</a:t>
            </a:r>
            <a:r>
              <a:rPr sz="200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1B3039"/>
                </a:solidFill>
                <a:latin typeface="Microsoft Sans Serif"/>
                <a:cs typeface="Microsoft Sans Serif"/>
              </a:rPr>
              <a:t>PyArrow</a:t>
            </a:r>
            <a:r>
              <a:rPr sz="2000" spc="-4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1B3039"/>
                </a:solidFill>
                <a:latin typeface="Microsoft Sans Serif"/>
                <a:cs typeface="Microsoft Sans Serif"/>
              </a:rPr>
              <a:t>Table.</a:t>
            </a:r>
            <a:endParaRPr sz="20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1450"/>
              </a:spcBef>
              <a:buClr>
                <a:srgbClr val="FF5F46"/>
              </a:buClr>
              <a:buSzPct val="120000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000" spc="-15" dirty="0">
                <a:solidFill>
                  <a:srgbClr val="1B3039"/>
                </a:solidFill>
                <a:latin typeface="Microsoft Sans Serif"/>
                <a:cs typeface="Microsoft Sans Serif"/>
              </a:rPr>
              <a:t>Make</a:t>
            </a:r>
            <a:r>
              <a:rPr sz="200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1B3039"/>
                </a:solidFill>
                <a:latin typeface="Microsoft Sans Serif"/>
                <a:cs typeface="Microsoft Sans Serif"/>
              </a:rPr>
              <a:t>it</a:t>
            </a:r>
            <a:r>
              <a:rPr sz="2000" spc="-2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1B3039"/>
                </a:solidFill>
                <a:latin typeface="Microsoft Sans Serif"/>
                <a:cs typeface="Microsoft Sans Serif"/>
              </a:rPr>
              <a:t>easier</a:t>
            </a:r>
            <a:r>
              <a:rPr sz="2000" spc="-2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135" dirty="0">
                <a:solidFill>
                  <a:srgbClr val="1B3039"/>
                </a:solidFill>
                <a:latin typeface="Microsoft Sans Serif"/>
                <a:cs typeface="Microsoft Sans Serif"/>
              </a:rPr>
              <a:t>to</a:t>
            </a:r>
            <a:r>
              <a:rPr sz="2000" spc="-2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1B3039"/>
                </a:solidFill>
                <a:latin typeface="Microsoft Sans Serif"/>
                <a:cs typeface="Microsoft Sans Serif"/>
              </a:rPr>
              <a:t>integrate</a:t>
            </a:r>
            <a:r>
              <a:rPr sz="2000" spc="-3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1B3039"/>
                </a:solidFill>
                <a:latin typeface="Microsoft Sans Serif"/>
                <a:cs typeface="Microsoft Sans Serif"/>
              </a:rPr>
              <a:t>with</a:t>
            </a:r>
            <a:r>
              <a:rPr sz="2000" spc="-1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1B3039"/>
                </a:solidFill>
                <a:latin typeface="Microsoft Sans Serif"/>
                <a:cs typeface="Microsoft Sans Serif"/>
              </a:rPr>
              <a:t>Arrow</a:t>
            </a:r>
            <a:r>
              <a:rPr sz="2000" spc="-4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1B3039"/>
                </a:solidFill>
                <a:latin typeface="Microsoft Sans Serif"/>
                <a:cs typeface="Microsoft Sans Serif"/>
              </a:rPr>
              <a:t>ecosystem.</a:t>
            </a:r>
            <a:endParaRPr sz="2000">
              <a:latin typeface="Microsoft Sans Serif"/>
              <a:cs typeface="Microsoft Sans Serif"/>
            </a:endParaRPr>
          </a:p>
          <a:p>
            <a:pPr marL="393700" marR="5080" indent="-381635">
              <a:lnSpc>
                <a:spcPct val="114999"/>
              </a:lnSpc>
              <a:spcBef>
                <a:spcPts val="1105"/>
              </a:spcBef>
              <a:buClr>
                <a:srgbClr val="FF5F46"/>
              </a:buClr>
              <a:buSzPct val="120000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000" dirty="0">
                <a:solidFill>
                  <a:srgbClr val="1B3039"/>
                </a:solidFill>
                <a:latin typeface="Microsoft Sans Serif"/>
                <a:cs typeface="Microsoft Sans Serif"/>
              </a:rPr>
              <a:t>Note,</a:t>
            </a:r>
            <a:r>
              <a:rPr sz="2000" spc="-2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1B3039"/>
                </a:solidFill>
                <a:latin typeface="Microsoft Sans Serif"/>
                <a:cs typeface="Microsoft Sans Serif"/>
              </a:rPr>
              <a:t>all</a:t>
            </a:r>
            <a:r>
              <a:rPr sz="2000" spc="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1B303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1B3039"/>
                </a:solidFill>
                <a:latin typeface="Microsoft Sans Serif"/>
                <a:cs typeface="Microsoft Sans Serif"/>
              </a:rPr>
              <a:t>data</a:t>
            </a:r>
            <a:r>
              <a:rPr sz="2000" spc="-2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1B3039"/>
                </a:solidFill>
                <a:latin typeface="Microsoft Sans Serif"/>
                <a:cs typeface="Microsoft Sans Serif"/>
              </a:rPr>
              <a:t>is</a:t>
            </a:r>
            <a:r>
              <a:rPr sz="2000" spc="-2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1B3039"/>
                </a:solidFill>
                <a:latin typeface="Microsoft Sans Serif"/>
                <a:cs typeface="Microsoft Sans Serif"/>
              </a:rPr>
              <a:t>loaded</a:t>
            </a:r>
            <a:r>
              <a:rPr sz="2000" spc="-1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1B3039"/>
                </a:solidFill>
                <a:latin typeface="Microsoft Sans Serif"/>
                <a:cs typeface="Microsoft Sans Serif"/>
              </a:rPr>
              <a:t>into</a:t>
            </a:r>
            <a:r>
              <a:rPr sz="2000" spc="-1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1B303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1B3039"/>
                </a:solidFill>
                <a:latin typeface="Microsoft Sans Serif"/>
                <a:cs typeface="Microsoft Sans Serif"/>
              </a:rPr>
              <a:t>driver’s</a:t>
            </a:r>
            <a:r>
              <a:rPr sz="2000" spc="-5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1B3039"/>
                </a:solidFill>
                <a:latin typeface="Microsoft Sans Serif"/>
                <a:cs typeface="Microsoft Sans Serif"/>
              </a:rPr>
              <a:t>memory.</a:t>
            </a:r>
            <a:r>
              <a:rPr sz="2000" spc="-2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1B3039"/>
                </a:solidFill>
                <a:latin typeface="Microsoft Sans Serif"/>
                <a:cs typeface="Microsoft Sans Serif"/>
              </a:rPr>
              <a:t>It</a:t>
            </a:r>
            <a:r>
              <a:rPr sz="2000" spc="-1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1B3039"/>
                </a:solidFill>
                <a:latin typeface="Microsoft Sans Serif"/>
                <a:cs typeface="Microsoft Sans Serif"/>
              </a:rPr>
              <a:t>may</a:t>
            </a:r>
            <a:r>
              <a:rPr sz="2000" spc="-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1B3039"/>
                </a:solidFill>
                <a:latin typeface="Microsoft Sans Serif"/>
                <a:cs typeface="Microsoft Sans Serif"/>
              </a:rPr>
              <a:t>cause</a:t>
            </a:r>
            <a:r>
              <a:rPr sz="2000" spc="-2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175" dirty="0">
                <a:solidFill>
                  <a:srgbClr val="1B3039"/>
                </a:solidFill>
                <a:latin typeface="Microsoft Sans Serif"/>
                <a:cs typeface="Microsoft Sans Serif"/>
              </a:rPr>
              <a:t>out- </a:t>
            </a:r>
            <a:r>
              <a:rPr sz="2000" spc="-52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1B3039"/>
                </a:solidFill>
                <a:latin typeface="Microsoft Sans Serif"/>
                <a:cs typeface="Microsoft Sans Serif"/>
              </a:rPr>
              <a:t>of-memory</a:t>
            </a:r>
            <a:r>
              <a:rPr sz="2000" spc="-4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1B3039"/>
                </a:solidFill>
                <a:latin typeface="Microsoft Sans Serif"/>
                <a:cs typeface="Microsoft Sans Serif"/>
              </a:rPr>
              <a:t>errors</a:t>
            </a:r>
            <a:r>
              <a:rPr sz="2000" spc="-3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1B3039"/>
                </a:solidFill>
                <a:latin typeface="Microsoft Sans Serif"/>
                <a:cs typeface="Microsoft Sans Serif"/>
              </a:rPr>
              <a:t>for</a:t>
            </a:r>
            <a:r>
              <a:rPr sz="2000" spc="-2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1B3039"/>
                </a:solidFill>
                <a:latin typeface="Microsoft Sans Serif"/>
                <a:cs typeface="Microsoft Sans Serif"/>
              </a:rPr>
              <a:t>large</a:t>
            </a:r>
            <a:r>
              <a:rPr sz="2000" spc="-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1B3039"/>
                </a:solidFill>
                <a:latin typeface="Microsoft Sans Serif"/>
                <a:cs typeface="Microsoft Sans Serif"/>
              </a:rPr>
              <a:t>data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7192" y="3767328"/>
            <a:ext cx="8089391" cy="195681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8617" y="489014"/>
            <a:ext cx="11681460" cy="6170930"/>
            <a:chOff x="368617" y="489014"/>
            <a:chExt cx="11681460" cy="61709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4951" y="6473952"/>
              <a:ext cx="187451" cy="1859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59173" y="875212"/>
              <a:ext cx="11590655" cy="5574030"/>
            </a:xfrm>
            <a:custGeom>
              <a:avLst/>
              <a:gdLst/>
              <a:ahLst/>
              <a:cxnLst/>
              <a:rect l="l" t="t" r="r" b="b"/>
              <a:pathLst>
                <a:path w="11590655" h="5574030">
                  <a:moveTo>
                    <a:pt x="11356784" y="0"/>
                  </a:moveTo>
                  <a:lnTo>
                    <a:pt x="233502" y="0"/>
                  </a:lnTo>
                  <a:lnTo>
                    <a:pt x="221488" y="317"/>
                  </a:lnTo>
                  <a:lnTo>
                    <a:pt x="163931" y="10579"/>
                  </a:lnTo>
                  <a:lnTo>
                    <a:pt x="122059" y="28321"/>
                  </a:lnTo>
                  <a:lnTo>
                    <a:pt x="84848" y="53505"/>
                  </a:lnTo>
                  <a:lnTo>
                    <a:pt x="53213" y="85191"/>
                  </a:lnTo>
                  <a:lnTo>
                    <a:pt x="28092" y="122466"/>
                  </a:lnTo>
                  <a:lnTo>
                    <a:pt x="10439" y="164376"/>
                  </a:lnTo>
                  <a:lnTo>
                    <a:pt x="1222" y="209626"/>
                  </a:lnTo>
                  <a:lnTo>
                    <a:pt x="0" y="5340146"/>
                  </a:lnTo>
                  <a:lnTo>
                    <a:pt x="317" y="5352173"/>
                  </a:lnTo>
                  <a:lnTo>
                    <a:pt x="10579" y="5409717"/>
                  </a:lnTo>
                  <a:lnTo>
                    <a:pt x="28321" y="5451589"/>
                  </a:lnTo>
                  <a:lnTo>
                    <a:pt x="53505" y="5488813"/>
                  </a:lnTo>
                  <a:lnTo>
                    <a:pt x="85191" y="5520436"/>
                  </a:lnTo>
                  <a:lnTo>
                    <a:pt x="122466" y="5545556"/>
                  </a:lnTo>
                  <a:lnTo>
                    <a:pt x="164376" y="5563209"/>
                  </a:lnTo>
                  <a:lnTo>
                    <a:pt x="209867" y="5572455"/>
                  </a:lnTo>
                  <a:lnTo>
                    <a:pt x="233629" y="5573649"/>
                  </a:lnTo>
                  <a:lnTo>
                    <a:pt x="11356911" y="5573649"/>
                  </a:lnTo>
                  <a:lnTo>
                    <a:pt x="11404091" y="5568848"/>
                  </a:lnTo>
                  <a:lnTo>
                    <a:pt x="11422397" y="5564124"/>
                  </a:lnTo>
                  <a:lnTo>
                    <a:pt x="233629" y="5564124"/>
                  </a:lnTo>
                  <a:lnTo>
                    <a:pt x="221970" y="5563831"/>
                  </a:lnTo>
                  <a:lnTo>
                    <a:pt x="166751" y="5553989"/>
                  </a:lnTo>
                  <a:lnTo>
                    <a:pt x="126606" y="5536971"/>
                  </a:lnTo>
                  <a:lnTo>
                    <a:pt x="90906" y="5512816"/>
                  </a:lnTo>
                  <a:lnTo>
                    <a:pt x="60553" y="5482399"/>
                  </a:lnTo>
                  <a:lnTo>
                    <a:pt x="36461" y="5446649"/>
                  </a:lnTo>
                  <a:lnTo>
                    <a:pt x="19532" y="5406453"/>
                  </a:lnTo>
                  <a:lnTo>
                    <a:pt x="10667" y="5362829"/>
                  </a:lnTo>
                  <a:lnTo>
                    <a:pt x="9527" y="233502"/>
                  </a:lnTo>
                  <a:lnTo>
                    <a:pt x="9823" y="222199"/>
                  </a:lnTo>
                  <a:lnTo>
                    <a:pt x="19672" y="166751"/>
                  </a:lnTo>
                  <a:lnTo>
                    <a:pt x="36677" y="126606"/>
                  </a:lnTo>
                  <a:lnTo>
                    <a:pt x="60845" y="90893"/>
                  </a:lnTo>
                  <a:lnTo>
                    <a:pt x="91249" y="60553"/>
                  </a:lnTo>
                  <a:lnTo>
                    <a:pt x="127012" y="36461"/>
                  </a:lnTo>
                  <a:lnTo>
                    <a:pt x="167208" y="19519"/>
                  </a:lnTo>
                  <a:lnTo>
                    <a:pt x="210820" y="10668"/>
                  </a:lnTo>
                  <a:lnTo>
                    <a:pt x="233743" y="9525"/>
                  </a:lnTo>
                  <a:lnTo>
                    <a:pt x="11422460" y="9525"/>
                  </a:lnTo>
                  <a:lnTo>
                    <a:pt x="11403749" y="4724"/>
                  </a:lnTo>
                  <a:lnTo>
                    <a:pt x="11392242" y="2679"/>
                  </a:lnTo>
                  <a:lnTo>
                    <a:pt x="11380546" y="1193"/>
                  </a:lnTo>
                  <a:lnTo>
                    <a:pt x="11368684" y="304"/>
                  </a:lnTo>
                  <a:lnTo>
                    <a:pt x="11356784" y="0"/>
                  </a:lnTo>
                  <a:close/>
                </a:path>
                <a:path w="11590655" h="5574030">
                  <a:moveTo>
                    <a:pt x="11422460" y="9525"/>
                  </a:moveTo>
                  <a:lnTo>
                    <a:pt x="11356784" y="9525"/>
                  </a:lnTo>
                  <a:lnTo>
                    <a:pt x="11368443" y="9817"/>
                  </a:lnTo>
                  <a:lnTo>
                    <a:pt x="11379822" y="10693"/>
                  </a:lnTo>
                  <a:lnTo>
                    <a:pt x="11423650" y="19659"/>
                  </a:lnTo>
                  <a:lnTo>
                    <a:pt x="11463807" y="36677"/>
                  </a:lnTo>
                  <a:lnTo>
                    <a:pt x="11499507" y="60833"/>
                  </a:lnTo>
                  <a:lnTo>
                    <a:pt x="11529860" y="91249"/>
                  </a:lnTo>
                  <a:lnTo>
                    <a:pt x="11553952" y="127012"/>
                  </a:lnTo>
                  <a:lnTo>
                    <a:pt x="11570881" y="167208"/>
                  </a:lnTo>
                  <a:lnTo>
                    <a:pt x="11579733" y="210820"/>
                  </a:lnTo>
                  <a:lnTo>
                    <a:pt x="11580873" y="5340146"/>
                  </a:lnTo>
                  <a:lnTo>
                    <a:pt x="11580589" y="5351449"/>
                  </a:lnTo>
                  <a:lnTo>
                    <a:pt x="11570741" y="5406898"/>
                  </a:lnTo>
                  <a:lnTo>
                    <a:pt x="11553736" y="5447055"/>
                  </a:lnTo>
                  <a:lnTo>
                    <a:pt x="11529567" y="5482755"/>
                  </a:lnTo>
                  <a:lnTo>
                    <a:pt x="11499151" y="5513108"/>
                  </a:lnTo>
                  <a:lnTo>
                    <a:pt x="11463401" y="5537200"/>
                  </a:lnTo>
                  <a:lnTo>
                    <a:pt x="11423205" y="5554129"/>
                  </a:lnTo>
                  <a:lnTo>
                    <a:pt x="11379581" y="5562981"/>
                  </a:lnTo>
                  <a:lnTo>
                    <a:pt x="11356670" y="5564124"/>
                  </a:lnTo>
                  <a:lnTo>
                    <a:pt x="11422397" y="5564124"/>
                  </a:lnTo>
                  <a:lnTo>
                    <a:pt x="11468341" y="5545340"/>
                  </a:lnTo>
                  <a:lnTo>
                    <a:pt x="11505565" y="5520156"/>
                  </a:lnTo>
                  <a:lnTo>
                    <a:pt x="11537200" y="5488457"/>
                  </a:lnTo>
                  <a:lnTo>
                    <a:pt x="11562308" y="5451182"/>
                  </a:lnTo>
                  <a:lnTo>
                    <a:pt x="11579961" y="5409272"/>
                  </a:lnTo>
                  <a:lnTo>
                    <a:pt x="11589176" y="5364035"/>
                  </a:lnTo>
                  <a:lnTo>
                    <a:pt x="11590401" y="233502"/>
                  </a:lnTo>
                  <a:lnTo>
                    <a:pt x="11590096" y="221488"/>
                  </a:lnTo>
                  <a:lnTo>
                    <a:pt x="11579821" y="163931"/>
                  </a:lnTo>
                  <a:lnTo>
                    <a:pt x="11562092" y="122059"/>
                  </a:lnTo>
                  <a:lnTo>
                    <a:pt x="11536908" y="84848"/>
                  </a:lnTo>
                  <a:lnTo>
                    <a:pt x="11505209" y="53212"/>
                  </a:lnTo>
                  <a:lnTo>
                    <a:pt x="11467934" y="28092"/>
                  </a:lnTo>
                  <a:lnTo>
                    <a:pt x="11426024" y="10439"/>
                  </a:lnTo>
                  <a:lnTo>
                    <a:pt x="11422460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3379" y="795530"/>
              <a:ext cx="11581130" cy="5564505"/>
            </a:xfrm>
            <a:custGeom>
              <a:avLst/>
              <a:gdLst/>
              <a:ahLst/>
              <a:cxnLst/>
              <a:rect l="l" t="t" r="r" b="b"/>
              <a:pathLst>
                <a:path w="11581130" h="5564505">
                  <a:moveTo>
                    <a:pt x="0" y="228853"/>
                  </a:moveTo>
                  <a:lnTo>
                    <a:pt x="4649" y="182732"/>
                  </a:lnTo>
                  <a:lnTo>
                    <a:pt x="17984" y="139774"/>
                  </a:lnTo>
                  <a:lnTo>
                    <a:pt x="39085" y="100900"/>
                  </a:lnTo>
                  <a:lnTo>
                    <a:pt x="67030" y="67030"/>
                  </a:lnTo>
                  <a:lnTo>
                    <a:pt x="100900" y="39085"/>
                  </a:lnTo>
                  <a:lnTo>
                    <a:pt x="139774" y="17984"/>
                  </a:lnTo>
                  <a:lnTo>
                    <a:pt x="182732" y="4649"/>
                  </a:lnTo>
                  <a:lnTo>
                    <a:pt x="228854" y="0"/>
                  </a:lnTo>
                  <a:lnTo>
                    <a:pt x="11352022" y="0"/>
                  </a:lnTo>
                  <a:lnTo>
                    <a:pt x="11398143" y="4649"/>
                  </a:lnTo>
                  <a:lnTo>
                    <a:pt x="11441101" y="17984"/>
                  </a:lnTo>
                  <a:lnTo>
                    <a:pt x="11479975" y="39085"/>
                  </a:lnTo>
                  <a:lnTo>
                    <a:pt x="11513845" y="67030"/>
                  </a:lnTo>
                  <a:lnTo>
                    <a:pt x="11541790" y="100900"/>
                  </a:lnTo>
                  <a:lnTo>
                    <a:pt x="11562891" y="139774"/>
                  </a:lnTo>
                  <a:lnTo>
                    <a:pt x="11576226" y="182732"/>
                  </a:lnTo>
                  <a:lnTo>
                    <a:pt x="11580876" y="228853"/>
                  </a:lnTo>
                  <a:lnTo>
                    <a:pt x="11580876" y="5335270"/>
                  </a:lnTo>
                  <a:lnTo>
                    <a:pt x="11576226" y="5381391"/>
                  </a:lnTo>
                  <a:lnTo>
                    <a:pt x="11562891" y="5424349"/>
                  </a:lnTo>
                  <a:lnTo>
                    <a:pt x="11541790" y="5463223"/>
                  </a:lnTo>
                  <a:lnTo>
                    <a:pt x="11513845" y="5497093"/>
                  </a:lnTo>
                  <a:lnTo>
                    <a:pt x="11479975" y="5525038"/>
                  </a:lnTo>
                  <a:lnTo>
                    <a:pt x="11441101" y="5546139"/>
                  </a:lnTo>
                  <a:lnTo>
                    <a:pt x="11398143" y="5559474"/>
                  </a:lnTo>
                  <a:lnTo>
                    <a:pt x="11352022" y="5564124"/>
                  </a:lnTo>
                  <a:lnTo>
                    <a:pt x="228854" y="5564124"/>
                  </a:lnTo>
                  <a:lnTo>
                    <a:pt x="182732" y="5559474"/>
                  </a:lnTo>
                  <a:lnTo>
                    <a:pt x="139774" y="5546139"/>
                  </a:lnTo>
                  <a:lnTo>
                    <a:pt x="100900" y="5525038"/>
                  </a:lnTo>
                  <a:lnTo>
                    <a:pt x="67030" y="5497093"/>
                  </a:lnTo>
                  <a:lnTo>
                    <a:pt x="39085" y="5463223"/>
                  </a:lnTo>
                  <a:lnTo>
                    <a:pt x="17984" y="5424349"/>
                  </a:lnTo>
                  <a:lnTo>
                    <a:pt x="4649" y="5381391"/>
                  </a:lnTo>
                  <a:lnTo>
                    <a:pt x="0" y="5335270"/>
                  </a:lnTo>
                  <a:lnTo>
                    <a:pt x="0" y="228853"/>
                  </a:lnTo>
                  <a:close/>
                </a:path>
              </a:pathLst>
            </a:custGeom>
            <a:ln w="9525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" y="1304541"/>
              <a:ext cx="5415280" cy="4727575"/>
            </a:xfrm>
            <a:custGeom>
              <a:avLst/>
              <a:gdLst/>
              <a:ahLst/>
              <a:cxnLst/>
              <a:rect l="l" t="t" r="r" b="b"/>
              <a:pathLst>
                <a:path w="5415280" h="4727575">
                  <a:moveTo>
                    <a:pt x="5125732" y="0"/>
                  </a:moveTo>
                  <a:lnTo>
                    <a:pt x="289039" y="0"/>
                  </a:lnTo>
                  <a:lnTo>
                    <a:pt x="242153" y="3783"/>
                  </a:lnTo>
                  <a:lnTo>
                    <a:pt x="197677" y="14735"/>
                  </a:lnTo>
                  <a:lnTo>
                    <a:pt x="156206" y="32263"/>
                  </a:lnTo>
                  <a:lnTo>
                    <a:pt x="118333" y="55769"/>
                  </a:lnTo>
                  <a:lnTo>
                    <a:pt x="84655" y="84659"/>
                  </a:lnTo>
                  <a:lnTo>
                    <a:pt x="55765" y="118338"/>
                  </a:lnTo>
                  <a:lnTo>
                    <a:pt x="32260" y="156211"/>
                  </a:lnTo>
                  <a:lnTo>
                    <a:pt x="14734" y="197682"/>
                  </a:lnTo>
                  <a:lnTo>
                    <a:pt x="3782" y="242157"/>
                  </a:lnTo>
                  <a:lnTo>
                    <a:pt x="0" y="289039"/>
                  </a:lnTo>
                  <a:lnTo>
                    <a:pt x="0" y="4438408"/>
                  </a:lnTo>
                  <a:lnTo>
                    <a:pt x="3782" y="4485294"/>
                  </a:lnTo>
                  <a:lnTo>
                    <a:pt x="14734" y="4529770"/>
                  </a:lnTo>
                  <a:lnTo>
                    <a:pt x="32260" y="4571241"/>
                  </a:lnTo>
                  <a:lnTo>
                    <a:pt x="55765" y="4609114"/>
                  </a:lnTo>
                  <a:lnTo>
                    <a:pt x="84655" y="4642792"/>
                  </a:lnTo>
                  <a:lnTo>
                    <a:pt x="118333" y="4671682"/>
                  </a:lnTo>
                  <a:lnTo>
                    <a:pt x="156206" y="4695187"/>
                  </a:lnTo>
                  <a:lnTo>
                    <a:pt x="197677" y="4712713"/>
                  </a:lnTo>
                  <a:lnTo>
                    <a:pt x="242153" y="4723665"/>
                  </a:lnTo>
                  <a:lnTo>
                    <a:pt x="289039" y="4727448"/>
                  </a:lnTo>
                  <a:lnTo>
                    <a:pt x="5125732" y="4727448"/>
                  </a:lnTo>
                  <a:lnTo>
                    <a:pt x="5172618" y="4723665"/>
                  </a:lnTo>
                  <a:lnTo>
                    <a:pt x="5217094" y="4712713"/>
                  </a:lnTo>
                  <a:lnTo>
                    <a:pt x="5258565" y="4695187"/>
                  </a:lnTo>
                  <a:lnTo>
                    <a:pt x="5296438" y="4671682"/>
                  </a:lnTo>
                  <a:lnTo>
                    <a:pt x="5330116" y="4642792"/>
                  </a:lnTo>
                  <a:lnTo>
                    <a:pt x="5359006" y="4609114"/>
                  </a:lnTo>
                  <a:lnTo>
                    <a:pt x="5382511" y="4571241"/>
                  </a:lnTo>
                  <a:lnTo>
                    <a:pt x="5400037" y="4529770"/>
                  </a:lnTo>
                  <a:lnTo>
                    <a:pt x="5410989" y="4485294"/>
                  </a:lnTo>
                  <a:lnTo>
                    <a:pt x="5414772" y="4438408"/>
                  </a:lnTo>
                  <a:lnTo>
                    <a:pt x="5414772" y="289039"/>
                  </a:lnTo>
                  <a:lnTo>
                    <a:pt x="5410989" y="242157"/>
                  </a:lnTo>
                  <a:lnTo>
                    <a:pt x="5400037" y="197682"/>
                  </a:lnTo>
                  <a:lnTo>
                    <a:pt x="5382511" y="156211"/>
                  </a:lnTo>
                  <a:lnTo>
                    <a:pt x="5359006" y="118338"/>
                  </a:lnTo>
                  <a:lnTo>
                    <a:pt x="5330116" y="84659"/>
                  </a:lnTo>
                  <a:lnTo>
                    <a:pt x="5296438" y="55769"/>
                  </a:lnTo>
                  <a:lnTo>
                    <a:pt x="5258565" y="32263"/>
                  </a:lnTo>
                  <a:lnTo>
                    <a:pt x="5217094" y="14735"/>
                  </a:lnTo>
                  <a:lnTo>
                    <a:pt x="5172618" y="3783"/>
                  </a:lnTo>
                  <a:lnTo>
                    <a:pt x="5125732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600" y="1304541"/>
              <a:ext cx="5415280" cy="4727575"/>
            </a:xfrm>
            <a:custGeom>
              <a:avLst/>
              <a:gdLst/>
              <a:ahLst/>
              <a:cxnLst/>
              <a:rect l="l" t="t" r="r" b="b"/>
              <a:pathLst>
                <a:path w="5415280" h="4727575">
                  <a:moveTo>
                    <a:pt x="0" y="289039"/>
                  </a:moveTo>
                  <a:lnTo>
                    <a:pt x="3782" y="242157"/>
                  </a:lnTo>
                  <a:lnTo>
                    <a:pt x="14734" y="197682"/>
                  </a:lnTo>
                  <a:lnTo>
                    <a:pt x="32260" y="156211"/>
                  </a:lnTo>
                  <a:lnTo>
                    <a:pt x="55765" y="118338"/>
                  </a:lnTo>
                  <a:lnTo>
                    <a:pt x="84655" y="84659"/>
                  </a:lnTo>
                  <a:lnTo>
                    <a:pt x="118333" y="55769"/>
                  </a:lnTo>
                  <a:lnTo>
                    <a:pt x="156206" y="32263"/>
                  </a:lnTo>
                  <a:lnTo>
                    <a:pt x="197677" y="14735"/>
                  </a:lnTo>
                  <a:lnTo>
                    <a:pt x="242153" y="3783"/>
                  </a:lnTo>
                  <a:lnTo>
                    <a:pt x="289039" y="0"/>
                  </a:lnTo>
                  <a:lnTo>
                    <a:pt x="5125732" y="0"/>
                  </a:lnTo>
                  <a:lnTo>
                    <a:pt x="5172618" y="3783"/>
                  </a:lnTo>
                  <a:lnTo>
                    <a:pt x="5217094" y="14735"/>
                  </a:lnTo>
                  <a:lnTo>
                    <a:pt x="5258565" y="32263"/>
                  </a:lnTo>
                  <a:lnTo>
                    <a:pt x="5296438" y="55769"/>
                  </a:lnTo>
                  <a:lnTo>
                    <a:pt x="5330116" y="84659"/>
                  </a:lnTo>
                  <a:lnTo>
                    <a:pt x="5359006" y="118338"/>
                  </a:lnTo>
                  <a:lnTo>
                    <a:pt x="5382511" y="156211"/>
                  </a:lnTo>
                  <a:lnTo>
                    <a:pt x="5400037" y="197682"/>
                  </a:lnTo>
                  <a:lnTo>
                    <a:pt x="5410989" y="242157"/>
                  </a:lnTo>
                  <a:lnTo>
                    <a:pt x="5414772" y="289039"/>
                  </a:lnTo>
                  <a:lnTo>
                    <a:pt x="5414772" y="4438408"/>
                  </a:lnTo>
                  <a:lnTo>
                    <a:pt x="5410989" y="4485294"/>
                  </a:lnTo>
                  <a:lnTo>
                    <a:pt x="5400037" y="4529770"/>
                  </a:lnTo>
                  <a:lnTo>
                    <a:pt x="5382511" y="4571241"/>
                  </a:lnTo>
                  <a:lnTo>
                    <a:pt x="5359006" y="4609114"/>
                  </a:lnTo>
                  <a:lnTo>
                    <a:pt x="5330116" y="4642792"/>
                  </a:lnTo>
                  <a:lnTo>
                    <a:pt x="5296438" y="4671682"/>
                  </a:lnTo>
                  <a:lnTo>
                    <a:pt x="5258565" y="4695187"/>
                  </a:lnTo>
                  <a:lnTo>
                    <a:pt x="5217094" y="4712713"/>
                  </a:lnTo>
                  <a:lnTo>
                    <a:pt x="5172618" y="4723665"/>
                  </a:lnTo>
                  <a:lnTo>
                    <a:pt x="5125732" y="4727448"/>
                  </a:lnTo>
                  <a:lnTo>
                    <a:pt x="289039" y="4727448"/>
                  </a:lnTo>
                  <a:lnTo>
                    <a:pt x="242153" y="4723665"/>
                  </a:lnTo>
                  <a:lnTo>
                    <a:pt x="197677" y="4712713"/>
                  </a:lnTo>
                  <a:lnTo>
                    <a:pt x="156206" y="4695187"/>
                  </a:lnTo>
                  <a:lnTo>
                    <a:pt x="118333" y="4671682"/>
                  </a:lnTo>
                  <a:lnTo>
                    <a:pt x="84655" y="4642792"/>
                  </a:lnTo>
                  <a:lnTo>
                    <a:pt x="55765" y="4609114"/>
                  </a:lnTo>
                  <a:lnTo>
                    <a:pt x="32260" y="4571241"/>
                  </a:lnTo>
                  <a:lnTo>
                    <a:pt x="14734" y="4529770"/>
                  </a:lnTo>
                  <a:lnTo>
                    <a:pt x="3782" y="4485294"/>
                  </a:lnTo>
                  <a:lnTo>
                    <a:pt x="0" y="4438408"/>
                  </a:lnTo>
                  <a:lnTo>
                    <a:pt x="0" y="289039"/>
                  </a:lnTo>
                  <a:close/>
                </a:path>
              </a:pathLst>
            </a:custGeom>
            <a:ln w="9525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91612" y="493777"/>
              <a:ext cx="6067425" cy="570230"/>
            </a:xfrm>
            <a:custGeom>
              <a:avLst/>
              <a:gdLst/>
              <a:ahLst/>
              <a:cxnLst/>
              <a:rect l="l" t="t" r="r" b="b"/>
              <a:pathLst>
                <a:path w="6067425" h="570230">
                  <a:moveTo>
                    <a:pt x="5945060" y="0"/>
                  </a:moveTo>
                  <a:lnTo>
                    <a:pt x="121983" y="0"/>
                  </a:lnTo>
                  <a:lnTo>
                    <a:pt x="74500" y="9585"/>
                  </a:lnTo>
                  <a:lnTo>
                    <a:pt x="35726" y="35726"/>
                  </a:lnTo>
                  <a:lnTo>
                    <a:pt x="9585" y="74500"/>
                  </a:lnTo>
                  <a:lnTo>
                    <a:pt x="0" y="121983"/>
                  </a:lnTo>
                  <a:lnTo>
                    <a:pt x="0" y="447992"/>
                  </a:lnTo>
                  <a:lnTo>
                    <a:pt x="9585" y="495475"/>
                  </a:lnTo>
                  <a:lnTo>
                    <a:pt x="35726" y="534249"/>
                  </a:lnTo>
                  <a:lnTo>
                    <a:pt x="74500" y="560390"/>
                  </a:lnTo>
                  <a:lnTo>
                    <a:pt x="121983" y="569976"/>
                  </a:lnTo>
                  <a:lnTo>
                    <a:pt x="5945060" y="569976"/>
                  </a:lnTo>
                  <a:lnTo>
                    <a:pt x="5992543" y="560390"/>
                  </a:lnTo>
                  <a:lnTo>
                    <a:pt x="6031317" y="534249"/>
                  </a:lnTo>
                  <a:lnTo>
                    <a:pt x="6057458" y="495475"/>
                  </a:lnTo>
                  <a:lnTo>
                    <a:pt x="6067044" y="447992"/>
                  </a:lnTo>
                  <a:lnTo>
                    <a:pt x="6067044" y="121983"/>
                  </a:lnTo>
                  <a:lnTo>
                    <a:pt x="6057458" y="74500"/>
                  </a:lnTo>
                  <a:lnTo>
                    <a:pt x="6031317" y="35726"/>
                  </a:lnTo>
                  <a:lnTo>
                    <a:pt x="5992543" y="9585"/>
                  </a:lnTo>
                  <a:lnTo>
                    <a:pt x="5945060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91612" y="493777"/>
              <a:ext cx="6067425" cy="570230"/>
            </a:xfrm>
            <a:custGeom>
              <a:avLst/>
              <a:gdLst/>
              <a:ahLst/>
              <a:cxnLst/>
              <a:rect l="l" t="t" r="r" b="b"/>
              <a:pathLst>
                <a:path w="6067425" h="570230">
                  <a:moveTo>
                    <a:pt x="0" y="121983"/>
                  </a:moveTo>
                  <a:lnTo>
                    <a:pt x="9585" y="74500"/>
                  </a:lnTo>
                  <a:lnTo>
                    <a:pt x="35726" y="35726"/>
                  </a:lnTo>
                  <a:lnTo>
                    <a:pt x="74500" y="9585"/>
                  </a:lnTo>
                  <a:lnTo>
                    <a:pt x="121983" y="0"/>
                  </a:lnTo>
                  <a:lnTo>
                    <a:pt x="5945060" y="0"/>
                  </a:lnTo>
                  <a:lnTo>
                    <a:pt x="5992543" y="9585"/>
                  </a:lnTo>
                  <a:lnTo>
                    <a:pt x="6031317" y="35726"/>
                  </a:lnTo>
                  <a:lnTo>
                    <a:pt x="6057458" y="74500"/>
                  </a:lnTo>
                  <a:lnTo>
                    <a:pt x="6067044" y="121983"/>
                  </a:lnTo>
                  <a:lnTo>
                    <a:pt x="6067044" y="447992"/>
                  </a:lnTo>
                  <a:lnTo>
                    <a:pt x="6057458" y="495475"/>
                  </a:lnTo>
                  <a:lnTo>
                    <a:pt x="6031317" y="534249"/>
                  </a:lnTo>
                  <a:lnTo>
                    <a:pt x="5992543" y="560390"/>
                  </a:lnTo>
                  <a:lnTo>
                    <a:pt x="5945060" y="569976"/>
                  </a:lnTo>
                  <a:lnTo>
                    <a:pt x="121983" y="569976"/>
                  </a:lnTo>
                  <a:lnTo>
                    <a:pt x="74500" y="560390"/>
                  </a:lnTo>
                  <a:lnTo>
                    <a:pt x="35726" y="534249"/>
                  </a:lnTo>
                  <a:lnTo>
                    <a:pt x="9585" y="495475"/>
                  </a:lnTo>
                  <a:lnTo>
                    <a:pt x="0" y="447992"/>
                  </a:lnTo>
                  <a:lnTo>
                    <a:pt x="0" y="121983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13447" y="505921"/>
            <a:ext cx="48209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55" dirty="0">
                <a:latin typeface="Microsoft Sans Serif"/>
                <a:cs typeface="Microsoft Sans Serif"/>
              </a:rPr>
              <a:t>GroupedData.applyInArrow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374" y="1758180"/>
            <a:ext cx="4897120" cy="35991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marR="567690" indent="-381000">
              <a:lnSpc>
                <a:spcPct val="114999"/>
              </a:lnSpc>
              <a:spcBef>
                <a:spcPts val="95"/>
              </a:spcBef>
              <a:buClr>
                <a:srgbClr val="FF5F46"/>
              </a:buClr>
              <a:buSzPct val="120000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000" spc="5" dirty="0">
                <a:solidFill>
                  <a:srgbClr val="1B3039"/>
                </a:solidFill>
                <a:latin typeface="Microsoft Sans Serif"/>
                <a:cs typeface="Microsoft Sans Serif"/>
              </a:rPr>
              <a:t>Utilizes </a:t>
            </a:r>
            <a:r>
              <a:rPr sz="2000" spc="50" dirty="0">
                <a:solidFill>
                  <a:srgbClr val="1B3039"/>
                </a:solidFill>
                <a:latin typeface="Microsoft Sans Serif"/>
                <a:cs typeface="Microsoft Sans Serif"/>
              </a:rPr>
              <a:t>Apache Arrow </a:t>
            </a:r>
            <a:r>
              <a:rPr sz="2000" spc="145" dirty="0">
                <a:solidFill>
                  <a:srgbClr val="1B3039"/>
                </a:solidFill>
                <a:latin typeface="Microsoft Sans Serif"/>
                <a:cs typeface="Microsoft Sans Serif"/>
              </a:rPr>
              <a:t>to </a:t>
            </a:r>
            <a:r>
              <a:rPr sz="2000" spc="75" dirty="0">
                <a:solidFill>
                  <a:srgbClr val="1B3039"/>
                </a:solidFill>
                <a:latin typeface="Microsoft Sans Serif"/>
                <a:cs typeface="Microsoft Sans Serif"/>
              </a:rPr>
              <a:t>map </a:t>
            </a:r>
            <a:r>
              <a:rPr sz="2000" spc="8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1B3039"/>
                </a:solidFill>
                <a:latin typeface="Microsoft Sans Serif"/>
                <a:cs typeface="Microsoft Sans Serif"/>
              </a:rPr>
              <a:t>functions</a:t>
            </a:r>
            <a:r>
              <a:rPr sz="2000" spc="-5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1B3039"/>
                </a:solidFill>
                <a:latin typeface="Microsoft Sans Serif"/>
                <a:cs typeface="Microsoft Sans Serif"/>
              </a:rPr>
              <a:t>over</a:t>
            </a:r>
            <a:r>
              <a:rPr sz="2000" spc="-4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1B3039"/>
                </a:solidFill>
                <a:latin typeface="Microsoft Sans Serif"/>
                <a:cs typeface="Microsoft Sans Serif"/>
              </a:rPr>
              <a:t>DataFrame</a:t>
            </a:r>
            <a:r>
              <a:rPr sz="2000" spc="-2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1B3039"/>
                </a:solidFill>
                <a:latin typeface="Microsoft Sans Serif"/>
                <a:cs typeface="Microsoft Sans Serif"/>
              </a:rPr>
              <a:t>groups</a:t>
            </a:r>
            <a:endParaRPr sz="20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1465"/>
              </a:spcBef>
              <a:buClr>
                <a:srgbClr val="FF5F46"/>
              </a:buClr>
              <a:buSzPct val="120000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000" spc="15" dirty="0">
                <a:solidFill>
                  <a:srgbClr val="1B3039"/>
                </a:solidFill>
                <a:latin typeface="Microsoft Sans Serif"/>
                <a:cs typeface="Microsoft Sans Serif"/>
              </a:rPr>
              <a:t>Returns</a:t>
            </a:r>
            <a:r>
              <a:rPr sz="2000" spc="-4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1B303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1B3039"/>
                </a:solidFill>
                <a:latin typeface="Microsoft Sans Serif"/>
                <a:cs typeface="Microsoft Sans Serif"/>
              </a:rPr>
              <a:t>result</a:t>
            </a:r>
            <a:r>
              <a:rPr sz="2000" spc="-20" dirty="0">
                <a:solidFill>
                  <a:srgbClr val="1B3039"/>
                </a:solidFill>
                <a:latin typeface="Microsoft Sans Serif"/>
                <a:cs typeface="Microsoft Sans Serif"/>
              </a:rPr>
              <a:t> as</a:t>
            </a:r>
            <a:r>
              <a:rPr sz="2000" spc="-1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1B3039"/>
                </a:solidFill>
                <a:latin typeface="Microsoft Sans Serif"/>
                <a:cs typeface="Microsoft Sans Serif"/>
              </a:rPr>
              <a:t>a</a:t>
            </a:r>
            <a:r>
              <a:rPr sz="2000" spc="-1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1B3039"/>
                </a:solidFill>
                <a:latin typeface="Microsoft Sans Serif"/>
                <a:cs typeface="Microsoft Sans Serif"/>
              </a:rPr>
              <a:t>DataFrame</a:t>
            </a:r>
            <a:endParaRPr sz="2000">
              <a:latin typeface="Microsoft Sans Serif"/>
              <a:cs typeface="Microsoft Sans Serif"/>
            </a:endParaRPr>
          </a:p>
          <a:p>
            <a:pPr marL="393700" marR="451484" indent="-381000">
              <a:lnSpc>
                <a:spcPct val="114999"/>
              </a:lnSpc>
              <a:spcBef>
                <a:spcPts val="1105"/>
              </a:spcBef>
              <a:buClr>
                <a:srgbClr val="FF5F46"/>
              </a:buClr>
              <a:buSzPct val="120000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000" spc="60" dirty="0">
                <a:solidFill>
                  <a:srgbClr val="1B3039"/>
                </a:solidFill>
                <a:latin typeface="Microsoft Sans Serif"/>
                <a:cs typeface="Microsoft Sans Serif"/>
              </a:rPr>
              <a:t>Supports </a:t>
            </a:r>
            <a:r>
              <a:rPr sz="2000" spc="75" dirty="0">
                <a:solidFill>
                  <a:srgbClr val="1B3039"/>
                </a:solidFill>
                <a:latin typeface="Microsoft Sans Serif"/>
                <a:cs typeface="Microsoft Sans Serif"/>
              </a:rPr>
              <a:t>functions </a:t>
            </a:r>
            <a:r>
              <a:rPr sz="2000" spc="40" dirty="0">
                <a:solidFill>
                  <a:srgbClr val="1B3039"/>
                </a:solidFill>
                <a:latin typeface="Microsoft Sans Serif"/>
                <a:cs typeface="Microsoft Sans Serif"/>
              </a:rPr>
              <a:t>taking </a:t>
            </a:r>
            <a:r>
              <a:rPr sz="2000" spc="4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1B3039"/>
                </a:solidFill>
                <a:latin typeface="Microsoft Sans Serif"/>
                <a:cs typeface="Microsoft Sans Serif"/>
              </a:rPr>
              <a:t>pyarrow.Table</a:t>
            </a:r>
            <a:r>
              <a:rPr sz="2000" spc="-5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1B3039"/>
                </a:solidFill>
                <a:latin typeface="Microsoft Sans Serif"/>
                <a:cs typeface="Microsoft Sans Serif"/>
              </a:rPr>
              <a:t>or</a:t>
            </a:r>
            <a:r>
              <a:rPr sz="2000" spc="-2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1B3039"/>
                </a:solidFill>
                <a:latin typeface="Microsoft Sans Serif"/>
                <a:cs typeface="Microsoft Sans Serif"/>
              </a:rPr>
              <a:t>tuple</a:t>
            </a:r>
            <a:r>
              <a:rPr sz="2000" spc="-3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1B3039"/>
                </a:solidFill>
                <a:latin typeface="Microsoft Sans Serif"/>
                <a:cs typeface="Microsoft Sans Serif"/>
              </a:rPr>
              <a:t>of</a:t>
            </a:r>
            <a:r>
              <a:rPr sz="2000" spc="-2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1B3039"/>
                </a:solidFill>
                <a:latin typeface="Microsoft Sans Serif"/>
                <a:cs typeface="Microsoft Sans Serif"/>
              </a:rPr>
              <a:t>grouping </a:t>
            </a:r>
            <a:r>
              <a:rPr sz="2000" spc="-52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1B3039"/>
                </a:solidFill>
                <a:latin typeface="Microsoft Sans Serif"/>
                <a:cs typeface="Microsoft Sans Serif"/>
              </a:rPr>
              <a:t>keys</a:t>
            </a:r>
            <a:r>
              <a:rPr sz="2000" spc="-1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1B3039"/>
                </a:solidFill>
                <a:latin typeface="Microsoft Sans Serif"/>
                <a:cs typeface="Microsoft Sans Serif"/>
              </a:rPr>
              <a:t>and</a:t>
            </a:r>
            <a:r>
              <a:rPr sz="2000" spc="-2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1B3039"/>
                </a:solidFill>
                <a:latin typeface="Microsoft Sans Serif"/>
                <a:cs typeface="Microsoft Sans Serif"/>
              </a:rPr>
              <a:t>pyarrow.Table</a:t>
            </a:r>
            <a:endParaRPr sz="2000">
              <a:latin typeface="Microsoft Sans Serif"/>
              <a:cs typeface="Microsoft Sans Serif"/>
            </a:endParaRPr>
          </a:p>
          <a:p>
            <a:pPr marL="393700" marR="5080" indent="-381000">
              <a:lnSpc>
                <a:spcPct val="114999"/>
              </a:lnSpc>
              <a:spcBef>
                <a:spcPts val="1095"/>
              </a:spcBef>
              <a:buClr>
                <a:srgbClr val="FF5F46"/>
              </a:buClr>
              <a:buSzPct val="120000"/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000" spc="20" dirty="0">
                <a:solidFill>
                  <a:srgbClr val="1B3039"/>
                </a:solidFill>
                <a:latin typeface="Microsoft Sans Serif"/>
                <a:cs typeface="Microsoft Sans Serif"/>
              </a:rPr>
              <a:t>Note: </a:t>
            </a:r>
            <a:r>
              <a:rPr sz="2000" spc="50" dirty="0">
                <a:solidFill>
                  <a:srgbClr val="1B3039"/>
                </a:solidFill>
                <a:latin typeface="Microsoft Sans Serif"/>
                <a:cs typeface="Microsoft Sans Serif"/>
              </a:rPr>
              <a:t>Function </a:t>
            </a:r>
            <a:r>
              <a:rPr sz="2000" spc="45" dirty="0">
                <a:solidFill>
                  <a:srgbClr val="1B3039"/>
                </a:solidFill>
                <a:latin typeface="Microsoft Sans Serif"/>
                <a:cs typeface="Microsoft Sans Serif"/>
              </a:rPr>
              <a:t>requires </a:t>
            </a:r>
            <a:r>
              <a:rPr sz="2000" spc="-30" dirty="0">
                <a:solidFill>
                  <a:srgbClr val="1B3039"/>
                </a:solidFill>
                <a:latin typeface="Microsoft Sans Serif"/>
                <a:cs typeface="Microsoft Sans Serif"/>
              </a:rPr>
              <a:t>a </a:t>
            </a:r>
            <a:r>
              <a:rPr sz="2000" spc="30" dirty="0">
                <a:solidFill>
                  <a:srgbClr val="1B3039"/>
                </a:solidFill>
                <a:latin typeface="Microsoft Sans Serif"/>
                <a:cs typeface="Microsoft Sans Serif"/>
              </a:rPr>
              <a:t>full </a:t>
            </a:r>
            <a:r>
              <a:rPr sz="2000" spc="45" dirty="0">
                <a:solidFill>
                  <a:srgbClr val="1B3039"/>
                </a:solidFill>
                <a:latin typeface="Microsoft Sans Serif"/>
                <a:cs typeface="Microsoft Sans Serif"/>
              </a:rPr>
              <a:t>shuffle </a:t>
            </a:r>
            <a:r>
              <a:rPr sz="2000" spc="50" dirty="0">
                <a:solidFill>
                  <a:srgbClr val="1B3039"/>
                </a:solidFill>
                <a:latin typeface="Microsoft Sans Serif"/>
                <a:cs typeface="Microsoft Sans Serif"/>
              </a:rPr>
              <a:t> and</a:t>
            </a:r>
            <a:r>
              <a:rPr sz="2000" spc="-2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1B3039"/>
                </a:solidFill>
                <a:latin typeface="Microsoft Sans Serif"/>
                <a:cs typeface="Microsoft Sans Serif"/>
              </a:rPr>
              <a:t>may</a:t>
            </a:r>
            <a:r>
              <a:rPr sz="2000" spc="-1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1B3039"/>
                </a:solidFill>
                <a:latin typeface="Microsoft Sans Serif"/>
                <a:cs typeface="Microsoft Sans Serif"/>
              </a:rPr>
              <a:t>cause</a:t>
            </a:r>
            <a:r>
              <a:rPr sz="2000" spc="-1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130" dirty="0">
                <a:solidFill>
                  <a:srgbClr val="1B3039"/>
                </a:solidFill>
                <a:latin typeface="Microsoft Sans Serif"/>
                <a:cs typeface="Microsoft Sans Serif"/>
              </a:rPr>
              <a:t>out-of-memory</a:t>
            </a:r>
            <a:r>
              <a:rPr sz="2000" spc="-6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1B3039"/>
                </a:solidFill>
                <a:latin typeface="Microsoft Sans Serif"/>
                <a:cs typeface="Microsoft Sans Serif"/>
              </a:rPr>
              <a:t>errors </a:t>
            </a:r>
            <a:r>
              <a:rPr sz="2000" spc="-51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1B3039"/>
                </a:solidFill>
                <a:latin typeface="Microsoft Sans Serif"/>
                <a:cs typeface="Microsoft Sans Serif"/>
              </a:rPr>
              <a:t>for</a:t>
            </a:r>
            <a:r>
              <a:rPr sz="2000" spc="-30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1B3039"/>
                </a:solidFill>
                <a:latin typeface="Microsoft Sans Serif"/>
                <a:cs typeface="Microsoft Sans Serif"/>
              </a:rPr>
              <a:t>large</a:t>
            </a:r>
            <a:r>
              <a:rPr sz="2000" spc="-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1B3039"/>
                </a:solidFill>
                <a:latin typeface="Microsoft Sans Serif"/>
                <a:cs typeface="Microsoft Sans Serif"/>
              </a:rPr>
              <a:t>data</a:t>
            </a:r>
            <a:r>
              <a:rPr sz="2000" spc="-15" dirty="0">
                <a:solidFill>
                  <a:srgbClr val="1B303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1B3039"/>
                </a:solidFill>
                <a:latin typeface="Microsoft Sans Serif"/>
                <a:cs typeface="Microsoft Sans Serif"/>
              </a:rPr>
              <a:t>groups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59817" y="1273873"/>
            <a:ext cx="5643245" cy="4773930"/>
            <a:chOff x="6159817" y="1273873"/>
            <a:chExt cx="5643245" cy="4773930"/>
          </a:xfrm>
        </p:grpSpPr>
        <p:sp>
          <p:nvSpPr>
            <p:cNvPr id="13" name="object 13"/>
            <p:cNvSpPr/>
            <p:nvPr/>
          </p:nvSpPr>
          <p:spPr>
            <a:xfrm>
              <a:off x="6245834" y="1362709"/>
              <a:ext cx="5556885" cy="4685030"/>
            </a:xfrm>
            <a:custGeom>
              <a:avLst/>
              <a:gdLst/>
              <a:ahLst/>
              <a:cxnLst/>
              <a:rect l="l" t="t" r="r" b="b"/>
              <a:pathLst>
                <a:path w="5556884" h="4685030">
                  <a:moveTo>
                    <a:pt x="5556885" y="2540"/>
                  </a:moveTo>
                  <a:lnTo>
                    <a:pt x="5555780" y="2540"/>
                  </a:lnTo>
                  <a:lnTo>
                    <a:pt x="5555780" y="0"/>
                  </a:lnTo>
                  <a:lnTo>
                    <a:pt x="5466118" y="0"/>
                  </a:lnTo>
                  <a:lnTo>
                    <a:pt x="5466118" y="2540"/>
                  </a:lnTo>
                  <a:lnTo>
                    <a:pt x="5466118" y="5003"/>
                  </a:lnTo>
                  <a:lnTo>
                    <a:pt x="5466105" y="4590974"/>
                  </a:lnTo>
                  <a:lnTo>
                    <a:pt x="4762" y="4590974"/>
                  </a:lnTo>
                  <a:lnTo>
                    <a:pt x="0" y="4591050"/>
                  </a:lnTo>
                  <a:lnTo>
                    <a:pt x="0" y="4676140"/>
                  </a:lnTo>
                  <a:lnTo>
                    <a:pt x="0" y="4683760"/>
                  </a:lnTo>
                  <a:lnTo>
                    <a:pt x="1130" y="4683760"/>
                  </a:lnTo>
                  <a:lnTo>
                    <a:pt x="1130" y="4685030"/>
                  </a:lnTo>
                  <a:lnTo>
                    <a:pt x="5555754" y="4685030"/>
                  </a:lnTo>
                  <a:lnTo>
                    <a:pt x="5555754" y="4683760"/>
                  </a:lnTo>
                  <a:lnTo>
                    <a:pt x="5556885" y="4683760"/>
                  </a:lnTo>
                  <a:lnTo>
                    <a:pt x="5556885" y="4676140"/>
                  </a:lnTo>
                  <a:lnTo>
                    <a:pt x="5556885" y="10160"/>
                  </a:lnTo>
                  <a:lnTo>
                    <a:pt x="5556885" y="254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64579" y="1278636"/>
              <a:ext cx="5547360" cy="4676140"/>
            </a:xfrm>
            <a:custGeom>
              <a:avLst/>
              <a:gdLst/>
              <a:ahLst/>
              <a:cxnLst/>
              <a:rect l="l" t="t" r="r" b="b"/>
              <a:pathLst>
                <a:path w="5547359" h="4676140">
                  <a:moveTo>
                    <a:pt x="5547360" y="0"/>
                  </a:moveTo>
                  <a:lnTo>
                    <a:pt x="0" y="0"/>
                  </a:lnTo>
                  <a:lnTo>
                    <a:pt x="0" y="4675632"/>
                  </a:lnTo>
                  <a:lnTo>
                    <a:pt x="5547360" y="4675632"/>
                  </a:lnTo>
                  <a:lnTo>
                    <a:pt x="5547360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64579" y="1278636"/>
              <a:ext cx="5547360" cy="4676140"/>
            </a:xfrm>
            <a:custGeom>
              <a:avLst/>
              <a:gdLst/>
              <a:ahLst/>
              <a:cxnLst/>
              <a:rect l="l" t="t" r="r" b="b"/>
              <a:pathLst>
                <a:path w="5547359" h="4676140">
                  <a:moveTo>
                    <a:pt x="0" y="0"/>
                  </a:moveTo>
                  <a:lnTo>
                    <a:pt x="5547360" y="0"/>
                  </a:lnTo>
                  <a:lnTo>
                    <a:pt x="5547360" y="4675632"/>
                  </a:lnTo>
                  <a:lnTo>
                    <a:pt x="0" y="467563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242835" y="2208011"/>
            <a:ext cx="29654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..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..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42670" y="2802517"/>
            <a:ext cx="29591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..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..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endParaRPr sz="1300">
              <a:latin typeface="Consolas"/>
              <a:cs typeface="Consola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345237" y="4118457"/>
            <a:ext cx="2081530" cy="1598930"/>
            <a:chOff x="6345237" y="4118457"/>
            <a:chExt cx="2081530" cy="1598930"/>
          </a:xfrm>
        </p:grpSpPr>
        <p:sp>
          <p:nvSpPr>
            <p:cNvPr id="19" name="object 19"/>
            <p:cNvSpPr/>
            <p:nvPr/>
          </p:nvSpPr>
          <p:spPr>
            <a:xfrm>
              <a:off x="6345237" y="4125040"/>
              <a:ext cx="270510" cy="0"/>
            </a:xfrm>
            <a:custGeom>
              <a:avLst/>
              <a:gdLst/>
              <a:ahLst/>
              <a:cxnLst/>
              <a:rect l="l" t="t" r="r" b="b"/>
              <a:pathLst>
                <a:path w="270509">
                  <a:moveTo>
                    <a:pt x="0" y="0"/>
                  </a:moveTo>
                  <a:lnTo>
                    <a:pt x="270326" y="0"/>
                  </a:lnTo>
                </a:path>
              </a:pathLst>
            </a:custGeom>
            <a:ln w="13167">
              <a:solidFill>
                <a:srgbClr val="F7F6F3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706352" y="4125040"/>
              <a:ext cx="1720214" cy="0"/>
            </a:xfrm>
            <a:custGeom>
              <a:avLst/>
              <a:gdLst/>
              <a:ahLst/>
              <a:cxnLst/>
              <a:rect l="l" t="t" r="r" b="b"/>
              <a:pathLst>
                <a:path w="1720215">
                  <a:moveTo>
                    <a:pt x="0" y="0"/>
                  </a:moveTo>
                  <a:lnTo>
                    <a:pt x="1719674" y="0"/>
                  </a:lnTo>
                </a:path>
              </a:pathLst>
            </a:custGeom>
            <a:ln w="13167">
              <a:solidFill>
                <a:srgbClr val="F7F6F3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45731" y="5710390"/>
              <a:ext cx="270510" cy="0"/>
            </a:xfrm>
            <a:custGeom>
              <a:avLst/>
              <a:gdLst/>
              <a:ahLst/>
              <a:cxnLst/>
              <a:rect l="l" t="t" r="r" b="b"/>
              <a:pathLst>
                <a:path w="270509">
                  <a:moveTo>
                    <a:pt x="0" y="0"/>
                  </a:moveTo>
                  <a:lnTo>
                    <a:pt x="270326" y="0"/>
                  </a:lnTo>
                </a:path>
              </a:pathLst>
            </a:custGeom>
            <a:ln w="13167">
              <a:solidFill>
                <a:srgbClr val="F7F6F3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06846" y="5710390"/>
              <a:ext cx="1720214" cy="0"/>
            </a:xfrm>
            <a:custGeom>
              <a:avLst/>
              <a:gdLst/>
              <a:ahLst/>
              <a:cxnLst/>
              <a:rect l="l" t="t" r="r" b="b"/>
              <a:pathLst>
                <a:path w="1720215">
                  <a:moveTo>
                    <a:pt x="0" y="0"/>
                  </a:moveTo>
                  <a:lnTo>
                    <a:pt x="1719674" y="0"/>
                  </a:lnTo>
                </a:path>
              </a:pathLst>
            </a:custGeom>
            <a:ln w="13167">
              <a:solidFill>
                <a:srgbClr val="F7F6F3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242341" y="1415336"/>
            <a:ext cx="5362575" cy="4384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solidFill>
                  <a:srgbClr val="559CD5"/>
                </a:solidFill>
                <a:latin typeface="Consolas"/>
                <a:cs typeface="Consolas"/>
              </a:rPr>
              <a:t>from 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pyspark.sql.functions </a:t>
            </a:r>
            <a:r>
              <a:rPr sz="1300" spc="-5" dirty="0">
                <a:solidFill>
                  <a:srgbClr val="559CD5"/>
                </a:solidFill>
                <a:latin typeface="Consolas"/>
                <a:cs typeface="Consolas"/>
              </a:rPr>
              <a:t>import</a:t>
            </a:r>
            <a:r>
              <a:rPr sz="1300" spc="-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ceil</a:t>
            </a:r>
            <a:endParaRPr sz="1300">
              <a:latin typeface="Consolas"/>
              <a:cs typeface="Consolas"/>
            </a:endParaRPr>
          </a:p>
          <a:p>
            <a:pPr marL="13335">
              <a:lnSpc>
                <a:spcPct val="100000"/>
              </a:lnSpc>
            </a:pP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&gt;&gt;&gt;</a:t>
            </a:r>
            <a:r>
              <a:rPr sz="1300" spc="-2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559CD5"/>
                </a:solidFill>
                <a:latin typeface="Consolas"/>
                <a:cs typeface="Consolas"/>
              </a:rPr>
              <a:t>import</a:t>
            </a:r>
            <a:r>
              <a:rPr sz="1300" spc="-3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pyarrow</a:t>
            </a:r>
            <a:endParaRPr sz="1300">
              <a:latin typeface="Consolas"/>
              <a:cs typeface="Consolas"/>
            </a:endParaRPr>
          </a:p>
          <a:p>
            <a:pPr marL="13335">
              <a:lnSpc>
                <a:spcPct val="100000"/>
              </a:lnSpc>
            </a:pP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&gt;&gt;&gt;</a:t>
            </a:r>
            <a:r>
              <a:rPr sz="13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559CD5"/>
                </a:solidFill>
                <a:latin typeface="Consolas"/>
                <a:cs typeface="Consolas"/>
              </a:rPr>
              <a:t>import</a:t>
            </a:r>
            <a:r>
              <a:rPr sz="1300" spc="-2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pyarrow.compute</a:t>
            </a: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559CD5"/>
                </a:solidFill>
                <a:latin typeface="Consolas"/>
                <a:cs typeface="Consolas"/>
              </a:rPr>
              <a:t>as</a:t>
            </a:r>
            <a:r>
              <a:rPr sz="1300" spc="-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D3D3D3"/>
                </a:solidFill>
                <a:latin typeface="Consolas"/>
                <a:cs typeface="Consolas"/>
              </a:rPr>
              <a:t>pc</a:t>
            </a:r>
            <a:endParaRPr sz="1300">
              <a:latin typeface="Consolas"/>
              <a:cs typeface="Consolas"/>
            </a:endParaRPr>
          </a:p>
          <a:p>
            <a:pPr marL="13335">
              <a:lnSpc>
                <a:spcPct val="100000"/>
              </a:lnSpc>
            </a:pP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&gt;&gt;&gt;</a:t>
            </a:r>
            <a:r>
              <a:rPr sz="1300" spc="-2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df</a:t>
            </a:r>
            <a:r>
              <a:rPr sz="13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=</a:t>
            </a:r>
            <a:r>
              <a:rPr sz="13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spark.createDataFrame(</a:t>
            </a:r>
            <a:endParaRPr sz="1300">
              <a:latin typeface="Consolas"/>
              <a:cs typeface="Consolas"/>
            </a:endParaRPr>
          </a:p>
          <a:p>
            <a:pPr marL="645160" marR="5080">
              <a:lnSpc>
                <a:spcPct val="100000"/>
              </a:lnSpc>
            </a:pP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[(</a:t>
            </a:r>
            <a:r>
              <a:rPr sz="1300" spc="-5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300" spc="-5" dirty="0">
                <a:solidFill>
                  <a:srgbClr val="B5CEA8"/>
                </a:solidFill>
                <a:latin typeface="Consolas"/>
                <a:cs typeface="Consolas"/>
              </a:rPr>
              <a:t>1.0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),</a:t>
            </a:r>
            <a:r>
              <a:rPr sz="130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300" spc="-10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B5CEA8"/>
                </a:solidFill>
                <a:latin typeface="Consolas"/>
                <a:cs typeface="Consolas"/>
              </a:rPr>
              <a:t>2.0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),</a:t>
            </a:r>
            <a:r>
              <a:rPr sz="13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300" spc="-5" dirty="0">
                <a:solidFill>
                  <a:srgbClr val="B5CEA8"/>
                </a:solidFill>
                <a:latin typeface="Consolas"/>
                <a:cs typeface="Consolas"/>
              </a:rPr>
              <a:t>2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300" spc="-5" dirty="0">
                <a:solidFill>
                  <a:srgbClr val="B5CEA8"/>
                </a:solidFill>
                <a:latin typeface="Consolas"/>
                <a:cs typeface="Consolas"/>
              </a:rPr>
              <a:t>3.0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),</a:t>
            </a:r>
            <a:r>
              <a:rPr sz="130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300" spc="-5" dirty="0">
                <a:solidFill>
                  <a:srgbClr val="B5CEA8"/>
                </a:solidFill>
                <a:latin typeface="Consolas"/>
                <a:cs typeface="Consolas"/>
              </a:rPr>
              <a:t>2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300" spc="-2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B5CEA8"/>
                </a:solidFill>
                <a:latin typeface="Consolas"/>
                <a:cs typeface="Consolas"/>
              </a:rPr>
              <a:t>5.0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),</a:t>
            </a:r>
            <a:r>
              <a:rPr sz="130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300" spc="-10" dirty="0">
                <a:solidFill>
                  <a:srgbClr val="B5CEA8"/>
                </a:solidFill>
                <a:latin typeface="Consolas"/>
                <a:cs typeface="Consolas"/>
              </a:rPr>
              <a:t>2</a:t>
            </a: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30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B5CEA8"/>
                </a:solidFill>
                <a:latin typeface="Consolas"/>
                <a:cs typeface="Consolas"/>
              </a:rPr>
              <a:t>10.0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)], </a:t>
            </a:r>
            <a:r>
              <a:rPr sz="1300" spc="-70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300" spc="-5" dirty="0">
                <a:solidFill>
                  <a:srgbClr val="CE9178"/>
                </a:solidFill>
                <a:latin typeface="Consolas"/>
                <a:cs typeface="Consolas"/>
              </a:rPr>
              <a:t>"id"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300" spc="-5" dirty="0">
                <a:solidFill>
                  <a:srgbClr val="CE9178"/>
                </a:solidFill>
                <a:latin typeface="Consolas"/>
                <a:cs typeface="Consolas"/>
              </a:rPr>
              <a:t>"v"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))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&gt;&gt;&gt;</a:t>
            </a:r>
            <a:r>
              <a:rPr sz="1300" spc="-2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559CD5"/>
                </a:solidFill>
                <a:latin typeface="Consolas"/>
                <a:cs typeface="Consolas"/>
              </a:rPr>
              <a:t>def</a:t>
            </a:r>
            <a:r>
              <a:rPr sz="1300" spc="-3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normalize(table):</a:t>
            </a:r>
            <a:endParaRPr sz="1300">
              <a:latin typeface="Consolas"/>
              <a:cs typeface="Consolas"/>
            </a:endParaRPr>
          </a:p>
          <a:p>
            <a:pPr marL="645160">
              <a:lnSpc>
                <a:spcPct val="100000"/>
              </a:lnSpc>
            </a:pP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v</a:t>
            </a:r>
            <a:r>
              <a:rPr sz="1300" spc="-3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=</a:t>
            </a:r>
            <a:r>
              <a:rPr sz="1300" spc="-4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table.column(</a:t>
            </a:r>
            <a:r>
              <a:rPr sz="1300" spc="-5" dirty="0">
                <a:solidFill>
                  <a:srgbClr val="CE9178"/>
                </a:solidFill>
                <a:latin typeface="Consolas"/>
                <a:cs typeface="Consolas"/>
              </a:rPr>
              <a:t>"v"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1300">
              <a:latin typeface="Consolas"/>
              <a:cs typeface="Consolas"/>
            </a:endParaRPr>
          </a:p>
          <a:p>
            <a:pPr marL="12700" marR="728980" indent="632460">
              <a:lnSpc>
                <a:spcPct val="100000"/>
              </a:lnSpc>
              <a:spcBef>
                <a:spcPts val="5"/>
              </a:spcBef>
            </a:pP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norm = pc.divide(pc.subtract(v, pc.mean(v)), </a:t>
            </a:r>
            <a:r>
              <a:rPr sz="1300" spc="-70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pc.stddev(v, ddof=</a:t>
            </a:r>
            <a:r>
              <a:rPr sz="1300" spc="-5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))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645160" algn="l"/>
              </a:tabLst>
            </a:pP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...	</a:t>
            </a:r>
            <a:r>
              <a:rPr sz="1300" spc="-5" dirty="0">
                <a:solidFill>
                  <a:srgbClr val="559CD5"/>
                </a:solidFill>
                <a:latin typeface="Consolas"/>
                <a:cs typeface="Consolas"/>
              </a:rPr>
              <a:t>return</a:t>
            </a:r>
            <a:r>
              <a:rPr sz="1300" spc="-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table.set_column(</a:t>
            </a:r>
            <a:r>
              <a:rPr sz="1300" spc="-5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CE9178"/>
                </a:solidFill>
                <a:latin typeface="Consolas"/>
                <a:cs typeface="Consolas"/>
              </a:rPr>
              <a:t>"v"</a:t>
            </a: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 norm)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&gt;&gt;&gt;</a:t>
            </a:r>
            <a:r>
              <a:rPr sz="1300" spc="-3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df.groupby(</a:t>
            </a:r>
            <a:r>
              <a:rPr sz="1300" spc="-5" dirty="0">
                <a:solidFill>
                  <a:srgbClr val="CE9178"/>
                </a:solidFill>
                <a:latin typeface="Consolas"/>
                <a:cs typeface="Consolas"/>
              </a:rPr>
              <a:t>"id"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).applyInArrow(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645160" algn="l"/>
              </a:tabLst>
            </a:pP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...	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normalize,</a:t>
            </a: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schema=</a:t>
            </a:r>
            <a:r>
              <a:rPr sz="1300" spc="-5" dirty="0">
                <a:solidFill>
                  <a:srgbClr val="CE9178"/>
                </a:solidFill>
                <a:latin typeface="Consolas"/>
                <a:cs typeface="Consolas"/>
              </a:rPr>
              <a:t>"id</a:t>
            </a:r>
            <a:r>
              <a:rPr sz="1300" spc="-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CE9178"/>
                </a:solidFill>
                <a:latin typeface="Consolas"/>
                <a:cs typeface="Consolas"/>
              </a:rPr>
              <a:t>long,</a:t>
            </a:r>
            <a:r>
              <a:rPr sz="1300" spc="-1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CE9178"/>
                </a:solidFill>
                <a:latin typeface="Consolas"/>
                <a:cs typeface="Consolas"/>
              </a:rPr>
              <a:t>v</a:t>
            </a:r>
            <a:r>
              <a:rPr sz="1300" spc="-2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CE9178"/>
                </a:solidFill>
                <a:latin typeface="Consolas"/>
                <a:cs typeface="Consolas"/>
              </a:rPr>
              <a:t>double"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).show()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374015" algn="l"/>
                <a:tab pos="2182495" algn="l"/>
              </a:tabLst>
            </a:pPr>
            <a:r>
              <a:rPr sz="1300" spc="-10" dirty="0">
                <a:solidFill>
                  <a:srgbClr val="F8F7F4"/>
                </a:solidFill>
                <a:latin typeface="Consolas"/>
                <a:cs typeface="Consolas"/>
              </a:rPr>
              <a:t>+	+	</a:t>
            </a:r>
            <a:r>
              <a:rPr sz="1300" spc="-5" dirty="0">
                <a:solidFill>
                  <a:srgbClr val="F8F7F4"/>
                </a:solidFill>
                <a:latin typeface="Consolas"/>
                <a:cs typeface="Consolas"/>
              </a:rPr>
              <a:t>+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2092960" algn="l"/>
              </a:tabLst>
            </a:pPr>
            <a:r>
              <a:rPr sz="1300" spc="-5" dirty="0">
                <a:solidFill>
                  <a:srgbClr val="F8F7F4"/>
                </a:solidFill>
                <a:latin typeface="Consolas"/>
                <a:cs typeface="Consolas"/>
              </a:rPr>
              <a:t>|</a:t>
            </a:r>
            <a:r>
              <a:rPr sz="1300" spc="-10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8F7F4"/>
                </a:solidFill>
                <a:latin typeface="Consolas"/>
                <a:cs typeface="Consolas"/>
              </a:rPr>
              <a:t>id|	v|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F8F7F4"/>
                </a:solidFill>
                <a:latin typeface="Consolas"/>
                <a:cs typeface="Consolas"/>
              </a:rPr>
              <a:t>+---+-------------------+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281940" algn="l"/>
              </a:tabLst>
            </a:pPr>
            <a:r>
              <a:rPr sz="1300" spc="-5" dirty="0">
                <a:solidFill>
                  <a:srgbClr val="F8F7F4"/>
                </a:solidFill>
                <a:latin typeface="Consolas"/>
                <a:cs typeface="Consolas"/>
              </a:rPr>
              <a:t>|	1|-0.7071067811865475|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281940" algn="l"/>
              </a:tabLst>
            </a:pPr>
            <a:r>
              <a:rPr sz="1300" spc="-5" dirty="0">
                <a:solidFill>
                  <a:srgbClr val="F8F7F4"/>
                </a:solidFill>
                <a:latin typeface="Consolas"/>
                <a:cs typeface="Consolas"/>
              </a:rPr>
              <a:t>|	</a:t>
            </a:r>
            <a:r>
              <a:rPr sz="1300" dirty="0">
                <a:solidFill>
                  <a:srgbClr val="F8F7F4"/>
                </a:solidFill>
                <a:latin typeface="Consolas"/>
                <a:cs typeface="Consolas"/>
              </a:rPr>
              <a:t>1|</a:t>
            </a:r>
            <a:r>
              <a:rPr sz="1300" spc="-80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8F7F4"/>
                </a:solidFill>
                <a:latin typeface="Consolas"/>
                <a:cs typeface="Consolas"/>
              </a:rPr>
              <a:t>0.7071067811865475|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282575" algn="l"/>
              </a:tabLst>
            </a:pPr>
            <a:r>
              <a:rPr sz="1300" spc="-5" dirty="0">
                <a:solidFill>
                  <a:srgbClr val="F8F7F4"/>
                </a:solidFill>
                <a:latin typeface="Consolas"/>
                <a:cs typeface="Consolas"/>
              </a:rPr>
              <a:t>|	2|-0.8320502943378437|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282575" algn="l"/>
              </a:tabLst>
            </a:pPr>
            <a:r>
              <a:rPr sz="1300" spc="-5" dirty="0">
                <a:solidFill>
                  <a:srgbClr val="F8F7F4"/>
                </a:solidFill>
                <a:latin typeface="Consolas"/>
                <a:cs typeface="Consolas"/>
              </a:rPr>
              <a:t>|	2|-0.2773500981126146|</a:t>
            </a:r>
            <a:endParaRPr sz="1300">
              <a:latin typeface="Consolas"/>
              <a:cs typeface="Consolas"/>
            </a:endParaRPr>
          </a:p>
          <a:p>
            <a:pPr marL="13335">
              <a:lnSpc>
                <a:spcPct val="100000"/>
              </a:lnSpc>
              <a:tabLst>
                <a:tab pos="282575" algn="l"/>
              </a:tabLst>
            </a:pPr>
            <a:r>
              <a:rPr sz="1300" spc="-5" dirty="0">
                <a:solidFill>
                  <a:srgbClr val="F8F7F4"/>
                </a:solidFill>
                <a:latin typeface="Consolas"/>
                <a:cs typeface="Consolas"/>
              </a:rPr>
              <a:t>|	</a:t>
            </a:r>
            <a:r>
              <a:rPr sz="1300" dirty="0">
                <a:solidFill>
                  <a:srgbClr val="F8F7F4"/>
                </a:solidFill>
                <a:latin typeface="Consolas"/>
                <a:cs typeface="Consolas"/>
              </a:rPr>
              <a:t>2|</a:t>
            </a:r>
            <a:r>
              <a:rPr sz="1300" spc="-80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8F7F4"/>
                </a:solidFill>
                <a:latin typeface="Consolas"/>
                <a:cs typeface="Consolas"/>
              </a:rPr>
              <a:t>1.1094003924504583|</a:t>
            </a:r>
            <a:endParaRPr sz="1300">
              <a:latin typeface="Consolas"/>
              <a:cs typeface="Consolas"/>
            </a:endParaRPr>
          </a:p>
          <a:p>
            <a:pPr marL="13335">
              <a:lnSpc>
                <a:spcPct val="100000"/>
              </a:lnSpc>
              <a:spcBef>
                <a:spcPts val="5"/>
              </a:spcBef>
              <a:tabLst>
                <a:tab pos="374015" algn="l"/>
                <a:tab pos="2183130" algn="l"/>
              </a:tabLst>
            </a:pPr>
            <a:r>
              <a:rPr sz="1300" spc="-10" dirty="0">
                <a:solidFill>
                  <a:srgbClr val="F8F7F4"/>
                </a:solidFill>
                <a:latin typeface="Consolas"/>
                <a:cs typeface="Consolas"/>
              </a:rPr>
              <a:t>+	+	</a:t>
            </a:r>
            <a:r>
              <a:rPr sz="1300" spc="-5" dirty="0">
                <a:solidFill>
                  <a:srgbClr val="F8F7F4"/>
                </a:solidFill>
                <a:latin typeface="Consolas"/>
                <a:cs typeface="Consolas"/>
              </a:rPr>
              <a:t>+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4643" y="2998723"/>
            <a:ext cx="48177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20" dirty="0">
                <a:latin typeface="Lucida Sans Unicode"/>
                <a:cs typeface="Lucida Sans Unicode"/>
              </a:rPr>
              <a:t>XML</a:t>
            </a:r>
            <a:r>
              <a:rPr sz="4800" b="0" spc="-360" dirty="0">
                <a:latin typeface="Lucida Sans Unicode"/>
                <a:cs typeface="Lucida Sans Unicode"/>
              </a:rPr>
              <a:t> </a:t>
            </a:r>
            <a:r>
              <a:rPr sz="4800" b="0" spc="20" dirty="0">
                <a:latin typeface="Lucida Sans Unicode"/>
                <a:cs typeface="Lucida Sans Unicode"/>
              </a:rPr>
              <a:t>Connectors</a:t>
            </a:r>
            <a:endParaRPr sz="4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77247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70" dirty="0">
                <a:latin typeface="Lucida Sans Unicode"/>
                <a:cs typeface="Lucida Sans Unicode"/>
              </a:rPr>
              <a:t>Readin</a:t>
            </a:r>
            <a:r>
              <a:rPr sz="4000" b="0" spc="-75" dirty="0">
                <a:latin typeface="Lucida Sans Unicode"/>
                <a:cs typeface="Lucida Sans Unicode"/>
              </a:rPr>
              <a:t>g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10" dirty="0">
                <a:latin typeface="Lucida Sans Unicode"/>
                <a:cs typeface="Lucida Sans Unicode"/>
              </a:rPr>
              <a:t>XML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65" dirty="0">
                <a:latin typeface="Lucida Sans Unicode"/>
                <a:cs typeface="Lucida Sans Unicode"/>
              </a:rPr>
              <a:t>file</a:t>
            </a:r>
            <a:r>
              <a:rPr sz="4000" b="0" spc="-85" dirty="0">
                <a:latin typeface="Lucida Sans Unicode"/>
                <a:cs typeface="Lucida Sans Unicode"/>
              </a:rPr>
              <a:t>s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35" dirty="0">
                <a:latin typeface="Lucida Sans Unicode"/>
                <a:cs typeface="Lucida Sans Unicode"/>
              </a:rPr>
              <a:t>ou</a:t>
            </a:r>
            <a:r>
              <a:rPr sz="4000" b="0" spc="-20" dirty="0">
                <a:latin typeface="Lucida Sans Unicode"/>
                <a:cs typeface="Lucida Sans Unicode"/>
              </a:rPr>
              <a:t>t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100" dirty="0">
                <a:latin typeface="Lucida Sans Unicode"/>
                <a:cs typeface="Lucida Sans Unicode"/>
              </a:rPr>
              <a:t>o</a:t>
            </a:r>
            <a:r>
              <a:rPr sz="4000" b="0" spc="-60" dirty="0">
                <a:latin typeface="Lucida Sans Unicode"/>
                <a:cs typeface="Lucida Sans Unicode"/>
              </a:rPr>
              <a:t>f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25" dirty="0">
                <a:latin typeface="Lucida Sans Unicode"/>
                <a:cs typeface="Lucida Sans Unicode"/>
              </a:rPr>
              <a:t>th</a:t>
            </a:r>
            <a:r>
              <a:rPr sz="4000" b="0" spc="35" dirty="0">
                <a:latin typeface="Lucida Sans Unicode"/>
                <a:cs typeface="Lucida Sans Unicode"/>
              </a:rPr>
              <a:t>e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125" dirty="0">
                <a:latin typeface="Lucida Sans Unicode"/>
                <a:cs typeface="Lucida Sans Unicode"/>
              </a:rPr>
              <a:t>box</a:t>
            </a:r>
            <a:endParaRPr sz="40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45045" y="1900237"/>
            <a:ext cx="8953500" cy="3147060"/>
            <a:chOff x="745045" y="1900237"/>
            <a:chExt cx="8953500" cy="3147060"/>
          </a:xfrm>
        </p:grpSpPr>
        <p:sp>
          <p:nvSpPr>
            <p:cNvPr id="4" name="object 4"/>
            <p:cNvSpPr/>
            <p:nvPr/>
          </p:nvSpPr>
          <p:spPr>
            <a:xfrm>
              <a:off x="831062" y="1988819"/>
              <a:ext cx="8867140" cy="3058160"/>
            </a:xfrm>
            <a:custGeom>
              <a:avLst/>
              <a:gdLst/>
              <a:ahLst/>
              <a:cxnLst/>
              <a:rect l="l" t="t" r="r" b="b"/>
              <a:pathLst>
                <a:path w="8867140" h="3058160">
                  <a:moveTo>
                    <a:pt x="8867013" y="2540"/>
                  </a:moveTo>
                  <a:lnTo>
                    <a:pt x="8865654" y="2540"/>
                  </a:lnTo>
                  <a:lnTo>
                    <a:pt x="8865654" y="0"/>
                  </a:lnTo>
                  <a:lnTo>
                    <a:pt x="8776233" y="0"/>
                  </a:lnTo>
                  <a:lnTo>
                    <a:pt x="8776233" y="2540"/>
                  </a:lnTo>
                  <a:lnTo>
                    <a:pt x="8776233" y="5257"/>
                  </a:lnTo>
                  <a:lnTo>
                    <a:pt x="8776221" y="2964357"/>
                  </a:lnTo>
                  <a:lnTo>
                    <a:pt x="9512" y="2964357"/>
                  </a:lnTo>
                  <a:lnTo>
                    <a:pt x="9512" y="2964180"/>
                  </a:lnTo>
                  <a:lnTo>
                    <a:pt x="0" y="2964180"/>
                  </a:lnTo>
                  <a:lnTo>
                    <a:pt x="0" y="3048000"/>
                  </a:lnTo>
                  <a:lnTo>
                    <a:pt x="0" y="3055620"/>
                  </a:lnTo>
                  <a:lnTo>
                    <a:pt x="1003" y="3055620"/>
                  </a:lnTo>
                  <a:lnTo>
                    <a:pt x="1003" y="3058160"/>
                  </a:lnTo>
                  <a:lnTo>
                    <a:pt x="8866010" y="3058160"/>
                  </a:lnTo>
                  <a:lnTo>
                    <a:pt x="8866010" y="3055620"/>
                  </a:lnTo>
                  <a:lnTo>
                    <a:pt x="8867013" y="3055620"/>
                  </a:lnTo>
                  <a:lnTo>
                    <a:pt x="8867013" y="3048000"/>
                  </a:lnTo>
                  <a:lnTo>
                    <a:pt x="8867013" y="10160"/>
                  </a:lnTo>
                  <a:lnTo>
                    <a:pt x="8867013" y="254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9808" y="1905000"/>
              <a:ext cx="8857615" cy="3048000"/>
            </a:xfrm>
            <a:custGeom>
              <a:avLst/>
              <a:gdLst/>
              <a:ahLst/>
              <a:cxnLst/>
              <a:rect l="l" t="t" r="r" b="b"/>
              <a:pathLst>
                <a:path w="8857615" h="3048000">
                  <a:moveTo>
                    <a:pt x="0" y="0"/>
                  </a:moveTo>
                  <a:lnTo>
                    <a:pt x="8857488" y="0"/>
                  </a:lnTo>
                  <a:lnTo>
                    <a:pt x="8857488" y="3048000"/>
                  </a:lnTo>
                  <a:lnTo>
                    <a:pt x="0" y="30480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08317" y="3087319"/>
              <a:ext cx="335280" cy="0"/>
            </a:xfrm>
            <a:custGeom>
              <a:avLst/>
              <a:gdLst/>
              <a:ahLst/>
              <a:cxnLst/>
              <a:rect l="l" t="t" r="r" b="b"/>
              <a:pathLst>
                <a:path w="335280">
                  <a:moveTo>
                    <a:pt x="0" y="0"/>
                  </a:moveTo>
                  <a:lnTo>
                    <a:pt x="335280" y="0"/>
                  </a:lnTo>
                </a:path>
              </a:pathLst>
            </a:custGeom>
            <a:ln w="24384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45121" y="3087319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19">
                  <a:moveTo>
                    <a:pt x="0" y="0"/>
                  </a:moveTo>
                  <a:lnTo>
                    <a:pt x="502920" y="0"/>
                  </a:lnTo>
                </a:path>
              </a:pathLst>
            </a:custGeom>
            <a:ln w="24384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49565" y="3087319"/>
              <a:ext cx="335280" cy="0"/>
            </a:xfrm>
            <a:custGeom>
              <a:avLst/>
              <a:gdLst/>
              <a:ahLst/>
              <a:cxnLst/>
              <a:rect l="l" t="t" r="r" b="b"/>
              <a:pathLst>
                <a:path w="335280">
                  <a:moveTo>
                    <a:pt x="0" y="0"/>
                  </a:moveTo>
                  <a:lnTo>
                    <a:pt x="335280" y="0"/>
                  </a:lnTo>
                </a:path>
              </a:pathLst>
            </a:custGeom>
            <a:ln w="24384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55533" y="3087319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19">
                  <a:moveTo>
                    <a:pt x="0" y="0"/>
                  </a:moveTo>
                  <a:lnTo>
                    <a:pt x="502920" y="0"/>
                  </a:lnTo>
                </a:path>
              </a:pathLst>
            </a:custGeom>
            <a:ln w="24384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08317" y="3087319"/>
              <a:ext cx="2186940" cy="731520"/>
            </a:xfrm>
            <a:custGeom>
              <a:avLst/>
              <a:gdLst/>
              <a:ahLst/>
              <a:cxnLst/>
              <a:rect l="l" t="t" r="r" b="b"/>
              <a:pathLst>
                <a:path w="2186940" h="731520">
                  <a:moveTo>
                    <a:pt x="1851660" y="0"/>
                  </a:moveTo>
                  <a:lnTo>
                    <a:pt x="2186940" y="0"/>
                  </a:lnTo>
                </a:path>
                <a:path w="2186940" h="731520">
                  <a:moveTo>
                    <a:pt x="0" y="731519"/>
                  </a:moveTo>
                  <a:lnTo>
                    <a:pt x="335280" y="731519"/>
                  </a:lnTo>
                </a:path>
              </a:pathLst>
            </a:custGeom>
            <a:ln w="24384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45121" y="3818839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19">
                  <a:moveTo>
                    <a:pt x="0" y="0"/>
                  </a:moveTo>
                  <a:lnTo>
                    <a:pt x="502920" y="0"/>
                  </a:lnTo>
                </a:path>
              </a:pathLst>
            </a:custGeom>
            <a:ln w="24384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49565" y="3818839"/>
              <a:ext cx="335280" cy="0"/>
            </a:xfrm>
            <a:custGeom>
              <a:avLst/>
              <a:gdLst/>
              <a:ahLst/>
              <a:cxnLst/>
              <a:rect l="l" t="t" r="r" b="b"/>
              <a:pathLst>
                <a:path w="335280">
                  <a:moveTo>
                    <a:pt x="0" y="0"/>
                  </a:moveTo>
                  <a:lnTo>
                    <a:pt x="335280" y="0"/>
                  </a:lnTo>
                </a:path>
              </a:pathLst>
            </a:custGeom>
            <a:ln w="24384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55533" y="3818839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19">
                  <a:moveTo>
                    <a:pt x="0" y="0"/>
                  </a:moveTo>
                  <a:lnTo>
                    <a:pt x="502920" y="0"/>
                  </a:lnTo>
                </a:path>
              </a:pathLst>
            </a:custGeom>
            <a:ln w="24384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59977" y="3818839"/>
              <a:ext cx="335280" cy="0"/>
            </a:xfrm>
            <a:custGeom>
              <a:avLst/>
              <a:gdLst/>
              <a:ahLst/>
              <a:cxnLst/>
              <a:rect l="l" t="t" r="r" b="b"/>
              <a:pathLst>
                <a:path w="335280">
                  <a:moveTo>
                    <a:pt x="0" y="0"/>
                  </a:moveTo>
                  <a:lnTo>
                    <a:pt x="335280" y="0"/>
                  </a:lnTo>
                </a:path>
              </a:pathLst>
            </a:custGeom>
            <a:ln w="24384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40677" y="2119376"/>
            <a:ext cx="758698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spark.</a:t>
            </a:r>
            <a:r>
              <a:rPr sz="2400" dirty="0">
                <a:solidFill>
                  <a:srgbClr val="4299DF"/>
                </a:solidFill>
                <a:latin typeface="Consolas"/>
                <a:cs typeface="Consolas"/>
              </a:rPr>
              <a:t>read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2400" dirty="0">
                <a:solidFill>
                  <a:srgbClr val="4299DF"/>
                </a:solidFill>
                <a:latin typeface="Consolas"/>
                <a:cs typeface="Consolas"/>
              </a:rPr>
              <a:t>xml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2400" dirty="0">
                <a:solidFill>
                  <a:srgbClr val="CE9178"/>
                </a:solidFill>
                <a:latin typeface="Consolas"/>
                <a:cs typeface="Consolas"/>
              </a:rPr>
              <a:t>"/path/to/my/file.xml"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).</a:t>
            </a:r>
            <a:r>
              <a:rPr sz="2400" dirty="0">
                <a:solidFill>
                  <a:srgbClr val="4299DF"/>
                </a:solidFill>
                <a:latin typeface="Consolas"/>
                <a:cs typeface="Consolas"/>
              </a:rPr>
              <a:t>show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()</a:t>
            </a: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345565" algn="l"/>
                <a:tab pos="2353945" algn="l"/>
              </a:tabLst>
            </a:pP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+	</a:t>
            </a:r>
            <a:r>
              <a:rPr sz="2400" spc="10" dirty="0">
                <a:solidFill>
                  <a:srgbClr val="F8F7F4"/>
                </a:solidFill>
                <a:latin typeface="Consolas"/>
                <a:cs typeface="Consolas"/>
              </a:rPr>
              <a:t>+	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+</a:t>
            </a: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345565" algn="l"/>
              </a:tabLst>
            </a:pP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| name	|</a:t>
            </a:r>
            <a:r>
              <a:rPr sz="2400" spc="-3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age</a:t>
            </a:r>
            <a:r>
              <a:rPr sz="2400" spc="-4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|</a:t>
            </a: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345565" algn="l"/>
                <a:tab pos="2353945" algn="l"/>
              </a:tabLst>
            </a:pP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+	</a:t>
            </a:r>
            <a:r>
              <a:rPr sz="2400" spc="10" dirty="0">
                <a:solidFill>
                  <a:srgbClr val="F8F7F4"/>
                </a:solidFill>
                <a:latin typeface="Consolas"/>
                <a:cs typeface="Consolas"/>
              </a:rPr>
              <a:t>+	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+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08927" y="4039308"/>
          <a:ext cx="2586355" cy="67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marR="44450" algn="ctr">
                        <a:lnSpc>
                          <a:spcPts val="2260"/>
                        </a:lnSpc>
                      </a:pPr>
                      <a:r>
                        <a:rPr sz="2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260"/>
                        </a:lnSpc>
                      </a:pPr>
                      <a:r>
                        <a:rPr sz="2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Alice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0"/>
                        </a:lnSpc>
                      </a:pPr>
                      <a:r>
                        <a:rPr sz="2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60"/>
                        </a:lnSpc>
                      </a:pPr>
                      <a:r>
                        <a:rPr sz="2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23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60"/>
                        </a:lnSpc>
                      </a:pPr>
                      <a:r>
                        <a:rPr sz="2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44450" algn="ctr">
                        <a:lnSpc>
                          <a:spcPts val="2500"/>
                        </a:lnSpc>
                      </a:pPr>
                      <a:r>
                        <a:rPr sz="2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500"/>
                        </a:lnSpc>
                      </a:pPr>
                      <a:r>
                        <a:rPr sz="2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Bob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sz="2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500"/>
                        </a:lnSpc>
                      </a:pPr>
                      <a:r>
                        <a:rPr sz="2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32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500"/>
                        </a:lnSpc>
                      </a:pPr>
                      <a:r>
                        <a:rPr sz="2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8898139" y="4562499"/>
            <a:ext cx="5670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AB00"/>
                </a:solidFill>
                <a:latin typeface="Arial MT"/>
                <a:cs typeface="Arial MT"/>
              </a:rPr>
              <a:t>Python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1B3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4654" y="237450"/>
            <a:ext cx="3228340" cy="1853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0" spc="-25" dirty="0">
                <a:latin typeface="Lucida Sans Unicode"/>
                <a:cs typeface="Lucida Sans Unicode"/>
              </a:rPr>
              <a:t>More </a:t>
            </a:r>
            <a:r>
              <a:rPr sz="4000" b="0" spc="-120" dirty="0">
                <a:latin typeface="Lucida Sans Unicode"/>
                <a:cs typeface="Lucida Sans Unicode"/>
              </a:rPr>
              <a:t>Than </a:t>
            </a:r>
            <a:r>
              <a:rPr sz="4000" b="0" spc="-114" dirty="0">
                <a:latin typeface="Lucida Sans Unicode"/>
                <a:cs typeface="Lucida Sans Unicode"/>
              </a:rPr>
              <a:t> </a:t>
            </a:r>
            <a:r>
              <a:rPr sz="4000" b="0" spc="200" dirty="0">
                <a:latin typeface="Lucida Sans Unicode"/>
                <a:cs typeface="Lucida Sans Unicode"/>
              </a:rPr>
              <a:t>Just</a:t>
            </a:r>
            <a:r>
              <a:rPr sz="4000" b="0" spc="-295" dirty="0">
                <a:latin typeface="Lucida Sans Unicode"/>
                <a:cs typeface="Lucida Sans Unicode"/>
              </a:rPr>
              <a:t> </a:t>
            </a:r>
            <a:r>
              <a:rPr sz="4000" b="0" spc="20" dirty="0">
                <a:latin typeface="Lucida Sans Unicode"/>
                <a:cs typeface="Lucida Sans Unicode"/>
              </a:rPr>
              <a:t>a</a:t>
            </a:r>
            <a:r>
              <a:rPr sz="4000" b="0" spc="-285" dirty="0">
                <a:latin typeface="Lucida Sans Unicode"/>
                <a:cs typeface="Lucida Sans Unicode"/>
              </a:rPr>
              <a:t> </a:t>
            </a:r>
            <a:r>
              <a:rPr sz="4000" b="0" spc="-15" dirty="0">
                <a:latin typeface="Lucida Sans Unicode"/>
                <a:cs typeface="Lucida Sans Unicode"/>
              </a:rPr>
              <a:t>Simple </a:t>
            </a:r>
            <a:r>
              <a:rPr sz="4000" b="0" spc="-1250" dirty="0">
                <a:latin typeface="Lucida Sans Unicode"/>
                <a:cs typeface="Lucida Sans Unicode"/>
              </a:rPr>
              <a:t> </a:t>
            </a:r>
            <a:r>
              <a:rPr sz="4000" b="0" spc="20" dirty="0">
                <a:latin typeface="Lucida Sans Unicode"/>
                <a:cs typeface="Lucida Sans Unicode"/>
              </a:rPr>
              <a:t>Port</a:t>
            </a:r>
            <a:endParaRPr sz="40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9079" y="327659"/>
            <a:ext cx="11841480" cy="6169660"/>
            <a:chOff x="259079" y="327659"/>
            <a:chExt cx="11841480" cy="61696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079" y="2020824"/>
              <a:ext cx="8095487" cy="44759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307" y="2307336"/>
              <a:ext cx="7350252" cy="36347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4057" y="2212086"/>
              <a:ext cx="7541259" cy="3825240"/>
            </a:xfrm>
            <a:custGeom>
              <a:avLst/>
              <a:gdLst/>
              <a:ahLst/>
              <a:cxnLst/>
              <a:rect l="l" t="t" r="r" b="b"/>
              <a:pathLst>
                <a:path w="7541259" h="3825240">
                  <a:moveTo>
                    <a:pt x="0" y="0"/>
                  </a:moveTo>
                  <a:lnTo>
                    <a:pt x="7540752" y="0"/>
                  </a:lnTo>
                  <a:lnTo>
                    <a:pt x="7540752" y="3825240"/>
                  </a:lnTo>
                  <a:lnTo>
                    <a:pt x="0" y="3825240"/>
                  </a:lnTo>
                  <a:lnTo>
                    <a:pt x="0" y="0"/>
                  </a:lnTo>
                  <a:close/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2251" y="327659"/>
              <a:ext cx="7798307" cy="38450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2083" y="507491"/>
              <a:ext cx="7438644" cy="34853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437633" y="463041"/>
              <a:ext cx="7527925" cy="3574415"/>
            </a:xfrm>
            <a:custGeom>
              <a:avLst/>
              <a:gdLst/>
              <a:ahLst/>
              <a:cxnLst/>
              <a:rect l="l" t="t" r="r" b="b"/>
              <a:pathLst>
                <a:path w="7527925" h="3574415">
                  <a:moveTo>
                    <a:pt x="0" y="0"/>
                  </a:moveTo>
                  <a:lnTo>
                    <a:pt x="6920598" y="0"/>
                  </a:lnTo>
                  <a:lnTo>
                    <a:pt x="7527544" y="606945"/>
                  </a:lnTo>
                  <a:lnTo>
                    <a:pt x="7527544" y="3574288"/>
                  </a:lnTo>
                  <a:lnTo>
                    <a:pt x="606945" y="3574288"/>
                  </a:lnTo>
                  <a:lnTo>
                    <a:pt x="0" y="2967342"/>
                  </a:lnTo>
                  <a:lnTo>
                    <a:pt x="0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6027" y="2998723"/>
            <a:ext cx="70542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15" dirty="0">
                <a:latin typeface="Lucida Sans Unicode"/>
                <a:cs typeface="Lucida Sans Unicode"/>
              </a:rPr>
              <a:t>Databricks</a:t>
            </a:r>
            <a:r>
              <a:rPr sz="4800" b="0" spc="-340" dirty="0">
                <a:latin typeface="Lucida Sans Unicode"/>
                <a:cs typeface="Lucida Sans Unicode"/>
              </a:rPr>
              <a:t> </a:t>
            </a:r>
            <a:r>
              <a:rPr sz="4800" b="0" spc="285" dirty="0">
                <a:latin typeface="Lucida Sans Unicode"/>
                <a:cs typeface="Lucida Sans Unicode"/>
              </a:rPr>
              <a:t>JDBC</a:t>
            </a:r>
            <a:r>
              <a:rPr sz="4800" b="0" spc="-340" dirty="0">
                <a:latin typeface="Lucida Sans Unicode"/>
                <a:cs typeface="Lucida Sans Unicode"/>
              </a:rPr>
              <a:t> </a:t>
            </a:r>
            <a:r>
              <a:rPr sz="4800" b="0" dirty="0">
                <a:latin typeface="Lucida Sans Unicode"/>
                <a:cs typeface="Lucida Sans Unicode"/>
              </a:rPr>
              <a:t>Dialect</a:t>
            </a:r>
            <a:endParaRPr sz="4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7452" y="1711451"/>
            <a:ext cx="4186554" cy="4982210"/>
            <a:chOff x="187452" y="1711451"/>
            <a:chExt cx="4186554" cy="49822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452" y="1711451"/>
              <a:ext cx="4186427" cy="23576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5047" y="2194558"/>
              <a:ext cx="3031490" cy="1201420"/>
            </a:xfrm>
            <a:custGeom>
              <a:avLst/>
              <a:gdLst/>
              <a:ahLst/>
              <a:cxnLst/>
              <a:rect l="l" t="t" r="r" b="b"/>
              <a:pathLst>
                <a:path w="3031490" h="1201420">
                  <a:moveTo>
                    <a:pt x="2989021" y="0"/>
                  </a:moveTo>
                  <a:lnTo>
                    <a:pt x="42214" y="0"/>
                  </a:lnTo>
                  <a:lnTo>
                    <a:pt x="25781" y="3317"/>
                  </a:lnTo>
                  <a:lnTo>
                    <a:pt x="12363" y="12363"/>
                  </a:lnTo>
                  <a:lnTo>
                    <a:pt x="3317" y="25781"/>
                  </a:lnTo>
                  <a:lnTo>
                    <a:pt x="0" y="42214"/>
                  </a:lnTo>
                  <a:lnTo>
                    <a:pt x="0" y="1158697"/>
                  </a:lnTo>
                  <a:lnTo>
                    <a:pt x="3317" y="1175130"/>
                  </a:lnTo>
                  <a:lnTo>
                    <a:pt x="12363" y="1188548"/>
                  </a:lnTo>
                  <a:lnTo>
                    <a:pt x="25781" y="1197594"/>
                  </a:lnTo>
                  <a:lnTo>
                    <a:pt x="42214" y="1200912"/>
                  </a:lnTo>
                  <a:lnTo>
                    <a:pt x="2989021" y="1200912"/>
                  </a:lnTo>
                  <a:lnTo>
                    <a:pt x="3005454" y="1197594"/>
                  </a:lnTo>
                  <a:lnTo>
                    <a:pt x="3018872" y="1188548"/>
                  </a:lnTo>
                  <a:lnTo>
                    <a:pt x="3027918" y="1175130"/>
                  </a:lnTo>
                  <a:lnTo>
                    <a:pt x="3031236" y="1158697"/>
                  </a:lnTo>
                  <a:lnTo>
                    <a:pt x="3031236" y="42214"/>
                  </a:lnTo>
                  <a:lnTo>
                    <a:pt x="3027918" y="25781"/>
                  </a:lnTo>
                  <a:lnTo>
                    <a:pt x="3018872" y="12363"/>
                  </a:lnTo>
                  <a:lnTo>
                    <a:pt x="3005454" y="3317"/>
                  </a:lnTo>
                  <a:lnTo>
                    <a:pt x="2989021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5047" y="2194558"/>
              <a:ext cx="3031490" cy="1201420"/>
            </a:xfrm>
            <a:custGeom>
              <a:avLst/>
              <a:gdLst/>
              <a:ahLst/>
              <a:cxnLst/>
              <a:rect l="l" t="t" r="r" b="b"/>
              <a:pathLst>
                <a:path w="3031490" h="1201420">
                  <a:moveTo>
                    <a:pt x="0" y="42214"/>
                  </a:moveTo>
                  <a:lnTo>
                    <a:pt x="3317" y="25781"/>
                  </a:lnTo>
                  <a:lnTo>
                    <a:pt x="12363" y="12363"/>
                  </a:lnTo>
                  <a:lnTo>
                    <a:pt x="25781" y="3317"/>
                  </a:lnTo>
                  <a:lnTo>
                    <a:pt x="42214" y="0"/>
                  </a:lnTo>
                  <a:lnTo>
                    <a:pt x="2989021" y="0"/>
                  </a:lnTo>
                  <a:lnTo>
                    <a:pt x="3005454" y="3317"/>
                  </a:lnTo>
                  <a:lnTo>
                    <a:pt x="3018872" y="12363"/>
                  </a:lnTo>
                  <a:lnTo>
                    <a:pt x="3027918" y="25781"/>
                  </a:lnTo>
                  <a:lnTo>
                    <a:pt x="3031236" y="42214"/>
                  </a:lnTo>
                  <a:lnTo>
                    <a:pt x="3031236" y="1158697"/>
                  </a:lnTo>
                  <a:lnTo>
                    <a:pt x="3027918" y="1175130"/>
                  </a:lnTo>
                  <a:lnTo>
                    <a:pt x="3018872" y="1188548"/>
                  </a:lnTo>
                  <a:lnTo>
                    <a:pt x="3005454" y="1197594"/>
                  </a:lnTo>
                  <a:lnTo>
                    <a:pt x="2989021" y="1200912"/>
                  </a:lnTo>
                  <a:lnTo>
                    <a:pt x="42214" y="1200912"/>
                  </a:lnTo>
                  <a:lnTo>
                    <a:pt x="25781" y="1197594"/>
                  </a:lnTo>
                  <a:lnTo>
                    <a:pt x="12363" y="1188548"/>
                  </a:lnTo>
                  <a:lnTo>
                    <a:pt x="3317" y="1175130"/>
                  </a:lnTo>
                  <a:lnTo>
                    <a:pt x="0" y="1158697"/>
                  </a:lnTo>
                  <a:lnTo>
                    <a:pt x="0" y="42214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452" y="3017519"/>
              <a:ext cx="4186427" cy="23576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65047" y="3500626"/>
              <a:ext cx="3031490" cy="1201420"/>
            </a:xfrm>
            <a:custGeom>
              <a:avLst/>
              <a:gdLst/>
              <a:ahLst/>
              <a:cxnLst/>
              <a:rect l="l" t="t" r="r" b="b"/>
              <a:pathLst>
                <a:path w="3031490" h="1201420">
                  <a:moveTo>
                    <a:pt x="2989021" y="0"/>
                  </a:moveTo>
                  <a:lnTo>
                    <a:pt x="42214" y="0"/>
                  </a:lnTo>
                  <a:lnTo>
                    <a:pt x="25781" y="3317"/>
                  </a:lnTo>
                  <a:lnTo>
                    <a:pt x="12363" y="12363"/>
                  </a:lnTo>
                  <a:lnTo>
                    <a:pt x="3317" y="25781"/>
                  </a:lnTo>
                  <a:lnTo>
                    <a:pt x="0" y="42214"/>
                  </a:lnTo>
                  <a:lnTo>
                    <a:pt x="0" y="1158697"/>
                  </a:lnTo>
                  <a:lnTo>
                    <a:pt x="3317" y="1175130"/>
                  </a:lnTo>
                  <a:lnTo>
                    <a:pt x="12363" y="1188548"/>
                  </a:lnTo>
                  <a:lnTo>
                    <a:pt x="25781" y="1197594"/>
                  </a:lnTo>
                  <a:lnTo>
                    <a:pt x="42214" y="1200912"/>
                  </a:lnTo>
                  <a:lnTo>
                    <a:pt x="2989021" y="1200912"/>
                  </a:lnTo>
                  <a:lnTo>
                    <a:pt x="3005454" y="1197594"/>
                  </a:lnTo>
                  <a:lnTo>
                    <a:pt x="3018872" y="1188548"/>
                  </a:lnTo>
                  <a:lnTo>
                    <a:pt x="3027918" y="1175130"/>
                  </a:lnTo>
                  <a:lnTo>
                    <a:pt x="3031236" y="1158697"/>
                  </a:lnTo>
                  <a:lnTo>
                    <a:pt x="3031236" y="42214"/>
                  </a:lnTo>
                  <a:lnTo>
                    <a:pt x="3027918" y="25781"/>
                  </a:lnTo>
                  <a:lnTo>
                    <a:pt x="3018872" y="12363"/>
                  </a:lnTo>
                  <a:lnTo>
                    <a:pt x="3005454" y="3317"/>
                  </a:lnTo>
                  <a:lnTo>
                    <a:pt x="2989021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5047" y="3500626"/>
              <a:ext cx="3031490" cy="1201420"/>
            </a:xfrm>
            <a:custGeom>
              <a:avLst/>
              <a:gdLst/>
              <a:ahLst/>
              <a:cxnLst/>
              <a:rect l="l" t="t" r="r" b="b"/>
              <a:pathLst>
                <a:path w="3031490" h="1201420">
                  <a:moveTo>
                    <a:pt x="0" y="42214"/>
                  </a:moveTo>
                  <a:lnTo>
                    <a:pt x="3317" y="25781"/>
                  </a:lnTo>
                  <a:lnTo>
                    <a:pt x="12363" y="12363"/>
                  </a:lnTo>
                  <a:lnTo>
                    <a:pt x="25781" y="3317"/>
                  </a:lnTo>
                  <a:lnTo>
                    <a:pt x="42214" y="0"/>
                  </a:lnTo>
                  <a:lnTo>
                    <a:pt x="2989021" y="0"/>
                  </a:lnTo>
                  <a:lnTo>
                    <a:pt x="3005454" y="3317"/>
                  </a:lnTo>
                  <a:lnTo>
                    <a:pt x="3018872" y="12363"/>
                  </a:lnTo>
                  <a:lnTo>
                    <a:pt x="3027918" y="25781"/>
                  </a:lnTo>
                  <a:lnTo>
                    <a:pt x="3031236" y="42214"/>
                  </a:lnTo>
                  <a:lnTo>
                    <a:pt x="3031236" y="1158697"/>
                  </a:lnTo>
                  <a:lnTo>
                    <a:pt x="3027918" y="1175130"/>
                  </a:lnTo>
                  <a:lnTo>
                    <a:pt x="3018872" y="1188548"/>
                  </a:lnTo>
                  <a:lnTo>
                    <a:pt x="3005454" y="1197594"/>
                  </a:lnTo>
                  <a:lnTo>
                    <a:pt x="2989021" y="1200912"/>
                  </a:lnTo>
                  <a:lnTo>
                    <a:pt x="42214" y="1200912"/>
                  </a:lnTo>
                  <a:lnTo>
                    <a:pt x="25781" y="1197594"/>
                  </a:lnTo>
                  <a:lnTo>
                    <a:pt x="12363" y="1188548"/>
                  </a:lnTo>
                  <a:lnTo>
                    <a:pt x="3317" y="1175130"/>
                  </a:lnTo>
                  <a:lnTo>
                    <a:pt x="0" y="1158697"/>
                  </a:lnTo>
                  <a:lnTo>
                    <a:pt x="0" y="42214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452" y="4335779"/>
              <a:ext cx="4186427" cy="235762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65047" y="4818886"/>
              <a:ext cx="3031490" cy="1201420"/>
            </a:xfrm>
            <a:custGeom>
              <a:avLst/>
              <a:gdLst/>
              <a:ahLst/>
              <a:cxnLst/>
              <a:rect l="l" t="t" r="r" b="b"/>
              <a:pathLst>
                <a:path w="3031490" h="1201420">
                  <a:moveTo>
                    <a:pt x="2989021" y="0"/>
                  </a:moveTo>
                  <a:lnTo>
                    <a:pt x="42214" y="0"/>
                  </a:lnTo>
                  <a:lnTo>
                    <a:pt x="25781" y="3317"/>
                  </a:lnTo>
                  <a:lnTo>
                    <a:pt x="12363" y="12363"/>
                  </a:lnTo>
                  <a:lnTo>
                    <a:pt x="3317" y="25781"/>
                  </a:lnTo>
                  <a:lnTo>
                    <a:pt x="0" y="42214"/>
                  </a:lnTo>
                  <a:lnTo>
                    <a:pt x="0" y="1158697"/>
                  </a:lnTo>
                  <a:lnTo>
                    <a:pt x="3317" y="1175130"/>
                  </a:lnTo>
                  <a:lnTo>
                    <a:pt x="12363" y="1188548"/>
                  </a:lnTo>
                  <a:lnTo>
                    <a:pt x="25781" y="1197594"/>
                  </a:lnTo>
                  <a:lnTo>
                    <a:pt x="42214" y="1200912"/>
                  </a:lnTo>
                  <a:lnTo>
                    <a:pt x="2989021" y="1200912"/>
                  </a:lnTo>
                  <a:lnTo>
                    <a:pt x="3005454" y="1197594"/>
                  </a:lnTo>
                  <a:lnTo>
                    <a:pt x="3018872" y="1188548"/>
                  </a:lnTo>
                  <a:lnTo>
                    <a:pt x="3027918" y="1175130"/>
                  </a:lnTo>
                  <a:lnTo>
                    <a:pt x="3031236" y="1158697"/>
                  </a:lnTo>
                  <a:lnTo>
                    <a:pt x="3031236" y="42214"/>
                  </a:lnTo>
                  <a:lnTo>
                    <a:pt x="3027918" y="25781"/>
                  </a:lnTo>
                  <a:lnTo>
                    <a:pt x="3018872" y="12363"/>
                  </a:lnTo>
                  <a:lnTo>
                    <a:pt x="3005454" y="3317"/>
                  </a:lnTo>
                  <a:lnTo>
                    <a:pt x="2989021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5047" y="4818886"/>
              <a:ext cx="3031490" cy="1201420"/>
            </a:xfrm>
            <a:custGeom>
              <a:avLst/>
              <a:gdLst/>
              <a:ahLst/>
              <a:cxnLst/>
              <a:rect l="l" t="t" r="r" b="b"/>
              <a:pathLst>
                <a:path w="3031490" h="1201420">
                  <a:moveTo>
                    <a:pt x="0" y="42214"/>
                  </a:moveTo>
                  <a:lnTo>
                    <a:pt x="3317" y="25781"/>
                  </a:lnTo>
                  <a:lnTo>
                    <a:pt x="12363" y="12363"/>
                  </a:lnTo>
                  <a:lnTo>
                    <a:pt x="25781" y="3317"/>
                  </a:lnTo>
                  <a:lnTo>
                    <a:pt x="42214" y="0"/>
                  </a:lnTo>
                  <a:lnTo>
                    <a:pt x="2989021" y="0"/>
                  </a:lnTo>
                  <a:lnTo>
                    <a:pt x="3005454" y="3317"/>
                  </a:lnTo>
                  <a:lnTo>
                    <a:pt x="3018872" y="12363"/>
                  </a:lnTo>
                  <a:lnTo>
                    <a:pt x="3027918" y="25781"/>
                  </a:lnTo>
                  <a:lnTo>
                    <a:pt x="3031236" y="42214"/>
                  </a:lnTo>
                  <a:lnTo>
                    <a:pt x="3031236" y="1158697"/>
                  </a:lnTo>
                  <a:lnTo>
                    <a:pt x="3027918" y="1175130"/>
                  </a:lnTo>
                  <a:lnTo>
                    <a:pt x="3018872" y="1188548"/>
                  </a:lnTo>
                  <a:lnTo>
                    <a:pt x="3005454" y="1197594"/>
                  </a:lnTo>
                  <a:lnTo>
                    <a:pt x="2989021" y="1200912"/>
                  </a:lnTo>
                  <a:lnTo>
                    <a:pt x="42214" y="1200912"/>
                  </a:lnTo>
                  <a:lnTo>
                    <a:pt x="25781" y="1197594"/>
                  </a:lnTo>
                  <a:lnTo>
                    <a:pt x="12363" y="1188548"/>
                  </a:lnTo>
                  <a:lnTo>
                    <a:pt x="3317" y="1175130"/>
                  </a:lnTo>
                  <a:lnTo>
                    <a:pt x="0" y="1158697"/>
                  </a:lnTo>
                  <a:lnTo>
                    <a:pt x="0" y="42214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9739" y="3963923"/>
              <a:ext cx="499871" cy="583691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36545" y="444314"/>
            <a:ext cx="89566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75" dirty="0">
                <a:latin typeface="Lucida Sans Unicode"/>
                <a:cs typeface="Lucida Sans Unicode"/>
              </a:rPr>
              <a:t>Ho</a:t>
            </a:r>
            <a:r>
              <a:rPr sz="4000" b="0" spc="-80" dirty="0">
                <a:latin typeface="Lucida Sans Unicode"/>
                <a:cs typeface="Lucida Sans Unicode"/>
              </a:rPr>
              <a:t>w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15" dirty="0">
                <a:latin typeface="Lucida Sans Unicode"/>
                <a:cs typeface="Lucida Sans Unicode"/>
              </a:rPr>
              <a:t>t</a:t>
            </a:r>
            <a:r>
              <a:rPr sz="4000" b="0" spc="30" dirty="0">
                <a:latin typeface="Lucida Sans Unicode"/>
                <a:cs typeface="Lucida Sans Unicode"/>
              </a:rPr>
              <a:t>o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35" dirty="0">
                <a:latin typeface="Lucida Sans Unicode"/>
                <a:cs typeface="Lucida Sans Unicode"/>
              </a:rPr>
              <a:t>embe</a:t>
            </a:r>
            <a:r>
              <a:rPr sz="4000" b="0" spc="40" dirty="0">
                <a:latin typeface="Lucida Sans Unicode"/>
                <a:cs typeface="Lucida Sans Unicode"/>
              </a:rPr>
              <a:t>d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20" dirty="0">
                <a:latin typeface="Lucida Sans Unicode"/>
                <a:cs typeface="Lucida Sans Unicode"/>
              </a:rPr>
              <a:t>Spar</a:t>
            </a:r>
            <a:r>
              <a:rPr sz="4000" b="0" spc="-15" dirty="0">
                <a:latin typeface="Lucida Sans Unicode"/>
                <a:cs typeface="Lucida Sans Unicode"/>
              </a:rPr>
              <a:t>k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95" dirty="0">
                <a:latin typeface="Lucida Sans Unicode"/>
                <a:cs typeface="Lucida Sans Unicode"/>
              </a:rPr>
              <a:t>i</a:t>
            </a:r>
            <a:r>
              <a:rPr sz="4000" b="0" spc="-185" dirty="0">
                <a:latin typeface="Lucida Sans Unicode"/>
                <a:cs typeface="Lucida Sans Unicode"/>
              </a:rPr>
              <a:t>n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15" dirty="0">
                <a:latin typeface="Lucida Sans Unicode"/>
                <a:cs typeface="Lucida Sans Unicode"/>
              </a:rPr>
              <a:t>applications?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2109" y="1244297"/>
            <a:ext cx="971804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-5" dirty="0">
                <a:solidFill>
                  <a:srgbClr val="FFAB00"/>
                </a:solidFill>
                <a:latin typeface="Courier New"/>
                <a:cs typeface="Courier New"/>
              </a:rPr>
              <a:t>Up</a:t>
            </a:r>
            <a:r>
              <a:rPr sz="2400" spc="5" dirty="0">
                <a:solidFill>
                  <a:srgbClr val="FFAB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AB00"/>
                </a:solidFill>
                <a:latin typeface="Courier New"/>
                <a:cs typeface="Courier New"/>
              </a:rPr>
              <a:t>until</a:t>
            </a:r>
            <a:r>
              <a:rPr sz="2400" spc="10" dirty="0">
                <a:solidFill>
                  <a:srgbClr val="FFAB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AB00"/>
                </a:solidFill>
                <a:latin typeface="Courier New"/>
                <a:cs typeface="Courier New"/>
              </a:rPr>
              <a:t>Spark</a:t>
            </a:r>
            <a:r>
              <a:rPr sz="2400" spc="10" dirty="0">
                <a:solidFill>
                  <a:srgbClr val="FFAB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AB00"/>
                </a:solidFill>
                <a:latin typeface="Courier New"/>
                <a:cs typeface="Courier New"/>
              </a:rPr>
              <a:t>3.4:</a:t>
            </a:r>
            <a:r>
              <a:rPr sz="2400" spc="10" dirty="0">
                <a:solidFill>
                  <a:srgbClr val="FFAB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AB00"/>
                </a:solidFill>
                <a:latin typeface="Courier New"/>
                <a:cs typeface="Courier New"/>
              </a:rPr>
              <a:t>Hard</a:t>
            </a:r>
            <a:r>
              <a:rPr sz="2400" spc="10" dirty="0">
                <a:solidFill>
                  <a:srgbClr val="FFAB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AB00"/>
                </a:solidFill>
                <a:latin typeface="Courier New"/>
                <a:cs typeface="Courier New"/>
              </a:rPr>
              <a:t>to</a:t>
            </a:r>
            <a:r>
              <a:rPr sz="2400" spc="10" dirty="0">
                <a:solidFill>
                  <a:srgbClr val="FFAB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AB00"/>
                </a:solidFill>
                <a:latin typeface="Courier New"/>
                <a:cs typeface="Courier New"/>
              </a:rPr>
              <a:t>support</a:t>
            </a:r>
            <a:r>
              <a:rPr sz="2400" spc="5" dirty="0">
                <a:solidFill>
                  <a:srgbClr val="FFAB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AB00"/>
                </a:solidFill>
                <a:latin typeface="Courier New"/>
                <a:cs typeface="Courier New"/>
              </a:rPr>
              <a:t>today’s</a:t>
            </a:r>
            <a:r>
              <a:rPr sz="2400" spc="10" dirty="0">
                <a:solidFill>
                  <a:srgbClr val="FFAB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AB00"/>
                </a:solidFill>
                <a:latin typeface="Courier New"/>
                <a:cs typeface="Courier New"/>
              </a:rPr>
              <a:t>developer </a:t>
            </a:r>
            <a:r>
              <a:rPr sz="2400" spc="-1425" dirty="0">
                <a:solidFill>
                  <a:srgbClr val="FFAB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AB00"/>
                </a:solidFill>
                <a:latin typeface="Courier New"/>
                <a:cs typeface="Courier New"/>
              </a:rPr>
              <a:t>experience</a:t>
            </a:r>
            <a:r>
              <a:rPr sz="2400" spc="-10" dirty="0">
                <a:solidFill>
                  <a:srgbClr val="FFAB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AB00"/>
                </a:solidFill>
                <a:latin typeface="Courier New"/>
                <a:cs typeface="Courier New"/>
              </a:rPr>
              <a:t>requirements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36711" y="2295255"/>
            <a:ext cx="10902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Applications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45208" y="3624720"/>
            <a:ext cx="14668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IDE</a:t>
            </a:r>
            <a:r>
              <a:rPr sz="14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4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sz="14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Notebooks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9495" y="4901048"/>
            <a:ext cx="26644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Programming</a:t>
            </a:r>
            <a:r>
              <a:rPr sz="14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Language</a:t>
            </a:r>
            <a:r>
              <a:rPr sz="14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4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sz="14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SDKs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384416" y="5215608"/>
            <a:ext cx="763905" cy="189865"/>
            <a:chOff x="6384416" y="5215608"/>
            <a:chExt cx="763905" cy="189865"/>
          </a:xfrm>
        </p:grpSpPr>
        <p:sp>
          <p:nvSpPr>
            <p:cNvPr id="19" name="object 19"/>
            <p:cNvSpPr/>
            <p:nvPr/>
          </p:nvSpPr>
          <p:spPr>
            <a:xfrm>
              <a:off x="6393941" y="5250286"/>
              <a:ext cx="692150" cy="145415"/>
            </a:xfrm>
            <a:custGeom>
              <a:avLst/>
              <a:gdLst/>
              <a:ahLst/>
              <a:cxnLst/>
              <a:rect l="l" t="t" r="r" b="b"/>
              <a:pathLst>
                <a:path w="692150" h="145414">
                  <a:moveTo>
                    <a:pt x="0" y="145338"/>
                  </a:moveTo>
                  <a:lnTo>
                    <a:pt x="691756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65434" y="5215608"/>
              <a:ext cx="82550" cy="74930"/>
            </a:xfrm>
            <a:custGeom>
              <a:avLst/>
              <a:gdLst/>
              <a:ahLst/>
              <a:cxnLst/>
              <a:rect l="l" t="t" r="r" b="b"/>
              <a:pathLst>
                <a:path w="82550" h="74929">
                  <a:moveTo>
                    <a:pt x="0" y="0"/>
                  </a:moveTo>
                  <a:lnTo>
                    <a:pt x="15671" y="74574"/>
                  </a:lnTo>
                  <a:lnTo>
                    <a:pt x="82410" y="21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698747" y="4105803"/>
            <a:ext cx="3443604" cy="1897380"/>
            <a:chOff x="3698747" y="4105803"/>
            <a:chExt cx="3443604" cy="189738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8747" y="4963668"/>
              <a:ext cx="2625851" cy="101650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43527" y="4995671"/>
              <a:ext cx="2336291" cy="100736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020311" y="5285231"/>
              <a:ext cx="1983105" cy="373380"/>
            </a:xfrm>
            <a:custGeom>
              <a:avLst/>
              <a:gdLst/>
              <a:ahLst/>
              <a:cxnLst/>
              <a:rect l="l" t="t" r="r" b="b"/>
              <a:pathLst>
                <a:path w="1983104" h="373379">
                  <a:moveTo>
                    <a:pt x="1796033" y="0"/>
                  </a:moveTo>
                  <a:lnTo>
                    <a:pt x="186690" y="0"/>
                  </a:lnTo>
                  <a:lnTo>
                    <a:pt x="137058" y="6668"/>
                  </a:lnTo>
                  <a:lnTo>
                    <a:pt x="92461" y="25487"/>
                  </a:lnTo>
                  <a:lnTo>
                    <a:pt x="54678" y="54678"/>
                  </a:lnTo>
                  <a:lnTo>
                    <a:pt x="25487" y="92461"/>
                  </a:lnTo>
                  <a:lnTo>
                    <a:pt x="6668" y="137058"/>
                  </a:lnTo>
                  <a:lnTo>
                    <a:pt x="0" y="186690"/>
                  </a:lnTo>
                  <a:lnTo>
                    <a:pt x="6668" y="236321"/>
                  </a:lnTo>
                  <a:lnTo>
                    <a:pt x="25487" y="280918"/>
                  </a:lnTo>
                  <a:lnTo>
                    <a:pt x="54678" y="318701"/>
                  </a:lnTo>
                  <a:lnTo>
                    <a:pt x="92461" y="347892"/>
                  </a:lnTo>
                  <a:lnTo>
                    <a:pt x="137058" y="366711"/>
                  </a:lnTo>
                  <a:lnTo>
                    <a:pt x="186690" y="373380"/>
                  </a:lnTo>
                  <a:lnTo>
                    <a:pt x="1796033" y="373380"/>
                  </a:lnTo>
                  <a:lnTo>
                    <a:pt x="1845665" y="366711"/>
                  </a:lnTo>
                  <a:lnTo>
                    <a:pt x="1890262" y="347892"/>
                  </a:lnTo>
                  <a:lnTo>
                    <a:pt x="1928045" y="318701"/>
                  </a:lnTo>
                  <a:lnTo>
                    <a:pt x="1957236" y="280918"/>
                  </a:lnTo>
                  <a:lnTo>
                    <a:pt x="1976055" y="236321"/>
                  </a:lnTo>
                  <a:lnTo>
                    <a:pt x="1982724" y="186690"/>
                  </a:lnTo>
                  <a:lnTo>
                    <a:pt x="1976055" y="137058"/>
                  </a:lnTo>
                  <a:lnTo>
                    <a:pt x="1957236" y="92461"/>
                  </a:lnTo>
                  <a:lnTo>
                    <a:pt x="1928045" y="54678"/>
                  </a:lnTo>
                  <a:lnTo>
                    <a:pt x="1890262" y="25487"/>
                  </a:lnTo>
                  <a:lnTo>
                    <a:pt x="1845665" y="6668"/>
                  </a:lnTo>
                  <a:lnTo>
                    <a:pt x="1796033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20311" y="5285231"/>
              <a:ext cx="1983105" cy="373380"/>
            </a:xfrm>
            <a:custGeom>
              <a:avLst/>
              <a:gdLst/>
              <a:ahLst/>
              <a:cxnLst/>
              <a:rect l="l" t="t" r="r" b="b"/>
              <a:pathLst>
                <a:path w="1983104" h="373379">
                  <a:moveTo>
                    <a:pt x="0" y="186690"/>
                  </a:moveTo>
                  <a:lnTo>
                    <a:pt x="6668" y="137058"/>
                  </a:lnTo>
                  <a:lnTo>
                    <a:pt x="25487" y="92461"/>
                  </a:lnTo>
                  <a:lnTo>
                    <a:pt x="54678" y="54678"/>
                  </a:lnTo>
                  <a:lnTo>
                    <a:pt x="92461" y="25487"/>
                  </a:lnTo>
                  <a:lnTo>
                    <a:pt x="137058" y="6668"/>
                  </a:lnTo>
                  <a:lnTo>
                    <a:pt x="186690" y="0"/>
                  </a:lnTo>
                  <a:lnTo>
                    <a:pt x="1796033" y="0"/>
                  </a:lnTo>
                  <a:lnTo>
                    <a:pt x="1845665" y="6668"/>
                  </a:lnTo>
                  <a:lnTo>
                    <a:pt x="1890262" y="25487"/>
                  </a:lnTo>
                  <a:lnTo>
                    <a:pt x="1928045" y="54678"/>
                  </a:lnTo>
                  <a:lnTo>
                    <a:pt x="1957236" y="92461"/>
                  </a:lnTo>
                  <a:lnTo>
                    <a:pt x="1976055" y="137058"/>
                  </a:lnTo>
                  <a:lnTo>
                    <a:pt x="1982724" y="186690"/>
                  </a:lnTo>
                  <a:lnTo>
                    <a:pt x="1976055" y="236321"/>
                  </a:lnTo>
                  <a:lnTo>
                    <a:pt x="1957236" y="280918"/>
                  </a:lnTo>
                  <a:lnTo>
                    <a:pt x="1928045" y="318701"/>
                  </a:lnTo>
                  <a:lnTo>
                    <a:pt x="1890262" y="347892"/>
                  </a:lnTo>
                  <a:lnTo>
                    <a:pt x="1845665" y="366711"/>
                  </a:lnTo>
                  <a:lnTo>
                    <a:pt x="1796033" y="373380"/>
                  </a:lnTo>
                  <a:lnTo>
                    <a:pt x="186690" y="373380"/>
                  </a:lnTo>
                  <a:lnTo>
                    <a:pt x="137058" y="366711"/>
                  </a:lnTo>
                  <a:lnTo>
                    <a:pt x="92461" y="347892"/>
                  </a:lnTo>
                  <a:lnTo>
                    <a:pt x="54678" y="318701"/>
                  </a:lnTo>
                  <a:lnTo>
                    <a:pt x="25487" y="280918"/>
                  </a:lnTo>
                  <a:lnTo>
                    <a:pt x="6668" y="236321"/>
                  </a:lnTo>
                  <a:lnTo>
                    <a:pt x="0" y="186690"/>
                  </a:lnTo>
                  <a:close/>
                </a:path>
              </a:pathLst>
            </a:custGeom>
            <a:ln w="9525">
              <a:solidFill>
                <a:srgbClr val="1B51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60413" y="4141469"/>
              <a:ext cx="718185" cy="2540"/>
            </a:xfrm>
            <a:custGeom>
              <a:avLst/>
              <a:gdLst/>
              <a:ahLst/>
              <a:cxnLst/>
              <a:rect l="l" t="t" r="r" b="b"/>
              <a:pathLst>
                <a:path w="718184" h="2539">
                  <a:moveTo>
                    <a:pt x="0" y="0"/>
                  </a:moveTo>
                  <a:lnTo>
                    <a:pt x="717994" y="2476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65581" y="4105803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4" h="76200">
                  <a:moveTo>
                    <a:pt x="266" y="0"/>
                  </a:moveTo>
                  <a:lnTo>
                    <a:pt x="0" y="76199"/>
                  </a:lnTo>
                  <a:lnTo>
                    <a:pt x="76326" y="38366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7245159" y="1813572"/>
            <a:ext cx="4944110" cy="4373880"/>
            <a:chOff x="7245159" y="1813572"/>
            <a:chExt cx="4944110" cy="4373880"/>
          </a:xfrm>
        </p:grpSpPr>
        <p:sp>
          <p:nvSpPr>
            <p:cNvPr id="29" name="object 29"/>
            <p:cNvSpPr/>
            <p:nvPr/>
          </p:nvSpPr>
          <p:spPr>
            <a:xfrm>
              <a:off x="7249921" y="4399589"/>
              <a:ext cx="543560" cy="505459"/>
            </a:xfrm>
            <a:custGeom>
              <a:avLst/>
              <a:gdLst/>
              <a:ahLst/>
              <a:cxnLst/>
              <a:rect l="l" t="t" r="r" b="b"/>
              <a:pathLst>
                <a:path w="543559" h="505460">
                  <a:moveTo>
                    <a:pt x="475957" y="0"/>
                  </a:moveTo>
                  <a:lnTo>
                    <a:pt x="271780" y="184467"/>
                  </a:lnTo>
                  <a:lnTo>
                    <a:pt x="67602" y="0"/>
                  </a:lnTo>
                  <a:lnTo>
                    <a:pt x="0" y="74815"/>
                  </a:lnTo>
                  <a:lnTo>
                    <a:pt x="196570" y="252425"/>
                  </a:lnTo>
                  <a:lnTo>
                    <a:pt x="0" y="430022"/>
                  </a:lnTo>
                  <a:lnTo>
                    <a:pt x="67602" y="504837"/>
                  </a:lnTo>
                  <a:lnTo>
                    <a:pt x="271780" y="320370"/>
                  </a:lnTo>
                  <a:lnTo>
                    <a:pt x="475957" y="504837"/>
                  </a:lnTo>
                  <a:lnTo>
                    <a:pt x="543560" y="430022"/>
                  </a:lnTo>
                  <a:lnTo>
                    <a:pt x="346989" y="252425"/>
                  </a:lnTo>
                  <a:lnTo>
                    <a:pt x="543560" y="74815"/>
                  </a:lnTo>
                  <a:lnTo>
                    <a:pt x="475957" y="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249921" y="4399589"/>
              <a:ext cx="543560" cy="505459"/>
            </a:xfrm>
            <a:custGeom>
              <a:avLst/>
              <a:gdLst/>
              <a:ahLst/>
              <a:cxnLst/>
              <a:rect l="l" t="t" r="r" b="b"/>
              <a:pathLst>
                <a:path w="543559" h="505460">
                  <a:moveTo>
                    <a:pt x="0" y="74815"/>
                  </a:moveTo>
                  <a:lnTo>
                    <a:pt x="67602" y="0"/>
                  </a:lnTo>
                  <a:lnTo>
                    <a:pt x="271780" y="184467"/>
                  </a:lnTo>
                  <a:lnTo>
                    <a:pt x="475957" y="0"/>
                  </a:lnTo>
                  <a:lnTo>
                    <a:pt x="543560" y="74815"/>
                  </a:lnTo>
                  <a:lnTo>
                    <a:pt x="346989" y="252425"/>
                  </a:lnTo>
                  <a:lnTo>
                    <a:pt x="543560" y="430022"/>
                  </a:lnTo>
                  <a:lnTo>
                    <a:pt x="475957" y="504837"/>
                  </a:lnTo>
                  <a:lnTo>
                    <a:pt x="271780" y="320370"/>
                  </a:lnTo>
                  <a:lnTo>
                    <a:pt x="67602" y="504837"/>
                  </a:lnTo>
                  <a:lnTo>
                    <a:pt x="0" y="430022"/>
                  </a:lnTo>
                  <a:lnTo>
                    <a:pt x="196570" y="252425"/>
                  </a:lnTo>
                  <a:lnTo>
                    <a:pt x="0" y="74815"/>
                  </a:lnTo>
                  <a:close/>
                </a:path>
              </a:pathLst>
            </a:custGeom>
            <a:ln w="9525">
              <a:solidFill>
                <a:srgbClr val="1B51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393218" y="3161676"/>
              <a:ext cx="305435" cy="690245"/>
            </a:xfrm>
            <a:custGeom>
              <a:avLst/>
              <a:gdLst/>
              <a:ahLst/>
              <a:cxnLst/>
              <a:rect l="l" t="t" r="r" b="b"/>
              <a:pathLst>
                <a:path w="305434" h="690245">
                  <a:moveTo>
                    <a:pt x="304977" y="0"/>
                  </a:moveTo>
                  <a:lnTo>
                    <a:pt x="53314" y="9398"/>
                  </a:lnTo>
                  <a:lnTo>
                    <a:pt x="21602" y="209473"/>
                  </a:lnTo>
                  <a:lnTo>
                    <a:pt x="73977" y="204711"/>
                  </a:lnTo>
                  <a:lnTo>
                    <a:pt x="4203" y="397687"/>
                  </a:lnTo>
                  <a:lnTo>
                    <a:pt x="58445" y="396621"/>
                  </a:lnTo>
                  <a:lnTo>
                    <a:pt x="0" y="690219"/>
                  </a:lnTo>
                  <a:lnTo>
                    <a:pt x="197929" y="387832"/>
                  </a:lnTo>
                  <a:lnTo>
                    <a:pt x="133337" y="392379"/>
                  </a:lnTo>
                  <a:lnTo>
                    <a:pt x="254749" y="201409"/>
                  </a:lnTo>
                  <a:lnTo>
                    <a:pt x="176428" y="200926"/>
                  </a:lnTo>
                  <a:lnTo>
                    <a:pt x="304977" y="0"/>
                  </a:lnTo>
                  <a:close/>
                </a:path>
              </a:pathLst>
            </a:custGeom>
            <a:solidFill>
              <a:srgbClr val="4299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393218" y="3161676"/>
              <a:ext cx="305435" cy="690245"/>
            </a:xfrm>
            <a:custGeom>
              <a:avLst/>
              <a:gdLst/>
              <a:ahLst/>
              <a:cxnLst/>
              <a:rect l="l" t="t" r="r" b="b"/>
              <a:pathLst>
                <a:path w="305434" h="690245">
                  <a:moveTo>
                    <a:pt x="53314" y="9398"/>
                  </a:moveTo>
                  <a:lnTo>
                    <a:pt x="21602" y="209473"/>
                  </a:lnTo>
                  <a:lnTo>
                    <a:pt x="73977" y="204711"/>
                  </a:lnTo>
                  <a:lnTo>
                    <a:pt x="4203" y="397687"/>
                  </a:lnTo>
                  <a:lnTo>
                    <a:pt x="58445" y="396621"/>
                  </a:lnTo>
                  <a:lnTo>
                    <a:pt x="0" y="690219"/>
                  </a:lnTo>
                  <a:lnTo>
                    <a:pt x="197929" y="387832"/>
                  </a:lnTo>
                  <a:lnTo>
                    <a:pt x="133337" y="392379"/>
                  </a:lnTo>
                  <a:lnTo>
                    <a:pt x="254749" y="201409"/>
                  </a:lnTo>
                  <a:lnTo>
                    <a:pt x="176428" y="200926"/>
                  </a:lnTo>
                  <a:lnTo>
                    <a:pt x="304977" y="0"/>
                  </a:lnTo>
                  <a:lnTo>
                    <a:pt x="53314" y="9398"/>
                  </a:lnTo>
                  <a:close/>
                </a:path>
              </a:pathLst>
            </a:custGeom>
            <a:ln w="9525">
              <a:solidFill>
                <a:srgbClr val="4299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7391" y="1813572"/>
              <a:ext cx="4861559" cy="437386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0707" y="1929384"/>
              <a:ext cx="3659123" cy="36779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904987" y="2296664"/>
              <a:ext cx="3749040" cy="3217545"/>
            </a:xfrm>
            <a:custGeom>
              <a:avLst/>
              <a:gdLst/>
              <a:ahLst/>
              <a:cxnLst/>
              <a:rect l="l" t="t" r="r" b="b"/>
              <a:pathLst>
                <a:path w="3749040" h="3217545">
                  <a:moveTo>
                    <a:pt x="3695954" y="0"/>
                  </a:moveTo>
                  <a:lnTo>
                    <a:pt x="53086" y="0"/>
                  </a:lnTo>
                  <a:lnTo>
                    <a:pt x="32420" y="4172"/>
                  </a:lnTo>
                  <a:lnTo>
                    <a:pt x="15546" y="15551"/>
                  </a:lnTo>
                  <a:lnTo>
                    <a:pt x="4170" y="32425"/>
                  </a:lnTo>
                  <a:lnTo>
                    <a:pt x="0" y="53086"/>
                  </a:lnTo>
                  <a:lnTo>
                    <a:pt x="0" y="3164090"/>
                  </a:lnTo>
                  <a:lnTo>
                    <a:pt x="4170" y="3184749"/>
                  </a:lnTo>
                  <a:lnTo>
                    <a:pt x="15546" y="3201619"/>
                  </a:lnTo>
                  <a:lnTo>
                    <a:pt x="32420" y="3212993"/>
                  </a:lnTo>
                  <a:lnTo>
                    <a:pt x="53086" y="3217164"/>
                  </a:lnTo>
                  <a:lnTo>
                    <a:pt x="3695954" y="3217164"/>
                  </a:lnTo>
                  <a:lnTo>
                    <a:pt x="3716619" y="3212993"/>
                  </a:lnTo>
                  <a:lnTo>
                    <a:pt x="3733493" y="3201619"/>
                  </a:lnTo>
                  <a:lnTo>
                    <a:pt x="3744869" y="3184749"/>
                  </a:lnTo>
                  <a:lnTo>
                    <a:pt x="3749040" y="3164090"/>
                  </a:lnTo>
                  <a:lnTo>
                    <a:pt x="3749040" y="53086"/>
                  </a:lnTo>
                  <a:lnTo>
                    <a:pt x="3744869" y="32425"/>
                  </a:lnTo>
                  <a:lnTo>
                    <a:pt x="3733493" y="15551"/>
                  </a:lnTo>
                  <a:lnTo>
                    <a:pt x="3716619" y="4172"/>
                  </a:lnTo>
                  <a:lnTo>
                    <a:pt x="3695954" y="0"/>
                  </a:lnTo>
                  <a:close/>
                </a:path>
              </a:pathLst>
            </a:custGeom>
            <a:solidFill>
              <a:srgbClr val="1012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904987" y="2296664"/>
              <a:ext cx="3749040" cy="3217545"/>
            </a:xfrm>
            <a:custGeom>
              <a:avLst/>
              <a:gdLst/>
              <a:ahLst/>
              <a:cxnLst/>
              <a:rect l="l" t="t" r="r" b="b"/>
              <a:pathLst>
                <a:path w="3749040" h="3217545">
                  <a:moveTo>
                    <a:pt x="0" y="53086"/>
                  </a:moveTo>
                  <a:lnTo>
                    <a:pt x="4170" y="32425"/>
                  </a:lnTo>
                  <a:lnTo>
                    <a:pt x="15546" y="15551"/>
                  </a:lnTo>
                  <a:lnTo>
                    <a:pt x="32420" y="4172"/>
                  </a:lnTo>
                  <a:lnTo>
                    <a:pt x="53086" y="0"/>
                  </a:lnTo>
                  <a:lnTo>
                    <a:pt x="3695954" y="0"/>
                  </a:lnTo>
                  <a:lnTo>
                    <a:pt x="3716619" y="4172"/>
                  </a:lnTo>
                  <a:lnTo>
                    <a:pt x="3733493" y="15551"/>
                  </a:lnTo>
                  <a:lnTo>
                    <a:pt x="3744869" y="32425"/>
                  </a:lnTo>
                  <a:lnTo>
                    <a:pt x="3749040" y="53086"/>
                  </a:lnTo>
                  <a:lnTo>
                    <a:pt x="3749040" y="3164090"/>
                  </a:lnTo>
                  <a:lnTo>
                    <a:pt x="3744869" y="3184749"/>
                  </a:lnTo>
                  <a:lnTo>
                    <a:pt x="3733493" y="3201619"/>
                  </a:lnTo>
                  <a:lnTo>
                    <a:pt x="3716619" y="3212993"/>
                  </a:lnTo>
                  <a:lnTo>
                    <a:pt x="3695954" y="3217164"/>
                  </a:lnTo>
                  <a:lnTo>
                    <a:pt x="53086" y="3217164"/>
                  </a:lnTo>
                  <a:lnTo>
                    <a:pt x="32420" y="3212993"/>
                  </a:lnTo>
                  <a:lnTo>
                    <a:pt x="15546" y="3201619"/>
                  </a:lnTo>
                  <a:lnTo>
                    <a:pt x="4170" y="3184749"/>
                  </a:lnTo>
                  <a:lnTo>
                    <a:pt x="0" y="3164090"/>
                  </a:lnTo>
                  <a:lnTo>
                    <a:pt x="0" y="53086"/>
                  </a:lnTo>
                  <a:close/>
                </a:path>
              </a:pathLst>
            </a:custGeom>
            <a:ln w="9524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254774" y="5337311"/>
            <a:ext cx="15157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No</a:t>
            </a:r>
            <a:r>
              <a:rPr sz="14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JVM</a:t>
            </a:r>
            <a:r>
              <a:rPr sz="14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InterOp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698747" y="3625596"/>
            <a:ext cx="2626360" cy="1038225"/>
            <a:chOff x="3698747" y="3625596"/>
            <a:chExt cx="2626360" cy="1038225"/>
          </a:xfrm>
        </p:grpSpPr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8747" y="3625596"/>
              <a:ext cx="2625851" cy="101650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6867" y="3656076"/>
              <a:ext cx="2229611" cy="100736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020311" y="3947160"/>
              <a:ext cx="1983105" cy="373380"/>
            </a:xfrm>
            <a:custGeom>
              <a:avLst/>
              <a:gdLst/>
              <a:ahLst/>
              <a:cxnLst/>
              <a:rect l="l" t="t" r="r" b="b"/>
              <a:pathLst>
                <a:path w="1983104" h="373379">
                  <a:moveTo>
                    <a:pt x="1796033" y="0"/>
                  </a:moveTo>
                  <a:lnTo>
                    <a:pt x="186690" y="0"/>
                  </a:lnTo>
                  <a:lnTo>
                    <a:pt x="137058" y="6668"/>
                  </a:lnTo>
                  <a:lnTo>
                    <a:pt x="92461" y="25487"/>
                  </a:lnTo>
                  <a:lnTo>
                    <a:pt x="54678" y="54678"/>
                  </a:lnTo>
                  <a:lnTo>
                    <a:pt x="25487" y="92461"/>
                  </a:lnTo>
                  <a:lnTo>
                    <a:pt x="6668" y="137058"/>
                  </a:lnTo>
                  <a:lnTo>
                    <a:pt x="0" y="186689"/>
                  </a:lnTo>
                  <a:lnTo>
                    <a:pt x="6668" y="236321"/>
                  </a:lnTo>
                  <a:lnTo>
                    <a:pt x="25487" y="280918"/>
                  </a:lnTo>
                  <a:lnTo>
                    <a:pt x="54678" y="318701"/>
                  </a:lnTo>
                  <a:lnTo>
                    <a:pt x="92461" y="347892"/>
                  </a:lnTo>
                  <a:lnTo>
                    <a:pt x="137058" y="366711"/>
                  </a:lnTo>
                  <a:lnTo>
                    <a:pt x="186690" y="373379"/>
                  </a:lnTo>
                  <a:lnTo>
                    <a:pt x="1796033" y="373379"/>
                  </a:lnTo>
                  <a:lnTo>
                    <a:pt x="1845665" y="366711"/>
                  </a:lnTo>
                  <a:lnTo>
                    <a:pt x="1890262" y="347892"/>
                  </a:lnTo>
                  <a:lnTo>
                    <a:pt x="1928045" y="318701"/>
                  </a:lnTo>
                  <a:lnTo>
                    <a:pt x="1957236" y="280918"/>
                  </a:lnTo>
                  <a:lnTo>
                    <a:pt x="1976055" y="236321"/>
                  </a:lnTo>
                  <a:lnTo>
                    <a:pt x="1982724" y="186689"/>
                  </a:lnTo>
                  <a:lnTo>
                    <a:pt x="1976055" y="137058"/>
                  </a:lnTo>
                  <a:lnTo>
                    <a:pt x="1957236" y="92461"/>
                  </a:lnTo>
                  <a:lnTo>
                    <a:pt x="1928045" y="54678"/>
                  </a:lnTo>
                  <a:lnTo>
                    <a:pt x="1890262" y="25487"/>
                  </a:lnTo>
                  <a:lnTo>
                    <a:pt x="1845665" y="6668"/>
                  </a:lnTo>
                  <a:lnTo>
                    <a:pt x="1796033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020311" y="3947160"/>
              <a:ext cx="1983105" cy="373380"/>
            </a:xfrm>
            <a:custGeom>
              <a:avLst/>
              <a:gdLst/>
              <a:ahLst/>
              <a:cxnLst/>
              <a:rect l="l" t="t" r="r" b="b"/>
              <a:pathLst>
                <a:path w="1983104" h="373379">
                  <a:moveTo>
                    <a:pt x="0" y="186689"/>
                  </a:moveTo>
                  <a:lnTo>
                    <a:pt x="6668" y="137058"/>
                  </a:lnTo>
                  <a:lnTo>
                    <a:pt x="25487" y="92461"/>
                  </a:lnTo>
                  <a:lnTo>
                    <a:pt x="54678" y="54678"/>
                  </a:lnTo>
                  <a:lnTo>
                    <a:pt x="92461" y="25487"/>
                  </a:lnTo>
                  <a:lnTo>
                    <a:pt x="137058" y="6668"/>
                  </a:lnTo>
                  <a:lnTo>
                    <a:pt x="186690" y="0"/>
                  </a:lnTo>
                  <a:lnTo>
                    <a:pt x="1796033" y="0"/>
                  </a:lnTo>
                  <a:lnTo>
                    <a:pt x="1845665" y="6668"/>
                  </a:lnTo>
                  <a:lnTo>
                    <a:pt x="1890262" y="25487"/>
                  </a:lnTo>
                  <a:lnTo>
                    <a:pt x="1928045" y="54678"/>
                  </a:lnTo>
                  <a:lnTo>
                    <a:pt x="1957236" y="92461"/>
                  </a:lnTo>
                  <a:lnTo>
                    <a:pt x="1976055" y="137058"/>
                  </a:lnTo>
                  <a:lnTo>
                    <a:pt x="1982724" y="186689"/>
                  </a:lnTo>
                  <a:lnTo>
                    <a:pt x="1976055" y="236321"/>
                  </a:lnTo>
                  <a:lnTo>
                    <a:pt x="1957236" y="280918"/>
                  </a:lnTo>
                  <a:lnTo>
                    <a:pt x="1928045" y="318701"/>
                  </a:lnTo>
                  <a:lnTo>
                    <a:pt x="1890262" y="347892"/>
                  </a:lnTo>
                  <a:lnTo>
                    <a:pt x="1845665" y="366711"/>
                  </a:lnTo>
                  <a:lnTo>
                    <a:pt x="1796033" y="373379"/>
                  </a:lnTo>
                  <a:lnTo>
                    <a:pt x="186690" y="373379"/>
                  </a:lnTo>
                  <a:lnTo>
                    <a:pt x="137058" y="366711"/>
                  </a:lnTo>
                  <a:lnTo>
                    <a:pt x="92461" y="347892"/>
                  </a:lnTo>
                  <a:lnTo>
                    <a:pt x="54678" y="318701"/>
                  </a:lnTo>
                  <a:lnTo>
                    <a:pt x="25487" y="280918"/>
                  </a:lnTo>
                  <a:lnTo>
                    <a:pt x="6668" y="236321"/>
                  </a:lnTo>
                  <a:lnTo>
                    <a:pt x="0" y="186689"/>
                  </a:lnTo>
                  <a:close/>
                </a:path>
              </a:pathLst>
            </a:custGeom>
            <a:ln w="9525">
              <a:solidFill>
                <a:srgbClr val="1B51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308137" y="3999071"/>
            <a:ext cx="14090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CLose</a:t>
            </a:r>
            <a:r>
              <a:rPr sz="14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to</a:t>
            </a:r>
            <a:r>
              <a:rPr sz="14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ourier New"/>
                <a:cs typeface="Courier New"/>
              </a:rPr>
              <a:t>REPL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698747" y="2287523"/>
            <a:ext cx="3364229" cy="1038225"/>
            <a:chOff x="3698747" y="2287523"/>
            <a:chExt cx="3364229" cy="1038225"/>
          </a:xfrm>
        </p:grpSpPr>
        <p:sp>
          <p:nvSpPr>
            <p:cNvPr id="45" name="object 45"/>
            <p:cNvSpPr/>
            <p:nvPr/>
          </p:nvSpPr>
          <p:spPr>
            <a:xfrm>
              <a:off x="6332981" y="2887218"/>
              <a:ext cx="670560" cy="236220"/>
            </a:xfrm>
            <a:custGeom>
              <a:avLst/>
              <a:gdLst/>
              <a:ahLst/>
              <a:cxnLst/>
              <a:rect l="l" t="t" r="r" b="b"/>
              <a:pathLst>
                <a:path w="670559" h="236219">
                  <a:moveTo>
                    <a:pt x="0" y="0"/>
                  </a:moveTo>
                  <a:lnTo>
                    <a:pt x="670001" y="236004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978347" y="3083063"/>
              <a:ext cx="85090" cy="72390"/>
            </a:xfrm>
            <a:custGeom>
              <a:avLst/>
              <a:gdLst/>
              <a:ahLst/>
              <a:cxnLst/>
              <a:rect l="l" t="t" r="r" b="b"/>
              <a:pathLst>
                <a:path w="85090" h="72389">
                  <a:moveTo>
                    <a:pt x="25323" y="0"/>
                  </a:moveTo>
                  <a:lnTo>
                    <a:pt x="0" y="71869"/>
                  </a:lnTo>
                  <a:lnTo>
                    <a:pt x="84531" y="61252"/>
                  </a:lnTo>
                  <a:lnTo>
                    <a:pt x="253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8747" y="2287523"/>
              <a:ext cx="2625851" cy="101650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62043" y="2318003"/>
              <a:ext cx="1697735" cy="29654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2043" y="2977019"/>
              <a:ext cx="1697735" cy="34834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020311" y="2609088"/>
              <a:ext cx="1983105" cy="373380"/>
            </a:xfrm>
            <a:custGeom>
              <a:avLst/>
              <a:gdLst/>
              <a:ahLst/>
              <a:cxnLst/>
              <a:rect l="l" t="t" r="r" b="b"/>
              <a:pathLst>
                <a:path w="1983104" h="373380">
                  <a:moveTo>
                    <a:pt x="1796033" y="0"/>
                  </a:moveTo>
                  <a:lnTo>
                    <a:pt x="186690" y="0"/>
                  </a:lnTo>
                  <a:lnTo>
                    <a:pt x="137058" y="6668"/>
                  </a:lnTo>
                  <a:lnTo>
                    <a:pt x="92461" y="25487"/>
                  </a:lnTo>
                  <a:lnTo>
                    <a:pt x="54678" y="54678"/>
                  </a:lnTo>
                  <a:lnTo>
                    <a:pt x="25487" y="92461"/>
                  </a:lnTo>
                  <a:lnTo>
                    <a:pt x="6668" y="137058"/>
                  </a:lnTo>
                  <a:lnTo>
                    <a:pt x="0" y="186689"/>
                  </a:lnTo>
                  <a:lnTo>
                    <a:pt x="6668" y="236321"/>
                  </a:lnTo>
                  <a:lnTo>
                    <a:pt x="25487" y="280918"/>
                  </a:lnTo>
                  <a:lnTo>
                    <a:pt x="54678" y="318701"/>
                  </a:lnTo>
                  <a:lnTo>
                    <a:pt x="92461" y="347892"/>
                  </a:lnTo>
                  <a:lnTo>
                    <a:pt x="137058" y="366711"/>
                  </a:lnTo>
                  <a:lnTo>
                    <a:pt x="186690" y="373379"/>
                  </a:lnTo>
                  <a:lnTo>
                    <a:pt x="1796033" y="373379"/>
                  </a:lnTo>
                  <a:lnTo>
                    <a:pt x="1845665" y="366711"/>
                  </a:lnTo>
                  <a:lnTo>
                    <a:pt x="1890262" y="347892"/>
                  </a:lnTo>
                  <a:lnTo>
                    <a:pt x="1928045" y="318701"/>
                  </a:lnTo>
                  <a:lnTo>
                    <a:pt x="1957236" y="280918"/>
                  </a:lnTo>
                  <a:lnTo>
                    <a:pt x="1976055" y="236321"/>
                  </a:lnTo>
                  <a:lnTo>
                    <a:pt x="1982724" y="186689"/>
                  </a:lnTo>
                  <a:lnTo>
                    <a:pt x="1976055" y="137058"/>
                  </a:lnTo>
                  <a:lnTo>
                    <a:pt x="1957236" y="92461"/>
                  </a:lnTo>
                  <a:lnTo>
                    <a:pt x="1928045" y="54678"/>
                  </a:lnTo>
                  <a:lnTo>
                    <a:pt x="1890262" y="25487"/>
                  </a:lnTo>
                  <a:lnTo>
                    <a:pt x="1845665" y="6668"/>
                  </a:lnTo>
                  <a:lnTo>
                    <a:pt x="1796033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020311" y="2609088"/>
              <a:ext cx="1983105" cy="373380"/>
            </a:xfrm>
            <a:custGeom>
              <a:avLst/>
              <a:gdLst/>
              <a:ahLst/>
              <a:cxnLst/>
              <a:rect l="l" t="t" r="r" b="b"/>
              <a:pathLst>
                <a:path w="1983104" h="373380">
                  <a:moveTo>
                    <a:pt x="0" y="186689"/>
                  </a:moveTo>
                  <a:lnTo>
                    <a:pt x="6668" y="137058"/>
                  </a:lnTo>
                  <a:lnTo>
                    <a:pt x="25487" y="92461"/>
                  </a:lnTo>
                  <a:lnTo>
                    <a:pt x="54678" y="54678"/>
                  </a:lnTo>
                  <a:lnTo>
                    <a:pt x="92461" y="25487"/>
                  </a:lnTo>
                  <a:lnTo>
                    <a:pt x="137058" y="6668"/>
                  </a:lnTo>
                  <a:lnTo>
                    <a:pt x="186690" y="0"/>
                  </a:lnTo>
                  <a:lnTo>
                    <a:pt x="1796033" y="0"/>
                  </a:lnTo>
                  <a:lnTo>
                    <a:pt x="1845665" y="6668"/>
                  </a:lnTo>
                  <a:lnTo>
                    <a:pt x="1890262" y="25487"/>
                  </a:lnTo>
                  <a:lnTo>
                    <a:pt x="1928045" y="54678"/>
                  </a:lnTo>
                  <a:lnTo>
                    <a:pt x="1957236" y="92461"/>
                  </a:lnTo>
                  <a:lnTo>
                    <a:pt x="1976055" y="137058"/>
                  </a:lnTo>
                  <a:lnTo>
                    <a:pt x="1982724" y="186689"/>
                  </a:lnTo>
                  <a:lnTo>
                    <a:pt x="1976055" y="236321"/>
                  </a:lnTo>
                  <a:lnTo>
                    <a:pt x="1957236" y="280918"/>
                  </a:lnTo>
                  <a:lnTo>
                    <a:pt x="1928045" y="318701"/>
                  </a:lnTo>
                  <a:lnTo>
                    <a:pt x="1890262" y="347892"/>
                  </a:lnTo>
                  <a:lnTo>
                    <a:pt x="1845665" y="366711"/>
                  </a:lnTo>
                  <a:lnTo>
                    <a:pt x="1796033" y="373379"/>
                  </a:lnTo>
                  <a:lnTo>
                    <a:pt x="186690" y="373379"/>
                  </a:lnTo>
                  <a:lnTo>
                    <a:pt x="137058" y="366711"/>
                  </a:lnTo>
                  <a:lnTo>
                    <a:pt x="92461" y="347892"/>
                  </a:lnTo>
                  <a:lnTo>
                    <a:pt x="54678" y="318701"/>
                  </a:lnTo>
                  <a:lnTo>
                    <a:pt x="25487" y="280918"/>
                  </a:lnTo>
                  <a:lnTo>
                    <a:pt x="6668" y="236321"/>
                  </a:lnTo>
                  <a:lnTo>
                    <a:pt x="0" y="186689"/>
                  </a:lnTo>
                  <a:close/>
                </a:path>
              </a:pathLst>
            </a:custGeom>
            <a:ln w="9525">
              <a:solidFill>
                <a:srgbClr val="1B51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573291" y="2660831"/>
            <a:ext cx="8775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SQL</a:t>
            </a:r>
            <a:r>
              <a:rPr sz="1400" spc="-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onLy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213103" y="2738630"/>
            <a:ext cx="2135505" cy="1800225"/>
            <a:chOff x="1213103" y="2738630"/>
            <a:chExt cx="2135505" cy="1800225"/>
          </a:xfrm>
        </p:grpSpPr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38400" y="3973067"/>
              <a:ext cx="565403" cy="56540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213103" y="2738630"/>
              <a:ext cx="2135505" cy="462280"/>
            </a:xfrm>
            <a:custGeom>
              <a:avLst/>
              <a:gdLst/>
              <a:ahLst/>
              <a:cxnLst/>
              <a:rect l="l" t="t" r="r" b="b"/>
              <a:pathLst>
                <a:path w="2135504" h="462280">
                  <a:moveTo>
                    <a:pt x="2058162" y="0"/>
                  </a:moveTo>
                  <a:lnTo>
                    <a:pt x="76962" y="0"/>
                  </a:lnTo>
                  <a:lnTo>
                    <a:pt x="47004" y="6047"/>
                  </a:lnTo>
                  <a:lnTo>
                    <a:pt x="22540" y="22540"/>
                  </a:lnTo>
                  <a:lnTo>
                    <a:pt x="6047" y="47004"/>
                  </a:lnTo>
                  <a:lnTo>
                    <a:pt x="0" y="76962"/>
                  </a:lnTo>
                  <a:lnTo>
                    <a:pt x="0" y="384810"/>
                  </a:lnTo>
                  <a:lnTo>
                    <a:pt x="6047" y="414767"/>
                  </a:lnTo>
                  <a:lnTo>
                    <a:pt x="22540" y="439231"/>
                  </a:lnTo>
                  <a:lnTo>
                    <a:pt x="47004" y="455724"/>
                  </a:lnTo>
                  <a:lnTo>
                    <a:pt x="76962" y="461772"/>
                  </a:lnTo>
                  <a:lnTo>
                    <a:pt x="2058162" y="461772"/>
                  </a:lnTo>
                  <a:lnTo>
                    <a:pt x="2088119" y="455724"/>
                  </a:lnTo>
                  <a:lnTo>
                    <a:pt x="2112583" y="439231"/>
                  </a:lnTo>
                  <a:lnTo>
                    <a:pt x="2129076" y="414767"/>
                  </a:lnTo>
                  <a:lnTo>
                    <a:pt x="2135124" y="384810"/>
                  </a:lnTo>
                  <a:lnTo>
                    <a:pt x="2135124" y="76962"/>
                  </a:lnTo>
                  <a:lnTo>
                    <a:pt x="2129076" y="47004"/>
                  </a:lnTo>
                  <a:lnTo>
                    <a:pt x="2112583" y="22540"/>
                  </a:lnTo>
                  <a:lnTo>
                    <a:pt x="2088119" y="6047"/>
                  </a:lnTo>
                  <a:lnTo>
                    <a:pt x="2058162" y="0"/>
                  </a:lnTo>
                  <a:close/>
                </a:path>
              </a:pathLst>
            </a:custGeom>
            <a:solidFill>
              <a:srgbClr val="00B6DF">
                <a:alpha val="4117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917523" y="2438681"/>
            <a:ext cx="3724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2771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ECEDF0"/>
                </a:solidFill>
                <a:latin typeface="Arial"/>
                <a:cs typeface="Arial"/>
              </a:rPr>
              <a:t>Spark’s</a:t>
            </a:r>
            <a:r>
              <a:rPr sz="1600" b="1" spc="-90" dirty="0">
                <a:solidFill>
                  <a:srgbClr val="ECEDF0"/>
                </a:solidFill>
                <a:latin typeface="Arial"/>
                <a:cs typeface="Arial"/>
              </a:rPr>
              <a:t> </a:t>
            </a:r>
            <a:r>
              <a:rPr sz="1600" b="1" spc="10" dirty="0">
                <a:solidFill>
                  <a:srgbClr val="ECEDF0"/>
                </a:solidFill>
                <a:latin typeface="Arial"/>
                <a:cs typeface="Arial"/>
              </a:rPr>
              <a:t>Monolith</a:t>
            </a:r>
            <a:r>
              <a:rPr sz="1600" b="1" spc="-60" dirty="0">
                <a:solidFill>
                  <a:srgbClr val="ECEDF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ECEDF0"/>
                </a:solidFill>
                <a:latin typeface="Arial"/>
                <a:cs typeface="Arial"/>
              </a:rPr>
              <a:t>Driver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147304" y="2903220"/>
            <a:ext cx="3264535" cy="386080"/>
          </a:xfrm>
          <a:prstGeom prst="rect">
            <a:avLst/>
          </a:prstGeom>
          <a:solidFill>
            <a:srgbClr val="1B5161"/>
          </a:solidFill>
        </p:spPr>
        <p:txBody>
          <a:bodyPr vert="horz" wrap="square" lIns="0" tIns="78740" rIns="0" bIns="0" rtlCol="0">
            <a:spAutoFit/>
          </a:bodyPr>
          <a:lstStyle/>
          <a:p>
            <a:pPr marL="952500">
              <a:lnSpc>
                <a:spcPct val="100000"/>
              </a:lnSpc>
              <a:spcBef>
                <a:spcPts val="620"/>
              </a:spcBef>
            </a:pPr>
            <a:r>
              <a:rPr sz="1300" spc="-15" dirty="0">
                <a:solidFill>
                  <a:srgbClr val="10121E"/>
                </a:solidFill>
                <a:latin typeface="Lucida Sans Unicode"/>
                <a:cs typeface="Lucida Sans Unicode"/>
              </a:rPr>
              <a:t>A</a:t>
            </a:r>
            <a:r>
              <a:rPr sz="1300" spc="5" dirty="0">
                <a:solidFill>
                  <a:srgbClr val="10121E"/>
                </a:solidFill>
                <a:latin typeface="Lucida Sans Unicode"/>
                <a:cs typeface="Lucida Sans Unicode"/>
              </a:rPr>
              <a:t>pp</a:t>
            </a:r>
            <a:r>
              <a:rPr sz="1300" spc="-65" dirty="0">
                <a:solidFill>
                  <a:srgbClr val="10121E"/>
                </a:solidFill>
                <a:latin typeface="Lucida Sans Unicode"/>
                <a:cs typeface="Lucida Sans Unicode"/>
              </a:rPr>
              <a:t>l</a:t>
            </a:r>
            <a:r>
              <a:rPr sz="1300" spc="15" dirty="0">
                <a:solidFill>
                  <a:srgbClr val="10121E"/>
                </a:solidFill>
                <a:latin typeface="Lucida Sans Unicode"/>
                <a:cs typeface="Lucida Sans Unicode"/>
              </a:rPr>
              <a:t>ic</a:t>
            </a:r>
            <a:r>
              <a:rPr sz="1300" dirty="0">
                <a:solidFill>
                  <a:srgbClr val="10121E"/>
                </a:solidFill>
                <a:latin typeface="Lucida Sans Unicode"/>
                <a:cs typeface="Lucida Sans Unicode"/>
              </a:rPr>
              <a:t>a</a:t>
            </a:r>
            <a:r>
              <a:rPr sz="1300" spc="35" dirty="0">
                <a:solidFill>
                  <a:srgbClr val="10121E"/>
                </a:solidFill>
                <a:latin typeface="Lucida Sans Unicode"/>
                <a:cs typeface="Lucida Sans Unicode"/>
              </a:rPr>
              <a:t>t</a:t>
            </a:r>
            <a:r>
              <a:rPr sz="1300" spc="-30" dirty="0">
                <a:solidFill>
                  <a:srgbClr val="10121E"/>
                </a:solidFill>
                <a:latin typeface="Lucida Sans Unicode"/>
                <a:cs typeface="Lucida Sans Unicode"/>
              </a:rPr>
              <a:t>i</a:t>
            </a:r>
            <a:r>
              <a:rPr sz="1300" spc="-50" dirty="0">
                <a:solidFill>
                  <a:srgbClr val="10121E"/>
                </a:solidFill>
                <a:latin typeface="Lucida Sans Unicode"/>
                <a:cs typeface="Lucida Sans Unicode"/>
              </a:rPr>
              <a:t>o</a:t>
            </a:r>
            <a:r>
              <a:rPr sz="1300" spc="-45" dirty="0">
                <a:solidFill>
                  <a:srgbClr val="10121E"/>
                </a:solidFill>
                <a:latin typeface="Lucida Sans Unicode"/>
                <a:cs typeface="Lucida Sans Unicode"/>
              </a:rPr>
              <a:t>n</a:t>
            </a:r>
            <a:r>
              <a:rPr sz="1300" spc="-60" dirty="0">
                <a:solidFill>
                  <a:srgbClr val="10121E"/>
                </a:solidFill>
                <a:latin typeface="Lucida Sans Unicode"/>
                <a:cs typeface="Lucida Sans Unicode"/>
              </a:rPr>
              <a:t> </a:t>
            </a:r>
            <a:r>
              <a:rPr sz="1300" spc="-5" dirty="0">
                <a:solidFill>
                  <a:srgbClr val="10121E"/>
                </a:solidFill>
                <a:latin typeface="Lucida Sans Unicode"/>
                <a:cs typeface="Lucida Sans Unicode"/>
              </a:rPr>
              <a:t>L</a:t>
            </a:r>
            <a:r>
              <a:rPr sz="1300" spc="-25" dirty="0">
                <a:solidFill>
                  <a:srgbClr val="10121E"/>
                </a:solidFill>
                <a:latin typeface="Lucida Sans Unicode"/>
                <a:cs typeface="Lucida Sans Unicode"/>
              </a:rPr>
              <a:t>o</a:t>
            </a:r>
            <a:r>
              <a:rPr sz="1300" spc="-80" dirty="0">
                <a:solidFill>
                  <a:srgbClr val="10121E"/>
                </a:solidFill>
                <a:latin typeface="Lucida Sans Unicode"/>
                <a:cs typeface="Lucida Sans Unicode"/>
              </a:rPr>
              <a:t>g</a:t>
            </a:r>
            <a:r>
              <a:rPr sz="1300" spc="15" dirty="0">
                <a:solidFill>
                  <a:srgbClr val="10121E"/>
                </a:solidFill>
                <a:latin typeface="Lucida Sans Unicode"/>
                <a:cs typeface="Lucida Sans Unicode"/>
              </a:rPr>
              <a:t>ic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147304" y="3390900"/>
            <a:ext cx="3264535" cy="386080"/>
          </a:xfrm>
          <a:prstGeom prst="rect">
            <a:avLst/>
          </a:prstGeom>
          <a:solidFill>
            <a:srgbClr val="608693"/>
          </a:solidFill>
        </p:spPr>
        <p:txBody>
          <a:bodyPr vert="horz" wrap="square" lIns="0" tIns="8001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630"/>
              </a:spcBef>
            </a:pPr>
            <a:r>
              <a:rPr sz="1300" spc="-30" dirty="0">
                <a:solidFill>
                  <a:srgbClr val="10121E"/>
                </a:solidFill>
                <a:latin typeface="Lucida Sans Unicode"/>
                <a:cs typeface="Lucida Sans Unicode"/>
              </a:rPr>
              <a:t>Analyzer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147304" y="3880103"/>
            <a:ext cx="3264535" cy="386080"/>
          </a:xfrm>
          <a:prstGeom prst="rect">
            <a:avLst/>
          </a:prstGeom>
          <a:solidFill>
            <a:srgbClr val="FFAB00"/>
          </a:solidFill>
        </p:spPr>
        <p:txBody>
          <a:bodyPr vert="horz" wrap="square" lIns="0" tIns="787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1300" spc="-30" dirty="0">
                <a:solidFill>
                  <a:srgbClr val="10121E"/>
                </a:solidFill>
                <a:latin typeface="Lucida Sans Unicode"/>
                <a:cs typeface="Lucida Sans Unicode"/>
              </a:rPr>
              <a:t>Optimizer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147304" y="4367784"/>
            <a:ext cx="3264535" cy="386080"/>
          </a:xfrm>
          <a:prstGeom prst="rect">
            <a:avLst/>
          </a:prstGeom>
          <a:solidFill>
            <a:srgbClr val="FFAB00"/>
          </a:solidFill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1300" dirty="0">
                <a:solidFill>
                  <a:srgbClr val="10121E"/>
                </a:solidFill>
                <a:latin typeface="Lucida Sans Unicode"/>
                <a:cs typeface="Lucida Sans Unicode"/>
              </a:rPr>
              <a:t>Scheduler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147304" y="4856988"/>
            <a:ext cx="3264535" cy="386080"/>
          </a:xfrm>
          <a:prstGeom prst="rect">
            <a:avLst/>
          </a:prstGeom>
          <a:solidFill>
            <a:srgbClr val="FFAB00"/>
          </a:solidFill>
        </p:spPr>
        <p:txBody>
          <a:bodyPr vert="horz" wrap="square" lIns="0" tIns="78740" rIns="0" bIns="0" rtlCol="0">
            <a:spAutoFit/>
          </a:bodyPr>
          <a:lstStyle/>
          <a:p>
            <a:pPr marL="500380">
              <a:lnSpc>
                <a:spcPct val="100000"/>
              </a:lnSpc>
              <a:spcBef>
                <a:spcPts val="620"/>
              </a:spcBef>
            </a:pPr>
            <a:r>
              <a:rPr sz="1300" spc="-65" dirty="0">
                <a:solidFill>
                  <a:srgbClr val="10121E"/>
                </a:solidFill>
                <a:latin typeface="Lucida Sans Unicode"/>
                <a:cs typeface="Lucida Sans Unicode"/>
              </a:rPr>
              <a:t>D</a:t>
            </a:r>
            <a:r>
              <a:rPr sz="1300" spc="-55" dirty="0">
                <a:solidFill>
                  <a:srgbClr val="10121E"/>
                </a:solidFill>
                <a:latin typeface="Lucida Sans Unicode"/>
                <a:cs typeface="Lucida Sans Unicode"/>
              </a:rPr>
              <a:t>i</a:t>
            </a:r>
            <a:r>
              <a:rPr sz="1300" spc="-5" dirty="0">
                <a:solidFill>
                  <a:srgbClr val="10121E"/>
                </a:solidFill>
                <a:latin typeface="Lucida Sans Unicode"/>
                <a:cs typeface="Lucida Sans Unicode"/>
              </a:rPr>
              <a:t>st</a:t>
            </a:r>
            <a:r>
              <a:rPr sz="1300" spc="-10" dirty="0">
                <a:solidFill>
                  <a:srgbClr val="10121E"/>
                </a:solidFill>
                <a:latin typeface="Lucida Sans Unicode"/>
                <a:cs typeface="Lucida Sans Unicode"/>
              </a:rPr>
              <a:t>r</a:t>
            </a:r>
            <a:r>
              <a:rPr sz="1300" spc="-55" dirty="0">
                <a:solidFill>
                  <a:srgbClr val="10121E"/>
                </a:solidFill>
                <a:latin typeface="Lucida Sans Unicode"/>
                <a:cs typeface="Lucida Sans Unicode"/>
              </a:rPr>
              <a:t>i</a:t>
            </a:r>
            <a:r>
              <a:rPr sz="1300" spc="5" dirty="0">
                <a:solidFill>
                  <a:srgbClr val="10121E"/>
                </a:solidFill>
                <a:latin typeface="Lucida Sans Unicode"/>
                <a:cs typeface="Lucida Sans Unicode"/>
              </a:rPr>
              <a:t>but</a:t>
            </a:r>
            <a:r>
              <a:rPr sz="1300" dirty="0">
                <a:solidFill>
                  <a:srgbClr val="10121E"/>
                </a:solidFill>
                <a:latin typeface="Lucida Sans Unicode"/>
                <a:cs typeface="Lucida Sans Unicode"/>
              </a:rPr>
              <a:t>e</a:t>
            </a:r>
            <a:r>
              <a:rPr sz="1300" spc="10" dirty="0">
                <a:solidFill>
                  <a:srgbClr val="10121E"/>
                </a:solidFill>
                <a:latin typeface="Lucida Sans Unicode"/>
                <a:cs typeface="Lucida Sans Unicode"/>
              </a:rPr>
              <a:t>d</a:t>
            </a:r>
            <a:r>
              <a:rPr sz="1300" spc="-65" dirty="0">
                <a:solidFill>
                  <a:srgbClr val="10121E"/>
                </a:solidFill>
                <a:latin typeface="Lucida Sans Unicode"/>
                <a:cs typeface="Lucida Sans Unicode"/>
              </a:rPr>
              <a:t> </a:t>
            </a:r>
            <a:r>
              <a:rPr sz="1300" spc="-40" dirty="0">
                <a:solidFill>
                  <a:srgbClr val="10121E"/>
                </a:solidFill>
                <a:latin typeface="Lucida Sans Unicode"/>
                <a:cs typeface="Lucida Sans Unicode"/>
              </a:rPr>
              <a:t>E</a:t>
            </a:r>
            <a:r>
              <a:rPr sz="1300" spc="-45" dirty="0">
                <a:solidFill>
                  <a:srgbClr val="10121E"/>
                </a:solidFill>
                <a:latin typeface="Lucida Sans Unicode"/>
                <a:cs typeface="Lucida Sans Unicode"/>
              </a:rPr>
              <a:t>x</a:t>
            </a:r>
            <a:r>
              <a:rPr sz="1300" spc="25" dirty="0">
                <a:solidFill>
                  <a:srgbClr val="10121E"/>
                </a:solidFill>
                <a:latin typeface="Lucida Sans Unicode"/>
                <a:cs typeface="Lucida Sans Unicode"/>
              </a:rPr>
              <a:t>e</a:t>
            </a:r>
            <a:r>
              <a:rPr sz="1300" spc="85" dirty="0">
                <a:solidFill>
                  <a:srgbClr val="10121E"/>
                </a:solidFill>
                <a:latin typeface="Lucida Sans Unicode"/>
                <a:cs typeface="Lucida Sans Unicode"/>
              </a:rPr>
              <a:t>c</a:t>
            </a:r>
            <a:r>
              <a:rPr sz="1300" spc="-45" dirty="0">
                <a:solidFill>
                  <a:srgbClr val="10121E"/>
                </a:solidFill>
                <a:latin typeface="Lucida Sans Unicode"/>
                <a:cs typeface="Lucida Sans Unicode"/>
              </a:rPr>
              <a:t>u</a:t>
            </a:r>
            <a:r>
              <a:rPr sz="1300" spc="-10" dirty="0">
                <a:solidFill>
                  <a:srgbClr val="10121E"/>
                </a:solidFill>
                <a:latin typeface="Lucida Sans Unicode"/>
                <a:cs typeface="Lucida Sans Unicode"/>
              </a:rPr>
              <a:t>ti</a:t>
            </a:r>
            <a:r>
              <a:rPr sz="1300" spc="-35" dirty="0">
                <a:solidFill>
                  <a:srgbClr val="10121E"/>
                </a:solidFill>
                <a:latin typeface="Lucida Sans Unicode"/>
                <a:cs typeface="Lucida Sans Unicode"/>
              </a:rPr>
              <a:t>on</a:t>
            </a:r>
            <a:r>
              <a:rPr sz="1300" spc="-85" dirty="0">
                <a:solidFill>
                  <a:srgbClr val="10121E"/>
                </a:solidFill>
                <a:latin typeface="Lucida Sans Unicode"/>
                <a:cs typeface="Lucida Sans Unicode"/>
              </a:rPr>
              <a:t> </a:t>
            </a:r>
            <a:r>
              <a:rPr sz="1300" spc="-35" dirty="0">
                <a:solidFill>
                  <a:srgbClr val="10121E"/>
                </a:solidFill>
                <a:latin typeface="Lucida Sans Unicode"/>
                <a:cs typeface="Lucida Sans Unicode"/>
              </a:rPr>
              <a:t>Eng</a:t>
            </a:r>
            <a:r>
              <a:rPr sz="1300" spc="-55" dirty="0">
                <a:solidFill>
                  <a:srgbClr val="10121E"/>
                </a:solidFill>
                <a:latin typeface="Lucida Sans Unicode"/>
                <a:cs typeface="Lucida Sans Unicode"/>
              </a:rPr>
              <a:t>i</a:t>
            </a:r>
            <a:r>
              <a:rPr sz="1300" spc="-5" dirty="0">
                <a:solidFill>
                  <a:srgbClr val="10121E"/>
                </a:solidFill>
                <a:latin typeface="Lucida Sans Unicode"/>
                <a:cs typeface="Lucida Sans Unicode"/>
              </a:rPr>
              <a:t>ne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431710" y="2860751"/>
            <a:ext cx="16973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20" dirty="0">
                <a:solidFill>
                  <a:srgbClr val="FFFFFF"/>
                </a:solidFill>
                <a:latin typeface="Arial"/>
                <a:cs typeface="Arial"/>
              </a:rPr>
              <a:t>Modern</a:t>
            </a:r>
            <a:r>
              <a:rPr sz="11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4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20" dirty="0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120139" y="5233428"/>
            <a:ext cx="2200910" cy="693420"/>
            <a:chOff x="1120139" y="5233428"/>
            <a:chExt cx="2200910" cy="693420"/>
          </a:xfrm>
        </p:grpSpPr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0139" y="5233428"/>
              <a:ext cx="693419" cy="69340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42260" y="5369051"/>
              <a:ext cx="478523" cy="47853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99488" y="5359907"/>
              <a:ext cx="592835" cy="460247"/>
            </a:xfrm>
            <a:prstGeom prst="rect">
              <a:avLst/>
            </a:prstGeom>
          </p:spPr>
        </p:pic>
      </p:grpSp>
      <p:sp>
        <p:nvSpPr>
          <p:cNvPr id="67" name="object 6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92837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70" dirty="0">
                <a:latin typeface="Lucida Sans Unicode"/>
                <a:cs typeface="Lucida Sans Unicode"/>
              </a:rPr>
              <a:t>Readin</a:t>
            </a:r>
            <a:r>
              <a:rPr sz="4000" b="0" spc="-75" dirty="0">
                <a:latin typeface="Lucida Sans Unicode"/>
                <a:cs typeface="Lucida Sans Unicode"/>
              </a:rPr>
              <a:t>g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20" dirty="0">
                <a:latin typeface="Lucida Sans Unicode"/>
                <a:cs typeface="Lucida Sans Unicode"/>
              </a:rPr>
              <a:t>Databrick</a:t>
            </a:r>
            <a:r>
              <a:rPr sz="4000" b="0" spc="-15" dirty="0">
                <a:latin typeface="Lucida Sans Unicode"/>
                <a:cs typeface="Lucida Sans Unicode"/>
              </a:rPr>
              <a:t>s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85" dirty="0">
                <a:latin typeface="Lucida Sans Unicode"/>
                <a:cs typeface="Lucida Sans Unicode"/>
              </a:rPr>
              <a:t>SQ</a:t>
            </a:r>
            <a:r>
              <a:rPr sz="4000" b="0" spc="70" dirty="0">
                <a:latin typeface="Lucida Sans Unicode"/>
                <a:cs typeface="Lucida Sans Unicode"/>
              </a:rPr>
              <a:t>L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35" dirty="0">
                <a:latin typeface="Lucida Sans Unicode"/>
                <a:cs typeface="Lucida Sans Unicode"/>
              </a:rPr>
              <a:t>ou</a:t>
            </a:r>
            <a:r>
              <a:rPr sz="4000" b="0" spc="-20" dirty="0">
                <a:latin typeface="Lucida Sans Unicode"/>
                <a:cs typeface="Lucida Sans Unicode"/>
              </a:rPr>
              <a:t>t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100" dirty="0">
                <a:latin typeface="Lucida Sans Unicode"/>
                <a:cs typeface="Lucida Sans Unicode"/>
              </a:rPr>
              <a:t>o</a:t>
            </a:r>
            <a:r>
              <a:rPr sz="4000" b="0" spc="-60" dirty="0">
                <a:latin typeface="Lucida Sans Unicode"/>
                <a:cs typeface="Lucida Sans Unicode"/>
              </a:rPr>
              <a:t>f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25" dirty="0">
                <a:latin typeface="Lucida Sans Unicode"/>
                <a:cs typeface="Lucida Sans Unicode"/>
              </a:rPr>
              <a:t>th</a:t>
            </a:r>
            <a:r>
              <a:rPr sz="4000" b="0" spc="35" dirty="0">
                <a:latin typeface="Lucida Sans Unicode"/>
                <a:cs typeface="Lucida Sans Unicode"/>
              </a:rPr>
              <a:t>e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125" dirty="0">
                <a:latin typeface="Lucida Sans Unicode"/>
                <a:cs typeface="Lucida Sans Unicode"/>
              </a:rPr>
              <a:t>box</a:t>
            </a:r>
            <a:endParaRPr sz="40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45045" y="1426273"/>
            <a:ext cx="9523095" cy="4671060"/>
            <a:chOff x="745045" y="1426273"/>
            <a:chExt cx="9523095" cy="4671060"/>
          </a:xfrm>
        </p:grpSpPr>
        <p:sp>
          <p:nvSpPr>
            <p:cNvPr id="4" name="object 4"/>
            <p:cNvSpPr/>
            <p:nvPr/>
          </p:nvSpPr>
          <p:spPr>
            <a:xfrm>
              <a:off x="831062" y="1515109"/>
              <a:ext cx="9437370" cy="4582160"/>
            </a:xfrm>
            <a:custGeom>
              <a:avLst/>
              <a:gdLst/>
              <a:ahLst/>
              <a:cxnLst/>
              <a:rect l="l" t="t" r="r" b="b"/>
              <a:pathLst>
                <a:path w="9437370" h="4582160">
                  <a:moveTo>
                    <a:pt x="9436989" y="2540"/>
                  </a:moveTo>
                  <a:lnTo>
                    <a:pt x="9435884" y="2540"/>
                  </a:lnTo>
                  <a:lnTo>
                    <a:pt x="9435884" y="0"/>
                  </a:lnTo>
                  <a:lnTo>
                    <a:pt x="9346197" y="0"/>
                  </a:lnTo>
                  <a:lnTo>
                    <a:pt x="9346197" y="2540"/>
                  </a:lnTo>
                  <a:lnTo>
                    <a:pt x="9346197" y="10160"/>
                  </a:lnTo>
                  <a:lnTo>
                    <a:pt x="9346209" y="4488104"/>
                  </a:lnTo>
                  <a:lnTo>
                    <a:pt x="4762" y="4488104"/>
                  </a:lnTo>
                  <a:lnTo>
                    <a:pt x="0" y="4488180"/>
                  </a:lnTo>
                  <a:lnTo>
                    <a:pt x="0" y="4572000"/>
                  </a:lnTo>
                  <a:lnTo>
                    <a:pt x="0" y="4579620"/>
                  </a:lnTo>
                  <a:lnTo>
                    <a:pt x="1244" y="4579620"/>
                  </a:lnTo>
                  <a:lnTo>
                    <a:pt x="1244" y="4582160"/>
                  </a:lnTo>
                  <a:lnTo>
                    <a:pt x="9435732" y="4582160"/>
                  </a:lnTo>
                  <a:lnTo>
                    <a:pt x="9435732" y="4579620"/>
                  </a:lnTo>
                  <a:lnTo>
                    <a:pt x="9436989" y="4579620"/>
                  </a:lnTo>
                  <a:lnTo>
                    <a:pt x="9436989" y="4572000"/>
                  </a:lnTo>
                  <a:lnTo>
                    <a:pt x="9436989" y="10160"/>
                  </a:lnTo>
                  <a:lnTo>
                    <a:pt x="9436989" y="254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9808" y="1431036"/>
              <a:ext cx="9427845" cy="4572000"/>
            </a:xfrm>
            <a:custGeom>
              <a:avLst/>
              <a:gdLst/>
              <a:ahLst/>
              <a:cxnLst/>
              <a:rect l="l" t="t" r="r" b="b"/>
              <a:pathLst>
                <a:path w="9427845" h="4572000">
                  <a:moveTo>
                    <a:pt x="0" y="0"/>
                  </a:moveTo>
                  <a:lnTo>
                    <a:pt x="9427464" y="0"/>
                  </a:lnTo>
                  <a:lnTo>
                    <a:pt x="9427464" y="4572000"/>
                  </a:lnTo>
                  <a:lnTo>
                    <a:pt x="0" y="45720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08317" y="4106871"/>
              <a:ext cx="335280" cy="0"/>
            </a:xfrm>
            <a:custGeom>
              <a:avLst/>
              <a:gdLst/>
              <a:ahLst/>
              <a:cxnLst/>
              <a:rect l="l" t="t" r="r" b="b"/>
              <a:pathLst>
                <a:path w="335280">
                  <a:moveTo>
                    <a:pt x="0" y="0"/>
                  </a:moveTo>
                  <a:lnTo>
                    <a:pt x="335280" y="0"/>
                  </a:lnTo>
                </a:path>
              </a:pathLst>
            </a:custGeom>
            <a:ln w="24384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45121" y="4106871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19">
                  <a:moveTo>
                    <a:pt x="0" y="0"/>
                  </a:moveTo>
                  <a:lnTo>
                    <a:pt x="502920" y="0"/>
                  </a:lnTo>
                </a:path>
              </a:pathLst>
            </a:custGeom>
            <a:ln w="24384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49565" y="4106871"/>
              <a:ext cx="335280" cy="0"/>
            </a:xfrm>
            <a:custGeom>
              <a:avLst/>
              <a:gdLst/>
              <a:ahLst/>
              <a:cxnLst/>
              <a:rect l="l" t="t" r="r" b="b"/>
              <a:pathLst>
                <a:path w="335280">
                  <a:moveTo>
                    <a:pt x="0" y="0"/>
                  </a:moveTo>
                  <a:lnTo>
                    <a:pt x="335280" y="0"/>
                  </a:lnTo>
                </a:path>
              </a:pathLst>
            </a:custGeom>
            <a:ln w="24384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55533" y="4106871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19">
                  <a:moveTo>
                    <a:pt x="0" y="0"/>
                  </a:moveTo>
                  <a:lnTo>
                    <a:pt x="502920" y="0"/>
                  </a:lnTo>
                </a:path>
              </a:pathLst>
            </a:custGeom>
            <a:ln w="24384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08317" y="4106871"/>
              <a:ext cx="2186940" cy="731520"/>
            </a:xfrm>
            <a:custGeom>
              <a:avLst/>
              <a:gdLst/>
              <a:ahLst/>
              <a:cxnLst/>
              <a:rect l="l" t="t" r="r" b="b"/>
              <a:pathLst>
                <a:path w="2186940" h="731520">
                  <a:moveTo>
                    <a:pt x="1851660" y="0"/>
                  </a:moveTo>
                  <a:lnTo>
                    <a:pt x="2186940" y="0"/>
                  </a:lnTo>
                </a:path>
                <a:path w="2186940" h="731520">
                  <a:moveTo>
                    <a:pt x="0" y="731519"/>
                  </a:moveTo>
                  <a:lnTo>
                    <a:pt x="335280" y="731519"/>
                  </a:lnTo>
                </a:path>
              </a:pathLst>
            </a:custGeom>
            <a:ln w="24384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45121" y="4838391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19">
                  <a:moveTo>
                    <a:pt x="0" y="0"/>
                  </a:moveTo>
                  <a:lnTo>
                    <a:pt x="502920" y="0"/>
                  </a:lnTo>
                </a:path>
              </a:pathLst>
            </a:custGeom>
            <a:ln w="24384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49565" y="4838391"/>
              <a:ext cx="335280" cy="0"/>
            </a:xfrm>
            <a:custGeom>
              <a:avLst/>
              <a:gdLst/>
              <a:ahLst/>
              <a:cxnLst/>
              <a:rect l="l" t="t" r="r" b="b"/>
              <a:pathLst>
                <a:path w="335280">
                  <a:moveTo>
                    <a:pt x="0" y="0"/>
                  </a:moveTo>
                  <a:lnTo>
                    <a:pt x="335280" y="0"/>
                  </a:lnTo>
                </a:path>
              </a:pathLst>
            </a:custGeom>
            <a:ln w="24384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55533" y="4838391"/>
              <a:ext cx="502920" cy="0"/>
            </a:xfrm>
            <a:custGeom>
              <a:avLst/>
              <a:gdLst/>
              <a:ahLst/>
              <a:cxnLst/>
              <a:rect l="l" t="t" r="r" b="b"/>
              <a:pathLst>
                <a:path w="502919">
                  <a:moveTo>
                    <a:pt x="0" y="0"/>
                  </a:moveTo>
                  <a:lnTo>
                    <a:pt x="502920" y="0"/>
                  </a:lnTo>
                </a:path>
              </a:pathLst>
            </a:custGeom>
            <a:ln w="24384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59977" y="4838391"/>
              <a:ext cx="335280" cy="0"/>
            </a:xfrm>
            <a:custGeom>
              <a:avLst/>
              <a:gdLst/>
              <a:ahLst/>
              <a:cxnLst/>
              <a:rect l="l" t="t" r="r" b="b"/>
              <a:pathLst>
                <a:path w="335280">
                  <a:moveTo>
                    <a:pt x="0" y="0"/>
                  </a:moveTo>
                  <a:lnTo>
                    <a:pt x="335280" y="0"/>
                  </a:lnTo>
                </a:path>
              </a:pathLst>
            </a:custGeom>
            <a:ln w="24384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27977" y="1675888"/>
            <a:ext cx="4399280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4530" marR="5080" indent="-67246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spark.</a:t>
            </a:r>
            <a:r>
              <a:rPr sz="2400" dirty="0">
                <a:solidFill>
                  <a:srgbClr val="4299DF"/>
                </a:solidFill>
                <a:latin typeface="Consolas"/>
                <a:cs typeface="Consolas"/>
              </a:rPr>
              <a:t>read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2400" dirty="0">
                <a:solidFill>
                  <a:srgbClr val="4299DF"/>
                </a:solidFill>
                <a:latin typeface="Consolas"/>
                <a:cs typeface="Consolas"/>
              </a:rPr>
              <a:t>jdbc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( </a:t>
            </a:r>
            <a:r>
              <a:rPr sz="24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CE9178"/>
                </a:solidFill>
                <a:latin typeface="Consolas"/>
                <a:cs typeface="Consolas"/>
              </a:rPr>
              <a:t>"jdbc:databricks://…"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2400" spc="-130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CE9178"/>
                </a:solidFill>
                <a:latin typeface="Consolas"/>
                <a:cs typeface="Consolas"/>
              </a:rPr>
              <a:t>"my_table"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endParaRPr sz="2400">
              <a:latin typeface="Consolas"/>
              <a:cs typeface="Consolas"/>
            </a:endParaRPr>
          </a:p>
          <a:p>
            <a:pPr marL="684530">
              <a:lnSpc>
                <a:spcPct val="100000"/>
              </a:lnSpc>
            </a:pP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properties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).</a:t>
            </a:r>
            <a:r>
              <a:rPr sz="2400" dirty="0">
                <a:solidFill>
                  <a:srgbClr val="4299DF"/>
                </a:solidFill>
                <a:latin typeface="Consolas"/>
                <a:cs typeface="Consolas"/>
              </a:rPr>
              <a:t>show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()</a:t>
            </a:r>
            <a:endParaRPr sz="2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1358265" algn="l"/>
                <a:tab pos="2366645" algn="l"/>
              </a:tabLst>
            </a:pP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+	</a:t>
            </a:r>
            <a:r>
              <a:rPr sz="2400" spc="10" dirty="0">
                <a:solidFill>
                  <a:srgbClr val="F8F7F4"/>
                </a:solidFill>
                <a:latin typeface="Consolas"/>
                <a:cs typeface="Consolas"/>
              </a:rPr>
              <a:t>+	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+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1358265" algn="l"/>
              </a:tabLst>
            </a:pP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| name	|</a:t>
            </a:r>
            <a:r>
              <a:rPr sz="2400" spc="-3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age</a:t>
            </a:r>
            <a:r>
              <a:rPr sz="2400" spc="-4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|</a:t>
            </a:r>
            <a:endParaRPr sz="2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1358265" algn="l"/>
                <a:tab pos="2366645" algn="l"/>
              </a:tabLst>
            </a:pP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+	</a:t>
            </a:r>
            <a:r>
              <a:rPr sz="2400" spc="10" dirty="0">
                <a:solidFill>
                  <a:srgbClr val="F8F7F4"/>
                </a:solidFill>
                <a:latin typeface="Consolas"/>
                <a:cs typeface="Consolas"/>
              </a:rPr>
              <a:t>+	</a:t>
            </a:r>
            <a:r>
              <a:rPr sz="2400" dirty="0">
                <a:solidFill>
                  <a:srgbClr val="F8F7F4"/>
                </a:solidFill>
                <a:latin typeface="Consolas"/>
                <a:cs typeface="Consolas"/>
              </a:rPr>
              <a:t>+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08927" y="5058860"/>
          <a:ext cx="2586355" cy="67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6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R="44450" algn="ctr">
                        <a:lnSpc>
                          <a:spcPts val="2260"/>
                        </a:lnSpc>
                      </a:pPr>
                      <a:r>
                        <a:rPr sz="2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260"/>
                        </a:lnSpc>
                      </a:pPr>
                      <a:r>
                        <a:rPr sz="2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Alice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0"/>
                        </a:lnSpc>
                      </a:pPr>
                      <a:r>
                        <a:rPr sz="2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260"/>
                        </a:lnSpc>
                      </a:pPr>
                      <a:r>
                        <a:rPr sz="2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23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60"/>
                        </a:lnSpc>
                      </a:pPr>
                      <a:r>
                        <a:rPr sz="2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44450" algn="ctr">
                        <a:lnSpc>
                          <a:spcPts val="2500"/>
                        </a:lnSpc>
                      </a:pPr>
                      <a:r>
                        <a:rPr sz="2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500"/>
                        </a:lnSpc>
                      </a:pPr>
                      <a:r>
                        <a:rPr sz="2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Bob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0"/>
                        </a:lnSpc>
                      </a:pPr>
                      <a:r>
                        <a:rPr sz="2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2500"/>
                        </a:lnSpc>
                      </a:pPr>
                      <a:r>
                        <a:rPr sz="2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32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500"/>
                        </a:lnSpc>
                      </a:pPr>
                      <a:r>
                        <a:rPr sz="2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2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9374430" y="5546346"/>
            <a:ext cx="5797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AB00"/>
                </a:solidFill>
                <a:latin typeface="Arial MT"/>
                <a:cs typeface="Arial MT"/>
              </a:rPr>
              <a:t>Python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2939" y="2998723"/>
            <a:ext cx="41471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35" dirty="0">
                <a:latin typeface="Lucida Sans Unicode"/>
                <a:cs typeface="Lucida Sans Unicode"/>
              </a:rPr>
              <a:t>Delta</a:t>
            </a:r>
            <a:r>
              <a:rPr sz="4800" b="0" spc="-345" dirty="0">
                <a:latin typeface="Lucida Sans Unicode"/>
                <a:cs typeface="Lucida Sans Unicode"/>
              </a:rPr>
              <a:t> </a:t>
            </a:r>
            <a:r>
              <a:rPr sz="4800" b="0" spc="-15" dirty="0">
                <a:latin typeface="Lucida Sans Unicode"/>
                <a:cs typeface="Lucida Sans Unicode"/>
              </a:rPr>
              <a:t>Lake</a:t>
            </a:r>
            <a:r>
              <a:rPr sz="4800" b="0" spc="-345" dirty="0">
                <a:latin typeface="Lucida Sans Unicode"/>
                <a:cs typeface="Lucida Sans Unicode"/>
              </a:rPr>
              <a:t> </a:t>
            </a:r>
            <a:r>
              <a:rPr sz="4800" b="0" spc="-65" dirty="0">
                <a:latin typeface="Lucida Sans Unicode"/>
                <a:cs typeface="Lucida Sans Unicode"/>
              </a:rPr>
              <a:t>4.0</a:t>
            </a:r>
            <a:endParaRPr sz="4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142" y="231619"/>
            <a:ext cx="6420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" dirty="0"/>
              <a:t>The</a:t>
            </a:r>
            <a:r>
              <a:rPr sz="3600" spc="-155" dirty="0"/>
              <a:t> </a:t>
            </a:r>
            <a:r>
              <a:rPr sz="3600" dirty="0">
                <a:solidFill>
                  <a:srgbClr val="FFAB00"/>
                </a:solidFill>
              </a:rPr>
              <a:t>biggest</a:t>
            </a:r>
            <a:r>
              <a:rPr sz="3600" spc="-145" dirty="0">
                <a:solidFill>
                  <a:srgbClr val="FFAB00"/>
                </a:solidFill>
              </a:rPr>
              <a:t> </a:t>
            </a:r>
            <a:r>
              <a:rPr sz="3600" spc="80" dirty="0"/>
              <a:t>Delta</a:t>
            </a:r>
            <a:r>
              <a:rPr sz="3600" spc="-135" dirty="0"/>
              <a:t> </a:t>
            </a:r>
            <a:r>
              <a:rPr sz="3600" spc="45" dirty="0"/>
              <a:t>release</a:t>
            </a:r>
            <a:r>
              <a:rPr sz="3600" spc="-160" dirty="0"/>
              <a:t> </a:t>
            </a:r>
            <a:r>
              <a:rPr sz="3600" spc="135" dirty="0"/>
              <a:t>yet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158234" y="2806445"/>
            <a:ext cx="1130935" cy="861060"/>
          </a:xfrm>
          <a:prstGeom prst="rect">
            <a:avLst/>
          </a:prstGeom>
          <a:solidFill>
            <a:srgbClr val="1B3039"/>
          </a:solidFill>
          <a:ln w="19050">
            <a:solidFill>
              <a:srgbClr val="1B516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marL="295275">
              <a:lnSpc>
                <a:spcPct val="100000"/>
              </a:lnSpc>
              <a:spcBef>
                <a:spcPts val="5"/>
              </a:spcBef>
            </a:pPr>
            <a:r>
              <a:rPr sz="1100" spc="55" dirty="0">
                <a:solidFill>
                  <a:srgbClr val="F8F7F4"/>
                </a:solidFill>
                <a:latin typeface="Tahoma"/>
                <a:cs typeface="Tahoma"/>
              </a:rPr>
              <a:t>Row</a:t>
            </a:r>
            <a:r>
              <a:rPr sz="1100" spc="-75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F8F7F4"/>
                </a:solidFill>
                <a:latin typeface="Tahoma"/>
                <a:cs typeface="Tahoma"/>
              </a:rPr>
              <a:t>IDs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02457" y="2806445"/>
            <a:ext cx="1195070" cy="861060"/>
          </a:xfrm>
          <a:prstGeom prst="rect">
            <a:avLst/>
          </a:prstGeom>
          <a:solidFill>
            <a:srgbClr val="1B3039"/>
          </a:solidFill>
          <a:ln w="19050">
            <a:solidFill>
              <a:srgbClr val="1B5161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172085" marR="165735" indent="299720">
              <a:lnSpc>
                <a:spcPct val="100000"/>
              </a:lnSpc>
            </a:pPr>
            <a:r>
              <a:rPr sz="1100" spc="65" dirty="0">
                <a:solidFill>
                  <a:srgbClr val="F8F7F4"/>
                </a:solidFill>
                <a:latin typeface="Tahoma"/>
                <a:cs typeface="Tahoma"/>
              </a:rPr>
              <a:t>Log </a:t>
            </a:r>
            <a:r>
              <a:rPr sz="1100" spc="70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100" spc="100" dirty="0">
                <a:solidFill>
                  <a:srgbClr val="F8F7F4"/>
                </a:solidFill>
                <a:latin typeface="Tahoma"/>
                <a:cs typeface="Tahoma"/>
              </a:rPr>
              <a:t>c</a:t>
            </a:r>
            <a:r>
              <a:rPr sz="1100" spc="45" dirty="0">
                <a:solidFill>
                  <a:srgbClr val="F8F7F4"/>
                </a:solidFill>
                <a:latin typeface="Tahoma"/>
                <a:cs typeface="Tahoma"/>
              </a:rPr>
              <a:t>om</a:t>
            </a:r>
            <a:r>
              <a:rPr sz="1100" spc="55" dirty="0">
                <a:solidFill>
                  <a:srgbClr val="F8F7F4"/>
                </a:solidFill>
                <a:latin typeface="Tahoma"/>
                <a:cs typeface="Tahoma"/>
              </a:rPr>
              <a:t>p</a:t>
            </a:r>
            <a:r>
              <a:rPr sz="1100" spc="80" dirty="0">
                <a:solidFill>
                  <a:srgbClr val="F8F7F4"/>
                </a:solidFill>
                <a:latin typeface="Tahoma"/>
                <a:cs typeface="Tahoma"/>
              </a:rPr>
              <a:t>a</a:t>
            </a:r>
            <a:r>
              <a:rPr sz="1100" spc="65" dirty="0">
                <a:solidFill>
                  <a:srgbClr val="F8F7F4"/>
                </a:solidFill>
                <a:latin typeface="Tahoma"/>
                <a:cs typeface="Tahoma"/>
              </a:rPr>
              <a:t>c</a:t>
            </a:r>
            <a:r>
              <a:rPr sz="1100" spc="20" dirty="0">
                <a:solidFill>
                  <a:srgbClr val="F8F7F4"/>
                </a:solidFill>
                <a:latin typeface="Tahoma"/>
                <a:cs typeface="Tahoma"/>
              </a:rPr>
              <a:t>t</a:t>
            </a:r>
            <a:r>
              <a:rPr sz="1100" spc="10" dirty="0">
                <a:solidFill>
                  <a:srgbClr val="F8F7F4"/>
                </a:solidFill>
                <a:latin typeface="Tahoma"/>
                <a:cs typeface="Tahoma"/>
              </a:rPr>
              <a:t>i</a:t>
            </a:r>
            <a:r>
              <a:rPr sz="1100" spc="45" dirty="0">
                <a:solidFill>
                  <a:srgbClr val="F8F7F4"/>
                </a:solidFill>
                <a:latin typeface="Tahoma"/>
                <a:cs typeface="Tahoma"/>
              </a:rPr>
              <a:t>on</a:t>
            </a:r>
            <a:r>
              <a:rPr sz="1100" spc="85" dirty="0">
                <a:solidFill>
                  <a:srgbClr val="F8F7F4"/>
                </a:solidFill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9917" y="2806445"/>
            <a:ext cx="1195070" cy="861060"/>
          </a:xfrm>
          <a:prstGeom prst="rect">
            <a:avLst/>
          </a:prstGeom>
          <a:solidFill>
            <a:srgbClr val="1B3039"/>
          </a:solidFill>
          <a:ln w="19050">
            <a:solidFill>
              <a:srgbClr val="1B5161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194310" marR="187960" indent="12065">
              <a:lnSpc>
                <a:spcPct val="100000"/>
              </a:lnSpc>
            </a:pPr>
            <a:r>
              <a:rPr sz="1100" spc="25" dirty="0">
                <a:solidFill>
                  <a:srgbClr val="F8F7F4"/>
                </a:solidFill>
                <a:latin typeface="Tahoma"/>
                <a:cs typeface="Tahoma"/>
              </a:rPr>
              <a:t>Incremental </a:t>
            </a:r>
            <a:r>
              <a:rPr sz="1100" spc="-330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100" spc="60" dirty="0">
                <a:solidFill>
                  <a:srgbClr val="F8F7F4"/>
                </a:solidFill>
                <a:latin typeface="Tahoma"/>
                <a:cs typeface="Tahoma"/>
              </a:rPr>
              <a:t>ch</a:t>
            </a:r>
            <a:r>
              <a:rPr sz="1100" spc="75" dirty="0">
                <a:solidFill>
                  <a:srgbClr val="F8F7F4"/>
                </a:solidFill>
                <a:latin typeface="Tahoma"/>
                <a:cs typeface="Tahoma"/>
              </a:rPr>
              <a:t>eck</a:t>
            </a:r>
            <a:r>
              <a:rPr sz="1100" spc="55" dirty="0">
                <a:solidFill>
                  <a:srgbClr val="F8F7F4"/>
                </a:solidFill>
                <a:latin typeface="Tahoma"/>
                <a:cs typeface="Tahoma"/>
              </a:rPr>
              <a:t>p</a:t>
            </a:r>
            <a:r>
              <a:rPr sz="1100" spc="60" dirty="0">
                <a:solidFill>
                  <a:srgbClr val="F8F7F4"/>
                </a:solidFill>
                <a:latin typeface="Tahoma"/>
                <a:cs typeface="Tahoma"/>
              </a:rPr>
              <a:t>o</a:t>
            </a:r>
            <a:r>
              <a:rPr sz="1100" spc="10" dirty="0">
                <a:solidFill>
                  <a:srgbClr val="F8F7F4"/>
                </a:solidFill>
                <a:latin typeface="Tahoma"/>
                <a:cs typeface="Tahoma"/>
              </a:rPr>
              <a:t>i</a:t>
            </a:r>
            <a:r>
              <a:rPr sz="1100" spc="30" dirty="0">
                <a:solidFill>
                  <a:srgbClr val="F8F7F4"/>
                </a:solidFill>
                <a:latin typeface="Tahoma"/>
                <a:cs typeface="Tahoma"/>
              </a:rPr>
              <a:t>n</a:t>
            </a:r>
            <a:r>
              <a:rPr sz="1100" spc="20" dirty="0">
                <a:solidFill>
                  <a:srgbClr val="F8F7F4"/>
                </a:solidFill>
                <a:latin typeface="Tahoma"/>
                <a:cs typeface="Tahoma"/>
              </a:rPr>
              <a:t>t</a:t>
            </a:r>
            <a:r>
              <a:rPr sz="1100" spc="85" dirty="0">
                <a:solidFill>
                  <a:srgbClr val="F8F7F4"/>
                </a:solidFill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7377" y="2806445"/>
            <a:ext cx="1193800" cy="861060"/>
          </a:xfrm>
          <a:prstGeom prst="rect">
            <a:avLst/>
          </a:prstGeom>
          <a:solidFill>
            <a:srgbClr val="1B3039"/>
          </a:solidFill>
          <a:ln w="19050">
            <a:solidFill>
              <a:srgbClr val="1B516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marL="114300">
              <a:lnSpc>
                <a:spcPct val="100000"/>
              </a:lnSpc>
              <a:spcBef>
                <a:spcPts val="5"/>
              </a:spcBef>
            </a:pPr>
            <a:r>
              <a:rPr sz="1100" spc="50" dirty="0">
                <a:solidFill>
                  <a:srgbClr val="F8F7F4"/>
                </a:solidFill>
                <a:latin typeface="Tahoma"/>
                <a:cs typeface="Tahoma"/>
              </a:rPr>
              <a:t>Table</a:t>
            </a:r>
            <a:r>
              <a:rPr sz="1100" spc="-75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100" spc="45" dirty="0">
                <a:solidFill>
                  <a:srgbClr val="F8F7F4"/>
                </a:solidFill>
                <a:latin typeface="Tahoma"/>
                <a:cs typeface="Tahoma"/>
              </a:rPr>
              <a:t>features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1781" y="3745229"/>
            <a:ext cx="1195070" cy="861060"/>
          </a:xfrm>
          <a:prstGeom prst="rect">
            <a:avLst/>
          </a:prstGeom>
          <a:solidFill>
            <a:srgbClr val="1B3039"/>
          </a:solidFill>
          <a:ln w="19050">
            <a:solidFill>
              <a:srgbClr val="1B516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marL="151765">
              <a:lnSpc>
                <a:spcPct val="100000"/>
              </a:lnSpc>
              <a:spcBef>
                <a:spcPts val="5"/>
              </a:spcBef>
            </a:pPr>
            <a:r>
              <a:rPr sz="1100" spc="50" dirty="0">
                <a:solidFill>
                  <a:srgbClr val="F8F7F4"/>
                </a:solidFill>
                <a:latin typeface="Tahoma"/>
                <a:cs typeface="Tahoma"/>
              </a:rPr>
              <a:t>Table</a:t>
            </a:r>
            <a:r>
              <a:rPr sz="1100" spc="-75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100" spc="45" dirty="0">
                <a:solidFill>
                  <a:srgbClr val="F8F7F4"/>
                </a:solidFill>
                <a:latin typeface="Tahoma"/>
                <a:cs typeface="Tahoma"/>
              </a:rPr>
              <a:t>cloning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28038" y="3745229"/>
            <a:ext cx="1195070" cy="861060"/>
          </a:xfrm>
          <a:prstGeom prst="rect">
            <a:avLst/>
          </a:prstGeom>
          <a:solidFill>
            <a:srgbClr val="1B3039"/>
          </a:solidFill>
          <a:ln w="19050">
            <a:solidFill>
              <a:srgbClr val="1B5161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100" spc="60" dirty="0">
                <a:solidFill>
                  <a:srgbClr val="F8F7F4"/>
                </a:solidFill>
                <a:latin typeface="Tahoma"/>
                <a:cs typeface="Tahoma"/>
              </a:rPr>
              <a:t>MERGE</a:t>
            </a:r>
            <a:endParaRPr sz="11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100" spc="45" dirty="0">
                <a:solidFill>
                  <a:srgbClr val="F8F7F4"/>
                </a:solidFill>
                <a:latin typeface="Tahoma"/>
                <a:cs typeface="Tahoma"/>
              </a:rPr>
              <a:t>improvements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6005" y="3745229"/>
            <a:ext cx="1195070" cy="861060"/>
          </a:xfrm>
          <a:prstGeom prst="rect">
            <a:avLst/>
          </a:prstGeom>
          <a:solidFill>
            <a:srgbClr val="1B3039"/>
          </a:solidFill>
          <a:ln w="19050">
            <a:solidFill>
              <a:srgbClr val="1B516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100" spc="85" dirty="0">
                <a:solidFill>
                  <a:srgbClr val="F8F7F4"/>
                </a:solidFill>
                <a:latin typeface="Tahoma"/>
                <a:cs typeface="Tahoma"/>
              </a:rPr>
              <a:t>CDF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58817" y="1867661"/>
            <a:ext cx="1195070" cy="861060"/>
          </a:xfrm>
          <a:prstGeom prst="rect">
            <a:avLst/>
          </a:prstGeom>
          <a:solidFill>
            <a:srgbClr val="1B3039"/>
          </a:solidFill>
          <a:ln w="19050">
            <a:solidFill>
              <a:srgbClr val="1B5161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384810" marR="251460" indent="-127000">
              <a:lnSpc>
                <a:spcPct val="100000"/>
              </a:lnSpc>
            </a:pPr>
            <a:r>
              <a:rPr sz="1100" spc="55" dirty="0">
                <a:solidFill>
                  <a:srgbClr val="F8F7F4"/>
                </a:solidFill>
                <a:latin typeface="Tahoma"/>
                <a:cs typeface="Tahoma"/>
              </a:rPr>
              <a:t>Op</a:t>
            </a:r>
            <a:r>
              <a:rPr sz="1100" spc="20" dirty="0">
                <a:solidFill>
                  <a:srgbClr val="F8F7F4"/>
                </a:solidFill>
                <a:latin typeface="Tahoma"/>
                <a:cs typeface="Tahoma"/>
              </a:rPr>
              <a:t>tim</a:t>
            </a:r>
            <a:r>
              <a:rPr sz="1100" spc="50" dirty="0">
                <a:solidFill>
                  <a:srgbClr val="F8F7F4"/>
                </a:solidFill>
                <a:latin typeface="Tahoma"/>
                <a:cs typeface="Tahoma"/>
              </a:rPr>
              <a:t>iz</a:t>
            </a:r>
            <a:r>
              <a:rPr sz="1100" spc="85" dirty="0">
                <a:solidFill>
                  <a:srgbClr val="F8F7F4"/>
                </a:solidFill>
                <a:latin typeface="Tahoma"/>
                <a:cs typeface="Tahoma"/>
              </a:rPr>
              <a:t>e</a:t>
            </a:r>
            <a:r>
              <a:rPr sz="1100" spc="50" dirty="0">
                <a:solidFill>
                  <a:srgbClr val="F8F7F4"/>
                </a:solidFill>
                <a:latin typeface="Tahoma"/>
                <a:cs typeface="Tahoma"/>
              </a:rPr>
              <a:t>d  </a:t>
            </a:r>
            <a:r>
              <a:rPr sz="1100" spc="40" dirty="0">
                <a:solidFill>
                  <a:srgbClr val="F8F7F4"/>
                </a:solidFill>
                <a:latin typeface="Tahoma"/>
                <a:cs typeface="Tahoma"/>
              </a:rPr>
              <a:t>Writes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65497" y="3745229"/>
            <a:ext cx="1193800" cy="861060"/>
          </a:xfrm>
          <a:prstGeom prst="rect">
            <a:avLst/>
          </a:prstGeom>
          <a:solidFill>
            <a:srgbClr val="1B3039"/>
          </a:solidFill>
          <a:ln w="19050">
            <a:solidFill>
              <a:srgbClr val="1B5161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207645" marR="201930" indent="200660">
              <a:lnSpc>
                <a:spcPct val="100000"/>
              </a:lnSpc>
            </a:pPr>
            <a:r>
              <a:rPr sz="1100" spc="55" dirty="0">
                <a:solidFill>
                  <a:srgbClr val="F8F7F4"/>
                </a:solidFill>
                <a:latin typeface="Tahoma"/>
                <a:cs typeface="Tahoma"/>
              </a:rPr>
              <a:t>Auto- </a:t>
            </a:r>
            <a:r>
              <a:rPr sz="1100" spc="60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100" spc="100" dirty="0">
                <a:solidFill>
                  <a:srgbClr val="F8F7F4"/>
                </a:solidFill>
                <a:latin typeface="Tahoma"/>
                <a:cs typeface="Tahoma"/>
              </a:rPr>
              <a:t>c</a:t>
            </a:r>
            <a:r>
              <a:rPr sz="1100" spc="45" dirty="0">
                <a:solidFill>
                  <a:srgbClr val="F8F7F4"/>
                </a:solidFill>
                <a:latin typeface="Tahoma"/>
                <a:cs typeface="Tahoma"/>
              </a:rPr>
              <a:t>om</a:t>
            </a:r>
            <a:r>
              <a:rPr sz="1100" spc="55" dirty="0">
                <a:solidFill>
                  <a:srgbClr val="F8F7F4"/>
                </a:solidFill>
                <a:latin typeface="Tahoma"/>
                <a:cs typeface="Tahoma"/>
              </a:rPr>
              <a:t>p</a:t>
            </a:r>
            <a:r>
              <a:rPr sz="1100" spc="80" dirty="0">
                <a:solidFill>
                  <a:srgbClr val="F8F7F4"/>
                </a:solidFill>
                <a:latin typeface="Tahoma"/>
                <a:cs typeface="Tahoma"/>
              </a:rPr>
              <a:t>a</a:t>
            </a:r>
            <a:r>
              <a:rPr sz="1100" spc="65" dirty="0">
                <a:solidFill>
                  <a:srgbClr val="F8F7F4"/>
                </a:solidFill>
                <a:latin typeface="Tahoma"/>
                <a:cs typeface="Tahoma"/>
              </a:rPr>
              <a:t>c</a:t>
            </a:r>
            <a:r>
              <a:rPr sz="1100" spc="20" dirty="0">
                <a:solidFill>
                  <a:srgbClr val="F8F7F4"/>
                </a:solidFill>
                <a:latin typeface="Tahoma"/>
                <a:cs typeface="Tahoma"/>
              </a:rPr>
              <a:t>t</a:t>
            </a:r>
            <a:r>
              <a:rPr sz="1100" spc="10" dirty="0">
                <a:solidFill>
                  <a:srgbClr val="F8F7F4"/>
                </a:solidFill>
                <a:latin typeface="Tahoma"/>
                <a:cs typeface="Tahoma"/>
              </a:rPr>
              <a:t>i</a:t>
            </a:r>
            <a:r>
              <a:rPr sz="1100" spc="45" dirty="0">
                <a:solidFill>
                  <a:srgbClr val="F8F7F4"/>
                </a:solidFill>
                <a:latin typeface="Tahoma"/>
                <a:cs typeface="Tahoma"/>
              </a:rPr>
              <a:t>on</a:t>
            </a:r>
            <a:endParaRPr sz="1100">
              <a:latin typeface="Tahoma"/>
              <a:cs typeface="Tahoma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39661" y="1099185"/>
          <a:ext cx="11406505" cy="592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6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4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78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1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93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15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1B5161"/>
                      </a:solidFill>
                      <a:prstDash val="solid"/>
                    </a:lnR>
                    <a:lnB w="9525">
                      <a:solidFill>
                        <a:srgbClr val="FF5F46"/>
                      </a:solidFill>
                      <a:prstDash val="solid"/>
                    </a:lnB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B5161"/>
                      </a:solidFill>
                      <a:prstDash val="solid"/>
                    </a:lnL>
                    <a:lnR w="19050">
                      <a:solidFill>
                        <a:srgbClr val="1B5161"/>
                      </a:solidFill>
                      <a:prstDash val="solid"/>
                    </a:lnR>
                    <a:lnT w="19050">
                      <a:solidFill>
                        <a:srgbClr val="1B5161"/>
                      </a:solidFill>
                      <a:prstDash val="solid"/>
                    </a:lnT>
                    <a:solidFill>
                      <a:srgbClr val="FF5F46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B5161"/>
                      </a:solidFill>
                      <a:prstDash val="solid"/>
                    </a:lnL>
                    <a:lnR w="19050">
                      <a:solidFill>
                        <a:srgbClr val="FFAB00"/>
                      </a:solidFill>
                      <a:prstDash val="solid"/>
                    </a:lnR>
                    <a:lnB w="9525">
                      <a:solidFill>
                        <a:srgbClr val="FF5F46"/>
                      </a:solidFill>
                      <a:prstDash val="solid"/>
                    </a:lnB>
                    <a:solidFill>
                      <a:srgbClr val="1B303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AB00"/>
                      </a:solidFill>
                      <a:prstDash val="solid"/>
                    </a:lnL>
                    <a:lnR w="19050">
                      <a:solidFill>
                        <a:srgbClr val="FFAB00"/>
                      </a:solidFill>
                      <a:prstDash val="solid"/>
                    </a:lnR>
                    <a:lnT w="19050">
                      <a:solidFill>
                        <a:srgbClr val="FFAB00"/>
                      </a:solidFill>
                      <a:prstDash val="solid"/>
                    </a:lnT>
                    <a:solidFill>
                      <a:srgbClr val="FF5F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AB00"/>
                      </a:solidFill>
                      <a:prstDash val="solid"/>
                    </a:lnL>
                    <a:lnB w="9525">
                      <a:solidFill>
                        <a:srgbClr val="FF5F46"/>
                      </a:solidFill>
                      <a:prstDash val="solid"/>
                    </a:lnB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4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5F46"/>
                      </a:solidFill>
                      <a:prstDash val="solid"/>
                    </a:lnL>
                    <a:lnT w="9525">
                      <a:solidFill>
                        <a:srgbClr val="FF5F46"/>
                      </a:solidFill>
                      <a:prstDash val="solid"/>
                    </a:lnT>
                    <a:lnB w="9525">
                      <a:solidFill>
                        <a:srgbClr val="FF5F46"/>
                      </a:solidFill>
                      <a:prstDash val="solid"/>
                    </a:lnB>
                    <a:solidFill>
                      <a:srgbClr val="1B5161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ts val="1855"/>
                        </a:lnSpc>
                      </a:pPr>
                      <a:r>
                        <a:rPr sz="1900" spc="9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Delta</a:t>
                      </a:r>
                      <a:r>
                        <a:rPr sz="1900" spc="-14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900" spc="8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3.x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19050">
                      <a:solidFill>
                        <a:srgbClr val="1B5161"/>
                      </a:solidFill>
                      <a:prstDash val="solid"/>
                    </a:lnR>
                    <a:solidFill>
                      <a:srgbClr val="FF5F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1B5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FF5F46"/>
                      </a:solidFill>
                      <a:prstDash val="solid"/>
                    </a:lnR>
                    <a:lnT w="9525">
                      <a:solidFill>
                        <a:srgbClr val="FF5F46"/>
                      </a:solidFill>
                      <a:prstDash val="solid"/>
                    </a:lnT>
                    <a:lnB w="9525">
                      <a:solidFill>
                        <a:srgbClr val="FF5F46"/>
                      </a:solidFill>
                      <a:prstDash val="solid"/>
                    </a:lnB>
                    <a:solidFill>
                      <a:srgbClr val="1B516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F5F46"/>
                      </a:solidFill>
                      <a:prstDash val="solid"/>
                    </a:lnL>
                    <a:lnT w="9525">
                      <a:solidFill>
                        <a:srgbClr val="FF5F46"/>
                      </a:solidFill>
                      <a:prstDash val="solid"/>
                    </a:lnT>
                    <a:lnB w="9525">
                      <a:solidFill>
                        <a:srgbClr val="FF5F46"/>
                      </a:solidFill>
                      <a:prstDash val="solid"/>
                    </a:lnB>
                    <a:solidFill>
                      <a:srgbClr val="FFAB00"/>
                    </a:solidFill>
                  </a:tcPr>
                </a:tc>
                <a:tc>
                  <a:txBody>
                    <a:bodyPr/>
                    <a:lstStyle/>
                    <a:p>
                      <a:pPr marL="431165">
                        <a:lnSpc>
                          <a:spcPts val="1855"/>
                        </a:lnSpc>
                      </a:pPr>
                      <a:r>
                        <a:rPr sz="1900" spc="9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Delta</a:t>
                      </a:r>
                      <a:r>
                        <a:rPr sz="1900" spc="-14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900" spc="12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4.0</a:t>
                      </a:r>
                      <a:endParaRPr sz="19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19050">
                      <a:solidFill>
                        <a:srgbClr val="FFAB00"/>
                      </a:solidFill>
                      <a:prstDash val="solid"/>
                    </a:lnR>
                    <a:solidFill>
                      <a:srgbClr val="FF5F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FFAB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>
                      <a:solidFill>
                        <a:srgbClr val="FF5F46"/>
                      </a:solidFill>
                      <a:prstDash val="solid"/>
                    </a:lnT>
                    <a:lnB w="9525">
                      <a:solidFill>
                        <a:srgbClr val="FF5F46"/>
                      </a:solidFill>
                      <a:prstDash val="solid"/>
                    </a:lnB>
                    <a:solidFill>
                      <a:srgbClr val="FFAB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1B5161"/>
                      </a:solidFill>
                      <a:prstDash val="solid"/>
                    </a:lnR>
                    <a:lnT w="9525">
                      <a:solidFill>
                        <a:srgbClr val="FF5F46"/>
                      </a:solidFill>
                      <a:prstDash val="solid"/>
                    </a:lnT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B5161"/>
                      </a:solidFill>
                      <a:prstDash val="solid"/>
                    </a:lnL>
                    <a:lnR w="19050">
                      <a:solidFill>
                        <a:srgbClr val="1B5161"/>
                      </a:solidFill>
                      <a:prstDash val="solid"/>
                    </a:lnR>
                    <a:lnB w="19050">
                      <a:solidFill>
                        <a:srgbClr val="1B5161"/>
                      </a:solidFill>
                      <a:prstDash val="solid"/>
                    </a:lnB>
                    <a:solidFill>
                      <a:srgbClr val="FF5F46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1B5161"/>
                      </a:solidFill>
                      <a:prstDash val="solid"/>
                    </a:lnL>
                    <a:lnR w="19050">
                      <a:solidFill>
                        <a:srgbClr val="FFAB00"/>
                      </a:solidFill>
                      <a:prstDash val="solid"/>
                    </a:lnR>
                    <a:lnT w="9525">
                      <a:solidFill>
                        <a:srgbClr val="FF5F46"/>
                      </a:solidFill>
                      <a:prstDash val="solid"/>
                    </a:lnT>
                    <a:solidFill>
                      <a:srgbClr val="1B303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AB00"/>
                      </a:solidFill>
                      <a:prstDash val="solid"/>
                    </a:lnL>
                    <a:lnR w="19050">
                      <a:solidFill>
                        <a:srgbClr val="FFAB00"/>
                      </a:solidFill>
                      <a:prstDash val="solid"/>
                    </a:lnR>
                    <a:lnB w="19050">
                      <a:solidFill>
                        <a:srgbClr val="FFAB00"/>
                      </a:solidFill>
                      <a:prstDash val="solid"/>
                    </a:lnB>
                    <a:solidFill>
                      <a:srgbClr val="FF5F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AB00"/>
                      </a:solidFill>
                      <a:prstDash val="solid"/>
                    </a:lnL>
                    <a:lnT w="9525">
                      <a:solidFill>
                        <a:srgbClr val="FF5F46"/>
                      </a:solidFill>
                      <a:prstDash val="solid"/>
                    </a:lnT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5756909" y="1824989"/>
            <a:ext cx="1458595" cy="1926589"/>
          </a:xfrm>
          <a:prstGeom prst="rect">
            <a:avLst/>
          </a:prstGeom>
          <a:solidFill>
            <a:srgbClr val="1B3039"/>
          </a:solidFill>
          <a:ln w="19050">
            <a:solidFill>
              <a:srgbClr val="FFAB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500" spc="105" dirty="0">
                <a:solidFill>
                  <a:srgbClr val="FFAB00"/>
                </a:solidFill>
                <a:latin typeface="Tahoma"/>
                <a:cs typeface="Tahoma"/>
              </a:rPr>
              <a:t>VARIANT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ahoma"/>
              <a:cs typeface="Tahoma"/>
            </a:endParaRPr>
          </a:p>
          <a:p>
            <a:pPr marL="197485" marR="191770" algn="ctr">
              <a:lnSpc>
                <a:spcPct val="100000"/>
              </a:lnSpc>
            </a:pPr>
            <a:r>
              <a:rPr sz="1100" spc="35" dirty="0">
                <a:solidFill>
                  <a:srgbClr val="F8F7F4"/>
                </a:solidFill>
                <a:latin typeface="Tahoma"/>
                <a:cs typeface="Tahoma"/>
              </a:rPr>
              <a:t>Lightning </a:t>
            </a:r>
            <a:r>
              <a:rPr sz="1100" spc="50" dirty="0">
                <a:solidFill>
                  <a:srgbClr val="F8F7F4"/>
                </a:solidFill>
                <a:latin typeface="Tahoma"/>
                <a:cs typeface="Tahoma"/>
              </a:rPr>
              <a:t>fast </a:t>
            </a:r>
            <a:r>
              <a:rPr sz="1100" spc="55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100" spc="60" dirty="0">
                <a:solidFill>
                  <a:srgbClr val="F8F7F4"/>
                </a:solidFill>
                <a:latin typeface="Tahoma"/>
                <a:cs typeface="Tahoma"/>
              </a:rPr>
              <a:t>s</a:t>
            </a:r>
            <a:r>
              <a:rPr sz="1100" spc="85" dirty="0">
                <a:solidFill>
                  <a:srgbClr val="F8F7F4"/>
                </a:solidFill>
                <a:latin typeface="Tahoma"/>
                <a:cs typeface="Tahoma"/>
              </a:rPr>
              <a:t>e</a:t>
            </a:r>
            <a:r>
              <a:rPr sz="1100" spc="35" dirty="0">
                <a:solidFill>
                  <a:srgbClr val="F8F7F4"/>
                </a:solidFill>
                <a:latin typeface="Tahoma"/>
                <a:cs typeface="Tahoma"/>
              </a:rPr>
              <a:t>m</a:t>
            </a:r>
            <a:r>
              <a:rPr sz="1100" spc="10" dirty="0">
                <a:solidFill>
                  <a:srgbClr val="F8F7F4"/>
                </a:solidFill>
                <a:latin typeface="Tahoma"/>
                <a:cs typeface="Tahoma"/>
              </a:rPr>
              <a:t>i</a:t>
            </a:r>
            <a:r>
              <a:rPr sz="1100" spc="100" dirty="0">
                <a:solidFill>
                  <a:srgbClr val="F8F7F4"/>
                </a:solidFill>
                <a:latin typeface="Tahoma"/>
                <a:cs typeface="Tahoma"/>
              </a:rPr>
              <a:t>-</a:t>
            </a:r>
            <a:r>
              <a:rPr sz="1100" spc="80" dirty="0">
                <a:solidFill>
                  <a:srgbClr val="F8F7F4"/>
                </a:solidFill>
                <a:latin typeface="Tahoma"/>
                <a:cs typeface="Tahoma"/>
              </a:rPr>
              <a:t>s</a:t>
            </a:r>
            <a:r>
              <a:rPr sz="1100" spc="10" dirty="0">
                <a:solidFill>
                  <a:srgbClr val="F8F7F4"/>
                </a:solidFill>
                <a:latin typeface="Tahoma"/>
                <a:cs typeface="Tahoma"/>
              </a:rPr>
              <a:t>t</a:t>
            </a:r>
            <a:r>
              <a:rPr sz="1100" spc="15" dirty="0">
                <a:solidFill>
                  <a:srgbClr val="F8F7F4"/>
                </a:solidFill>
                <a:latin typeface="Tahoma"/>
                <a:cs typeface="Tahoma"/>
              </a:rPr>
              <a:t>r</a:t>
            </a:r>
            <a:r>
              <a:rPr sz="1100" spc="60" dirty="0">
                <a:solidFill>
                  <a:srgbClr val="F8F7F4"/>
                </a:solidFill>
                <a:latin typeface="Tahoma"/>
                <a:cs typeface="Tahoma"/>
              </a:rPr>
              <a:t>u</a:t>
            </a:r>
            <a:r>
              <a:rPr sz="1100" spc="55" dirty="0">
                <a:solidFill>
                  <a:srgbClr val="F8F7F4"/>
                </a:solidFill>
                <a:latin typeface="Tahoma"/>
                <a:cs typeface="Tahoma"/>
              </a:rPr>
              <a:t>c</a:t>
            </a:r>
            <a:r>
              <a:rPr sz="1100" spc="15" dirty="0">
                <a:solidFill>
                  <a:srgbClr val="F8F7F4"/>
                </a:solidFill>
                <a:latin typeface="Tahoma"/>
                <a:cs typeface="Tahoma"/>
              </a:rPr>
              <a:t>tur</a:t>
            </a:r>
            <a:r>
              <a:rPr sz="1100" spc="65" dirty="0">
                <a:solidFill>
                  <a:srgbClr val="F8F7F4"/>
                </a:solidFill>
                <a:latin typeface="Tahoma"/>
                <a:cs typeface="Tahoma"/>
              </a:rPr>
              <a:t>e</a:t>
            </a:r>
            <a:r>
              <a:rPr sz="1100" spc="50" dirty="0">
                <a:solidFill>
                  <a:srgbClr val="F8F7F4"/>
                </a:solidFill>
                <a:latin typeface="Tahoma"/>
                <a:cs typeface="Tahoma"/>
              </a:rPr>
              <a:t>d  </a:t>
            </a:r>
            <a:r>
              <a:rPr sz="1100" spc="40" dirty="0">
                <a:solidFill>
                  <a:srgbClr val="F8F7F4"/>
                </a:solidFill>
                <a:latin typeface="Tahoma"/>
                <a:cs typeface="Tahoma"/>
              </a:rPr>
              <a:t>data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704319" y="1205483"/>
            <a:ext cx="358140" cy="407034"/>
          </a:xfrm>
          <a:custGeom>
            <a:avLst/>
            <a:gdLst/>
            <a:ahLst/>
            <a:cxnLst/>
            <a:rect l="l" t="t" r="r" b="b"/>
            <a:pathLst>
              <a:path w="358140" h="407034">
                <a:moveTo>
                  <a:pt x="0" y="0"/>
                </a:moveTo>
                <a:lnTo>
                  <a:pt x="0" y="406908"/>
                </a:lnTo>
                <a:lnTo>
                  <a:pt x="358140" y="205320"/>
                </a:lnTo>
                <a:lnTo>
                  <a:pt x="0" y="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22642" y="3835146"/>
            <a:ext cx="1458595" cy="1926589"/>
          </a:xfrm>
          <a:prstGeom prst="rect">
            <a:avLst/>
          </a:prstGeom>
          <a:solidFill>
            <a:srgbClr val="1B3039"/>
          </a:solidFill>
          <a:ln w="19050">
            <a:solidFill>
              <a:srgbClr val="FFAB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Times New Roman"/>
              <a:cs typeface="Times New Roman"/>
            </a:endParaRPr>
          </a:p>
          <a:p>
            <a:pPr marR="1270" algn="ctr">
              <a:lnSpc>
                <a:spcPct val="100000"/>
              </a:lnSpc>
              <a:spcBef>
                <a:spcPts val="5"/>
              </a:spcBef>
            </a:pPr>
            <a:r>
              <a:rPr sz="1500" spc="100" dirty="0">
                <a:solidFill>
                  <a:srgbClr val="FFAB00"/>
                </a:solidFill>
                <a:latin typeface="Tahoma"/>
                <a:cs typeface="Tahoma"/>
              </a:rPr>
              <a:t>Collations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 marL="179705" marR="174625" algn="ctr">
              <a:lnSpc>
                <a:spcPct val="100000"/>
              </a:lnSpc>
            </a:pPr>
            <a:r>
              <a:rPr sz="1100" spc="70" dirty="0">
                <a:solidFill>
                  <a:srgbClr val="F8F7F4"/>
                </a:solidFill>
                <a:latin typeface="Tahoma"/>
                <a:cs typeface="Tahoma"/>
              </a:rPr>
              <a:t>F</a:t>
            </a:r>
            <a:r>
              <a:rPr sz="1100" spc="20" dirty="0">
                <a:solidFill>
                  <a:srgbClr val="F8F7F4"/>
                </a:solidFill>
                <a:latin typeface="Tahoma"/>
                <a:cs typeface="Tahoma"/>
              </a:rPr>
              <a:t>l</a:t>
            </a:r>
            <a:r>
              <a:rPr sz="1100" spc="55" dirty="0">
                <a:solidFill>
                  <a:srgbClr val="F8F7F4"/>
                </a:solidFill>
                <a:latin typeface="Tahoma"/>
                <a:cs typeface="Tahoma"/>
              </a:rPr>
              <a:t>e</a:t>
            </a:r>
            <a:r>
              <a:rPr sz="1100" spc="50" dirty="0">
                <a:solidFill>
                  <a:srgbClr val="F8F7F4"/>
                </a:solidFill>
                <a:latin typeface="Tahoma"/>
                <a:cs typeface="Tahoma"/>
              </a:rPr>
              <a:t>x</a:t>
            </a:r>
            <a:r>
              <a:rPr sz="1100" spc="25" dirty="0">
                <a:solidFill>
                  <a:srgbClr val="F8F7F4"/>
                </a:solidFill>
                <a:latin typeface="Tahoma"/>
                <a:cs typeface="Tahoma"/>
              </a:rPr>
              <a:t>i</a:t>
            </a:r>
            <a:r>
              <a:rPr sz="1100" spc="55" dirty="0">
                <a:solidFill>
                  <a:srgbClr val="F8F7F4"/>
                </a:solidFill>
                <a:latin typeface="Tahoma"/>
                <a:cs typeface="Tahoma"/>
              </a:rPr>
              <a:t>b</a:t>
            </a:r>
            <a:r>
              <a:rPr sz="1100" spc="35" dirty="0">
                <a:solidFill>
                  <a:srgbClr val="F8F7F4"/>
                </a:solidFill>
                <a:latin typeface="Tahoma"/>
                <a:cs typeface="Tahoma"/>
              </a:rPr>
              <a:t>le</a:t>
            </a:r>
            <a:r>
              <a:rPr sz="1100" spc="-55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100" spc="80" dirty="0">
                <a:solidFill>
                  <a:srgbClr val="F8F7F4"/>
                </a:solidFill>
                <a:latin typeface="Tahoma"/>
                <a:cs typeface="Tahoma"/>
              </a:rPr>
              <a:t>s</a:t>
            </a:r>
            <a:r>
              <a:rPr sz="1100" spc="60" dirty="0">
                <a:solidFill>
                  <a:srgbClr val="F8F7F4"/>
                </a:solidFill>
                <a:latin typeface="Tahoma"/>
                <a:cs typeface="Tahoma"/>
              </a:rPr>
              <a:t>o</a:t>
            </a:r>
            <a:r>
              <a:rPr sz="1100" spc="5" dirty="0">
                <a:solidFill>
                  <a:srgbClr val="F8F7F4"/>
                </a:solidFill>
                <a:latin typeface="Tahoma"/>
                <a:cs typeface="Tahoma"/>
              </a:rPr>
              <a:t>r</a:t>
            </a:r>
            <a:r>
              <a:rPr sz="1100" spc="30" dirty="0">
                <a:solidFill>
                  <a:srgbClr val="F8F7F4"/>
                </a:solidFill>
                <a:latin typeface="Tahoma"/>
                <a:cs typeface="Tahoma"/>
              </a:rPr>
              <a:t>t</a:t>
            </a:r>
            <a:r>
              <a:rPr sz="1100" spc="-30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100" spc="45" dirty="0">
                <a:solidFill>
                  <a:srgbClr val="F8F7F4"/>
                </a:solidFill>
                <a:latin typeface="Tahoma"/>
                <a:cs typeface="Tahoma"/>
              </a:rPr>
              <a:t>a</a:t>
            </a:r>
            <a:r>
              <a:rPr sz="1100" spc="40" dirty="0">
                <a:solidFill>
                  <a:srgbClr val="F8F7F4"/>
                </a:solidFill>
                <a:latin typeface="Tahoma"/>
                <a:cs typeface="Tahoma"/>
              </a:rPr>
              <a:t>nd  </a:t>
            </a:r>
            <a:r>
              <a:rPr sz="1100" spc="50" dirty="0">
                <a:solidFill>
                  <a:srgbClr val="F8F7F4"/>
                </a:solidFill>
                <a:latin typeface="Tahoma"/>
                <a:cs typeface="Tahoma"/>
              </a:rPr>
              <a:t>comparison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71026" y="3835146"/>
            <a:ext cx="1457325" cy="1926589"/>
          </a:xfrm>
          <a:prstGeom prst="rect">
            <a:avLst/>
          </a:prstGeom>
          <a:solidFill>
            <a:srgbClr val="1B3039"/>
          </a:solidFill>
          <a:ln w="19050">
            <a:solidFill>
              <a:srgbClr val="FFAB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327660" marR="328930" indent="6985" algn="ctr">
              <a:lnSpc>
                <a:spcPct val="100000"/>
              </a:lnSpc>
              <a:spcBef>
                <a:spcPts val="1185"/>
              </a:spcBef>
            </a:pPr>
            <a:r>
              <a:rPr sz="1500" spc="65" dirty="0">
                <a:solidFill>
                  <a:srgbClr val="FFAB00"/>
                </a:solidFill>
                <a:latin typeface="Tahoma"/>
                <a:cs typeface="Tahoma"/>
              </a:rPr>
              <a:t>Identity </a:t>
            </a:r>
            <a:r>
              <a:rPr sz="1500" spc="-455" dirty="0">
                <a:solidFill>
                  <a:srgbClr val="FFAB00"/>
                </a:solidFill>
                <a:latin typeface="Tahoma"/>
                <a:cs typeface="Tahoma"/>
              </a:rPr>
              <a:t> </a:t>
            </a:r>
            <a:r>
              <a:rPr sz="1500" spc="180" dirty="0">
                <a:solidFill>
                  <a:srgbClr val="FFAB00"/>
                </a:solidFill>
                <a:latin typeface="Tahoma"/>
                <a:cs typeface="Tahoma"/>
              </a:rPr>
              <a:t>c</a:t>
            </a:r>
            <a:r>
              <a:rPr sz="1500" spc="105" dirty="0">
                <a:solidFill>
                  <a:srgbClr val="FFAB00"/>
                </a:solidFill>
                <a:latin typeface="Tahoma"/>
                <a:cs typeface="Tahoma"/>
              </a:rPr>
              <a:t>o</a:t>
            </a:r>
            <a:r>
              <a:rPr sz="1500" spc="60" dirty="0">
                <a:solidFill>
                  <a:srgbClr val="FFAB00"/>
                </a:solidFill>
                <a:latin typeface="Tahoma"/>
                <a:cs typeface="Tahoma"/>
              </a:rPr>
              <a:t>l</a:t>
            </a:r>
            <a:r>
              <a:rPr sz="1500" spc="100" dirty="0">
                <a:solidFill>
                  <a:srgbClr val="FFAB00"/>
                </a:solidFill>
                <a:latin typeface="Tahoma"/>
                <a:cs typeface="Tahoma"/>
              </a:rPr>
              <a:t>um</a:t>
            </a:r>
            <a:r>
              <a:rPr sz="1500" spc="85" dirty="0">
                <a:solidFill>
                  <a:srgbClr val="FFAB00"/>
                </a:solidFill>
                <a:latin typeface="Tahoma"/>
                <a:cs typeface="Tahoma"/>
              </a:rPr>
              <a:t>n</a:t>
            </a:r>
            <a:r>
              <a:rPr sz="1500" spc="110" dirty="0">
                <a:solidFill>
                  <a:srgbClr val="FFAB00"/>
                </a:solidFill>
                <a:latin typeface="Tahoma"/>
                <a:cs typeface="Tahoma"/>
              </a:rPr>
              <a:t>s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 marL="149860" marR="143510" algn="ctr">
              <a:lnSpc>
                <a:spcPct val="100000"/>
              </a:lnSpc>
              <a:spcBef>
                <a:spcPts val="5"/>
              </a:spcBef>
            </a:pPr>
            <a:r>
              <a:rPr sz="1100" spc="50" dirty="0">
                <a:solidFill>
                  <a:srgbClr val="F8F7F4"/>
                </a:solidFill>
                <a:latin typeface="Tahoma"/>
                <a:cs typeface="Tahoma"/>
              </a:rPr>
              <a:t>Pain-free</a:t>
            </a:r>
            <a:r>
              <a:rPr sz="1100" spc="-80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100" spc="30" dirty="0">
                <a:solidFill>
                  <a:srgbClr val="F8F7F4"/>
                </a:solidFill>
                <a:latin typeface="Tahoma"/>
                <a:cs typeface="Tahoma"/>
              </a:rPr>
              <a:t>primary </a:t>
            </a:r>
            <a:r>
              <a:rPr sz="1100" spc="-330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100" spc="50" dirty="0">
                <a:solidFill>
                  <a:srgbClr val="F8F7F4"/>
                </a:solidFill>
                <a:latin typeface="Tahoma"/>
                <a:cs typeface="Tahoma"/>
              </a:rPr>
              <a:t>and</a:t>
            </a:r>
            <a:r>
              <a:rPr sz="1100" spc="-55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100" spc="40" dirty="0">
                <a:solidFill>
                  <a:srgbClr val="F8F7F4"/>
                </a:solidFill>
                <a:latin typeface="Tahoma"/>
                <a:cs typeface="Tahoma"/>
              </a:rPr>
              <a:t>foreign</a:t>
            </a:r>
            <a:r>
              <a:rPr sz="1100" spc="-60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100" spc="65" dirty="0">
                <a:solidFill>
                  <a:srgbClr val="F8F7F4"/>
                </a:solidFill>
                <a:latin typeface="Tahoma"/>
                <a:cs typeface="Tahoma"/>
              </a:rPr>
              <a:t>keys</a:t>
            </a:r>
            <a:endParaRPr sz="1100">
              <a:latin typeface="Tahoma"/>
              <a:cs typeface="Tahoma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94156" y="1862708"/>
          <a:ext cx="3707765" cy="8801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1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1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339090" marR="344170" indent="-18415">
                        <a:lnSpc>
                          <a:spcPct val="100000"/>
                        </a:lnSpc>
                      </a:pPr>
                      <a:r>
                        <a:rPr sz="1100" spc="-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100" spc="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10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1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10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ion  </a:t>
                      </a:r>
                      <a:r>
                        <a:rPr sz="1100" spc="6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Vectors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635" marB="0">
                    <a:lnL w="19050">
                      <a:solidFill>
                        <a:srgbClr val="1B5161"/>
                      </a:solidFill>
                      <a:prstDash val="solid"/>
                    </a:lnL>
                    <a:lnR w="19050">
                      <a:solidFill>
                        <a:srgbClr val="1B5161"/>
                      </a:solidFill>
                      <a:prstDash val="solid"/>
                    </a:lnR>
                    <a:lnT w="19050">
                      <a:solidFill>
                        <a:srgbClr val="1B5161"/>
                      </a:solidFill>
                      <a:prstDash val="solid"/>
                    </a:lnT>
                    <a:lnB w="19050">
                      <a:solidFill>
                        <a:srgbClr val="1B5161"/>
                      </a:solidFill>
                      <a:prstDash val="solid"/>
                    </a:lnB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99720" marR="284480" indent="124460">
                        <a:lnSpc>
                          <a:spcPct val="100000"/>
                        </a:lnSpc>
                      </a:pPr>
                      <a:r>
                        <a:rPr sz="1100" spc="4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Liquid </a:t>
                      </a:r>
                      <a:r>
                        <a:rPr sz="1100" spc="4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10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1100" spc="-1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100" spc="-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100" spc="-1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100" spc="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e</a:t>
                      </a:r>
                      <a:r>
                        <a:rPr sz="1100" spc="-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10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ing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635" marB="0">
                    <a:lnL w="19050">
                      <a:solidFill>
                        <a:srgbClr val="1B5161"/>
                      </a:solidFill>
                      <a:prstDash val="solid"/>
                    </a:lnL>
                    <a:lnR w="19050">
                      <a:solidFill>
                        <a:srgbClr val="1B5161"/>
                      </a:solidFill>
                      <a:prstDash val="solid"/>
                    </a:lnR>
                    <a:lnT w="19050">
                      <a:solidFill>
                        <a:srgbClr val="1B5161"/>
                      </a:solidFill>
                      <a:prstDash val="solid"/>
                    </a:lnT>
                    <a:lnB w="19050">
                      <a:solidFill>
                        <a:srgbClr val="1B5161"/>
                      </a:solidFill>
                      <a:prstDash val="solid"/>
                    </a:lnB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152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3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Delta</a:t>
                      </a:r>
                      <a:r>
                        <a:rPr sz="1100" spc="-8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3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Kernel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9050">
                      <a:solidFill>
                        <a:srgbClr val="1B5161"/>
                      </a:solidFill>
                      <a:prstDash val="solid"/>
                    </a:lnL>
                    <a:lnR w="19050">
                      <a:solidFill>
                        <a:srgbClr val="1B5161"/>
                      </a:solidFill>
                      <a:prstDash val="solid"/>
                    </a:lnR>
                    <a:lnT w="19050">
                      <a:solidFill>
                        <a:srgbClr val="1B5161"/>
                      </a:solidFill>
                      <a:prstDash val="solid"/>
                    </a:lnT>
                    <a:lnB w="19050">
                      <a:solidFill>
                        <a:srgbClr val="1B5161"/>
                      </a:solidFill>
                      <a:prstDash val="solid"/>
                    </a:lnB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5904738" y="3835146"/>
            <a:ext cx="1430020" cy="1926589"/>
          </a:xfrm>
          <a:prstGeom prst="rect">
            <a:avLst/>
          </a:prstGeom>
          <a:solidFill>
            <a:srgbClr val="1B3039"/>
          </a:solidFill>
          <a:ln w="19050">
            <a:solidFill>
              <a:srgbClr val="FFAB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313690" marR="314325" indent="1270" algn="ctr">
              <a:lnSpc>
                <a:spcPct val="100000"/>
              </a:lnSpc>
              <a:spcBef>
                <a:spcPts val="1425"/>
              </a:spcBef>
            </a:pPr>
            <a:r>
              <a:rPr sz="1500" spc="75" dirty="0">
                <a:solidFill>
                  <a:srgbClr val="FFAB00"/>
                </a:solidFill>
                <a:latin typeface="Tahoma"/>
                <a:cs typeface="Tahoma"/>
              </a:rPr>
              <a:t>Delta </a:t>
            </a:r>
            <a:r>
              <a:rPr sz="1500" spc="80" dirty="0">
                <a:solidFill>
                  <a:srgbClr val="FFAB00"/>
                </a:solidFill>
                <a:latin typeface="Tahoma"/>
                <a:cs typeface="Tahoma"/>
              </a:rPr>
              <a:t> </a:t>
            </a:r>
            <a:r>
              <a:rPr sz="1500" spc="225" dirty="0">
                <a:solidFill>
                  <a:srgbClr val="FFAB00"/>
                </a:solidFill>
                <a:latin typeface="Tahoma"/>
                <a:cs typeface="Tahoma"/>
              </a:rPr>
              <a:t>C</a:t>
            </a:r>
            <a:r>
              <a:rPr sz="1500" spc="105" dirty="0">
                <a:solidFill>
                  <a:srgbClr val="FFAB00"/>
                </a:solidFill>
                <a:latin typeface="Tahoma"/>
                <a:cs typeface="Tahoma"/>
              </a:rPr>
              <a:t>o</a:t>
            </a:r>
            <a:r>
              <a:rPr sz="1500" spc="110" dirty="0">
                <a:solidFill>
                  <a:srgbClr val="FFAB00"/>
                </a:solidFill>
                <a:latin typeface="Tahoma"/>
                <a:cs typeface="Tahoma"/>
              </a:rPr>
              <a:t>nn</a:t>
            </a:r>
            <a:r>
              <a:rPr sz="1500" spc="75" dirty="0">
                <a:solidFill>
                  <a:srgbClr val="FFAB00"/>
                </a:solidFill>
                <a:latin typeface="Tahoma"/>
                <a:cs typeface="Tahoma"/>
              </a:rPr>
              <a:t>e</a:t>
            </a:r>
            <a:r>
              <a:rPr sz="1500" spc="180" dirty="0">
                <a:solidFill>
                  <a:srgbClr val="FFAB00"/>
                </a:solidFill>
                <a:latin typeface="Tahoma"/>
                <a:cs typeface="Tahoma"/>
              </a:rPr>
              <a:t>c</a:t>
            </a:r>
            <a:r>
              <a:rPr sz="1500" spc="40" dirty="0">
                <a:solidFill>
                  <a:srgbClr val="FFAB00"/>
                </a:solidFill>
                <a:latin typeface="Tahoma"/>
                <a:cs typeface="Tahoma"/>
              </a:rPr>
              <a:t>t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ahoma"/>
              <a:cs typeface="Tahoma"/>
            </a:endParaRPr>
          </a:p>
          <a:p>
            <a:pPr marL="222250" marR="215265" algn="ctr">
              <a:lnSpc>
                <a:spcPct val="100000"/>
              </a:lnSpc>
            </a:pPr>
            <a:r>
              <a:rPr sz="1100" spc="90" dirty="0">
                <a:solidFill>
                  <a:srgbClr val="F8F7F4"/>
                </a:solidFill>
                <a:latin typeface="Tahoma"/>
                <a:cs typeface="Tahoma"/>
              </a:rPr>
              <a:t>S</a:t>
            </a:r>
            <a:r>
              <a:rPr sz="1100" spc="55" dirty="0">
                <a:solidFill>
                  <a:srgbClr val="F8F7F4"/>
                </a:solidFill>
                <a:latin typeface="Tahoma"/>
                <a:cs typeface="Tahoma"/>
              </a:rPr>
              <a:t>p</a:t>
            </a:r>
            <a:r>
              <a:rPr sz="1100" spc="35" dirty="0">
                <a:solidFill>
                  <a:srgbClr val="F8F7F4"/>
                </a:solidFill>
                <a:latin typeface="Tahoma"/>
                <a:cs typeface="Tahoma"/>
              </a:rPr>
              <a:t>a</a:t>
            </a:r>
            <a:r>
              <a:rPr sz="1100" spc="15" dirty="0">
                <a:solidFill>
                  <a:srgbClr val="F8F7F4"/>
                </a:solidFill>
                <a:latin typeface="Tahoma"/>
                <a:cs typeface="Tahoma"/>
              </a:rPr>
              <a:t>r</a:t>
            </a:r>
            <a:r>
              <a:rPr sz="1100" spc="50" dirty="0">
                <a:solidFill>
                  <a:srgbClr val="F8F7F4"/>
                </a:solidFill>
                <a:latin typeface="Tahoma"/>
                <a:cs typeface="Tahoma"/>
              </a:rPr>
              <a:t>k</a:t>
            </a:r>
            <a:r>
              <a:rPr sz="1100" spc="-35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100" spc="75" dirty="0">
                <a:solidFill>
                  <a:srgbClr val="F8F7F4"/>
                </a:solidFill>
                <a:latin typeface="Tahoma"/>
                <a:cs typeface="Tahoma"/>
              </a:rPr>
              <a:t>Con</a:t>
            </a:r>
            <a:r>
              <a:rPr sz="1100" spc="30" dirty="0">
                <a:solidFill>
                  <a:srgbClr val="F8F7F4"/>
                </a:solidFill>
                <a:latin typeface="Tahoma"/>
                <a:cs typeface="Tahoma"/>
              </a:rPr>
              <a:t>n</a:t>
            </a:r>
            <a:r>
              <a:rPr sz="1100" spc="65" dirty="0">
                <a:solidFill>
                  <a:srgbClr val="F8F7F4"/>
                </a:solidFill>
                <a:latin typeface="Tahoma"/>
                <a:cs typeface="Tahoma"/>
              </a:rPr>
              <a:t>e</a:t>
            </a:r>
            <a:r>
              <a:rPr sz="1100" spc="100" dirty="0">
                <a:solidFill>
                  <a:srgbClr val="F8F7F4"/>
                </a:solidFill>
                <a:latin typeface="Tahoma"/>
                <a:cs typeface="Tahoma"/>
              </a:rPr>
              <a:t>c</a:t>
            </a:r>
            <a:r>
              <a:rPr sz="1100" spc="30" dirty="0">
                <a:solidFill>
                  <a:srgbClr val="F8F7F4"/>
                </a:solidFill>
                <a:latin typeface="Tahoma"/>
                <a:cs typeface="Tahoma"/>
              </a:rPr>
              <a:t>t  </a:t>
            </a:r>
            <a:r>
              <a:rPr sz="1100" spc="45" dirty="0">
                <a:solidFill>
                  <a:srgbClr val="F8F7F4"/>
                </a:solidFill>
                <a:latin typeface="Tahoma"/>
                <a:cs typeface="Tahoma"/>
              </a:rPr>
              <a:t>support</a:t>
            </a:r>
            <a:endParaRPr sz="1100">
              <a:latin typeface="Tahoma"/>
              <a:cs typeface="Tahoma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7307960" y="1815464"/>
          <a:ext cx="4558030" cy="1944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3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64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15900">
                        <a:lnSpc>
                          <a:spcPct val="100000"/>
                        </a:lnSpc>
                      </a:pPr>
                      <a:r>
                        <a:rPr sz="1500" spc="80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UniForm</a:t>
                      </a:r>
                      <a:r>
                        <a:rPr sz="1500" spc="-85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125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GA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9050">
                      <a:solidFill>
                        <a:srgbClr val="FFAB00"/>
                      </a:solidFill>
                      <a:prstDash val="solid"/>
                    </a:lnL>
                    <a:lnR w="19050">
                      <a:solidFill>
                        <a:srgbClr val="FFAB00"/>
                      </a:solidFill>
                      <a:prstDash val="solid"/>
                    </a:lnR>
                    <a:lnT w="19050">
                      <a:solidFill>
                        <a:srgbClr val="FFAB00"/>
                      </a:solidFill>
                      <a:prstDash val="solid"/>
                    </a:lnT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291465">
                        <a:lnSpc>
                          <a:spcPct val="100000"/>
                        </a:lnSpc>
                      </a:pPr>
                      <a:r>
                        <a:rPr sz="1500" spc="5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1500" spc="50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500" spc="30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q</a:t>
                      </a:r>
                      <a:r>
                        <a:rPr sz="1500" spc="60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500" spc="50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500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d</a:t>
                      </a:r>
                      <a:r>
                        <a:rPr sz="1500" spc="-95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500" spc="25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G</a:t>
                      </a:r>
                      <a:r>
                        <a:rPr sz="1500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A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9050">
                      <a:solidFill>
                        <a:srgbClr val="FFAB00"/>
                      </a:solidFill>
                      <a:prstDash val="solid"/>
                    </a:lnL>
                    <a:lnR w="19050">
                      <a:solidFill>
                        <a:srgbClr val="FFAB00"/>
                      </a:solidFill>
                      <a:prstDash val="solid"/>
                    </a:lnR>
                    <a:lnT w="19050">
                      <a:solidFill>
                        <a:srgbClr val="FFAB00"/>
                      </a:solidFill>
                      <a:prstDash val="solid"/>
                    </a:lnT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449580" marR="103505" indent="-314325">
                        <a:lnSpc>
                          <a:spcPct val="100000"/>
                        </a:lnSpc>
                      </a:pPr>
                      <a:r>
                        <a:rPr sz="1500" spc="30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500" spc="60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500" spc="50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1500" spc="40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500" spc="50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i</a:t>
                      </a:r>
                      <a:r>
                        <a:rPr sz="1500" spc="15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-</a:t>
                      </a:r>
                      <a:r>
                        <a:rPr sz="1500" spc="35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c</a:t>
                      </a:r>
                      <a:r>
                        <a:rPr sz="1500" spc="50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l</a:t>
                      </a:r>
                      <a:r>
                        <a:rPr sz="1500" spc="60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500" spc="55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500" spc="30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500" spc="25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er  </a:t>
                      </a:r>
                      <a:r>
                        <a:rPr sz="1500" spc="95" dirty="0">
                          <a:solidFill>
                            <a:srgbClr val="FFAB00"/>
                          </a:solidFill>
                          <a:latin typeface="Tahoma"/>
                          <a:cs typeface="Tahoma"/>
                        </a:rPr>
                        <a:t>writes</a:t>
                      </a:r>
                      <a:endParaRPr sz="1500">
                        <a:latin typeface="Tahoma"/>
                        <a:cs typeface="Tahoma"/>
                      </a:endParaRPr>
                    </a:p>
                  </a:txBody>
                  <a:tcPr marL="0" marR="0" marT="1905" marB="0">
                    <a:lnL w="19050">
                      <a:solidFill>
                        <a:srgbClr val="FFAB00"/>
                      </a:solidFill>
                      <a:prstDash val="solid"/>
                    </a:lnL>
                    <a:lnR w="19050">
                      <a:solidFill>
                        <a:srgbClr val="FFAB00"/>
                      </a:solidFill>
                      <a:prstDash val="solid"/>
                    </a:lnR>
                    <a:lnT w="19050">
                      <a:solidFill>
                        <a:srgbClr val="FFAB00"/>
                      </a:solidFill>
                      <a:prstDash val="solid"/>
                    </a:lnT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3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427355" marR="155575" indent="-295910">
                        <a:lnSpc>
                          <a:spcPct val="100000"/>
                        </a:lnSpc>
                      </a:pPr>
                      <a:r>
                        <a:rPr sz="1100" spc="3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Write</a:t>
                      </a:r>
                      <a:r>
                        <a:rPr sz="1100" spc="-5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4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once,</a:t>
                      </a:r>
                      <a:r>
                        <a:rPr sz="1100" spc="-5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5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read</a:t>
                      </a:r>
                      <a:r>
                        <a:rPr sz="1100" spc="-5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6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as </a:t>
                      </a:r>
                      <a:r>
                        <a:rPr sz="1100" spc="-33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2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all</a:t>
                      </a:r>
                      <a:r>
                        <a:rPr sz="1100" spc="-4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4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formats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5715" marB="0">
                    <a:lnL w="19050">
                      <a:solidFill>
                        <a:srgbClr val="FFAB00"/>
                      </a:solidFill>
                      <a:prstDash val="solid"/>
                    </a:lnL>
                    <a:lnR w="19050">
                      <a:solidFill>
                        <a:srgbClr val="FFAB00"/>
                      </a:solidFill>
                      <a:prstDash val="solid"/>
                    </a:lnR>
                    <a:lnB w="19050">
                      <a:solidFill>
                        <a:srgbClr val="FFAB00"/>
                      </a:solidFill>
                      <a:prstDash val="solid"/>
                    </a:lnB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208915" marR="201295" indent="-254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100" spc="5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Easy </a:t>
                      </a:r>
                      <a:r>
                        <a:rPr sz="1100" spc="3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migration </a:t>
                      </a:r>
                      <a:r>
                        <a:rPr sz="1100" spc="3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 from</a:t>
                      </a:r>
                      <a:r>
                        <a:rPr sz="1100" spc="-6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3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partitioned </a:t>
                      </a:r>
                      <a:r>
                        <a:rPr sz="1100" spc="-33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5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tables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67310" marB="0">
                    <a:lnL w="19050">
                      <a:solidFill>
                        <a:srgbClr val="FFAB00"/>
                      </a:solidFill>
                      <a:prstDash val="solid"/>
                    </a:lnL>
                    <a:lnR w="19050">
                      <a:solidFill>
                        <a:srgbClr val="FFAB00"/>
                      </a:solidFill>
                      <a:prstDash val="solid"/>
                    </a:lnR>
                    <a:lnB w="19050">
                      <a:solidFill>
                        <a:srgbClr val="FFAB00"/>
                      </a:solidFill>
                      <a:prstDash val="solid"/>
                    </a:lnB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481330" marR="96520" indent="-349250">
                        <a:lnSpc>
                          <a:spcPct val="100000"/>
                        </a:lnSpc>
                      </a:pPr>
                      <a:r>
                        <a:rPr sz="1100" spc="7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Cross</a:t>
                      </a:r>
                      <a:r>
                        <a:rPr sz="1100" spc="-7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4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cloud,</a:t>
                      </a:r>
                      <a:r>
                        <a:rPr sz="1100" spc="-55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6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cross </a:t>
                      </a:r>
                      <a:r>
                        <a:rPr sz="1100" spc="-33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50" dirty="0">
                          <a:solidFill>
                            <a:srgbClr val="F8F7F4"/>
                          </a:solidFill>
                          <a:latin typeface="Tahoma"/>
                          <a:cs typeface="Tahoma"/>
                        </a:rPr>
                        <a:t>engines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5080" marB="0">
                    <a:lnL w="19050">
                      <a:solidFill>
                        <a:srgbClr val="FFAB00"/>
                      </a:solidFill>
                      <a:prstDash val="solid"/>
                    </a:lnL>
                    <a:lnR w="19050">
                      <a:solidFill>
                        <a:srgbClr val="FFAB00"/>
                      </a:solidFill>
                      <a:prstDash val="solid"/>
                    </a:lnR>
                    <a:lnB w="19050">
                      <a:solidFill>
                        <a:srgbClr val="FFAB00"/>
                      </a:solidFill>
                      <a:prstDash val="solid"/>
                    </a:lnB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07717" y="6050089"/>
            <a:ext cx="123825" cy="12382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1933" y="6050089"/>
            <a:ext cx="123825" cy="12382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14625" y="6050089"/>
            <a:ext cx="123825" cy="123825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0517885" y="3835146"/>
            <a:ext cx="1458595" cy="1926589"/>
          </a:xfrm>
          <a:prstGeom prst="rect">
            <a:avLst/>
          </a:prstGeom>
          <a:solidFill>
            <a:srgbClr val="1B3039"/>
          </a:solidFill>
          <a:ln w="19050">
            <a:solidFill>
              <a:srgbClr val="FFAB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97815" marR="298450" indent="191770">
              <a:lnSpc>
                <a:spcPct val="100000"/>
              </a:lnSpc>
              <a:spcBef>
                <a:spcPts val="1185"/>
              </a:spcBef>
            </a:pPr>
            <a:r>
              <a:rPr sz="1500" spc="110" dirty="0">
                <a:solidFill>
                  <a:srgbClr val="FFAB00"/>
                </a:solidFill>
                <a:latin typeface="Tahoma"/>
                <a:cs typeface="Tahoma"/>
              </a:rPr>
              <a:t>Type </a:t>
            </a:r>
            <a:r>
              <a:rPr sz="1500" spc="114" dirty="0">
                <a:solidFill>
                  <a:srgbClr val="FFAB00"/>
                </a:solidFill>
                <a:latin typeface="Tahoma"/>
                <a:cs typeface="Tahoma"/>
              </a:rPr>
              <a:t> </a:t>
            </a:r>
            <a:r>
              <a:rPr sz="1500" spc="120" dirty="0">
                <a:solidFill>
                  <a:srgbClr val="FFAB00"/>
                </a:solidFill>
                <a:latin typeface="Tahoma"/>
                <a:cs typeface="Tahoma"/>
              </a:rPr>
              <a:t>wi</a:t>
            </a:r>
            <a:r>
              <a:rPr sz="1500" spc="95" dirty="0">
                <a:solidFill>
                  <a:srgbClr val="FFAB00"/>
                </a:solidFill>
                <a:latin typeface="Tahoma"/>
                <a:cs typeface="Tahoma"/>
              </a:rPr>
              <a:t>d</a:t>
            </a:r>
            <a:r>
              <a:rPr sz="1500" spc="105" dirty="0">
                <a:solidFill>
                  <a:srgbClr val="FFAB00"/>
                </a:solidFill>
                <a:latin typeface="Tahoma"/>
                <a:cs typeface="Tahoma"/>
              </a:rPr>
              <a:t>e</a:t>
            </a:r>
            <a:r>
              <a:rPr sz="1500" spc="95" dirty="0">
                <a:solidFill>
                  <a:srgbClr val="FFAB00"/>
                </a:solidFill>
                <a:latin typeface="Tahoma"/>
                <a:cs typeface="Tahoma"/>
              </a:rPr>
              <a:t>n</a:t>
            </a:r>
            <a:r>
              <a:rPr sz="1500" spc="65" dirty="0">
                <a:solidFill>
                  <a:srgbClr val="FFAB00"/>
                </a:solidFill>
                <a:latin typeface="Tahoma"/>
                <a:cs typeface="Tahoma"/>
              </a:rPr>
              <a:t>i</a:t>
            </a:r>
            <a:r>
              <a:rPr sz="1500" spc="90" dirty="0">
                <a:solidFill>
                  <a:srgbClr val="FFAB00"/>
                </a:solidFill>
                <a:latin typeface="Tahoma"/>
                <a:cs typeface="Tahoma"/>
              </a:rPr>
              <a:t>n</a:t>
            </a:r>
            <a:r>
              <a:rPr sz="1500" spc="85" dirty="0">
                <a:solidFill>
                  <a:srgbClr val="FFAB00"/>
                </a:solidFill>
                <a:latin typeface="Tahoma"/>
                <a:cs typeface="Tahoma"/>
              </a:rPr>
              <a:t>g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900">
              <a:latin typeface="Tahoma"/>
              <a:cs typeface="Tahoma"/>
            </a:endParaRPr>
          </a:p>
          <a:p>
            <a:pPr marL="252095" marR="97155" indent="-149860">
              <a:lnSpc>
                <a:spcPct val="100000"/>
              </a:lnSpc>
              <a:spcBef>
                <a:spcPts val="5"/>
              </a:spcBef>
            </a:pPr>
            <a:r>
              <a:rPr sz="1100" spc="35" dirty="0">
                <a:solidFill>
                  <a:srgbClr val="F8F7F4"/>
                </a:solidFill>
                <a:latin typeface="Tahoma"/>
                <a:cs typeface="Tahoma"/>
              </a:rPr>
              <a:t>Data</a:t>
            </a:r>
            <a:r>
              <a:rPr sz="1100" spc="-75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100" spc="60" dirty="0">
                <a:solidFill>
                  <a:srgbClr val="F8F7F4"/>
                </a:solidFill>
                <a:latin typeface="Tahoma"/>
                <a:cs typeface="Tahoma"/>
              </a:rPr>
              <a:t>types</a:t>
            </a:r>
            <a:r>
              <a:rPr sz="1100" spc="-70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100" spc="55" dirty="0">
                <a:solidFill>
                  <a:srgbClr val="F8F7F4"/>
                </a:solidFill>
                <a:latin typeface="Tahoma"/>
                <a:cs typeface="Tahoma"/>
              </a:rPr>
              <a:t>expand </a:t>
            </a:r>
            <a:r>
              <a:rPr sz="1100" spc="-325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100" spc="35" dirty="0">
                <a:solidFill>
                  <a:srgbClr val="F8F7F4"/>
                </a:solidFill>
                <a:latin typeface="Tahoma"/>
                <a:cs typeface="Tahoma"/>
              </a:rPr>
              <a:t>with</a:t>
            </a:r>
            <a:r>
              <a:rPr sz="1100" spc="-50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100" spc="35" dirty="0">
                <a:solidFill>
                  <a:srgbClr val="F8F7F4"/>
                </a:solidFill>
                <a:latin typeface="Tahoma"/>
                <a:cs typeface="Tahoma"/>
              </a:rPr>
              <a:t>your</a:t>
            </a:r>
            <a:r>
              <a:rPr sz="1100" spc="-35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100" spc="40" dirty="0">
                <a:solidFill>
                  <a:srgbClr val="F8F7F4"/>
                </a:solidFill>
                <a:latin typeface="Tahoma"/>
                <a:cs typeface="Tahoma"/>
              </a:rPr>
              <a:t>data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1B3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311008" y="3819527"/>
            <a:ext cx="3897629" cy="916940"/>
            <a:chOff x="7311008" y="3819527"/>
            <a:chExt cx="3897629" cy="916940"/>
          </a:xfrm>
        </p:grpSpPr>
        <p:sp>
          <p:nvSpPr>
            <p:cNvPr id="4" name="object 4"/>
            <p:cNvSpPr/>
            <p:nvPr/>
          </p:nvSpPr>
          <p:spPr>
            <a:xfrm>
              <a:off x="7320533" y="3829052"/>
              <a:ext cx="3878579" cy="897890"/>
            </a:xfrm>
            <a:custGeom>
              <a:avLst/>
              <a:gdLst/>
              <a:ahLst/>
              <a:cxnLst/>
              <a:rect l="l" t="t" r="r" b="b"/>
              <a:pathLst>
                <a:path w="3878579" h="897889">
                  <a:moveTo>
                    <a:pt x="3429762" y="0"/>
                  </a:moveTo>
                  <a:lnTo>
                    <a:pt x="448818" y="0"/>
                  </a:lnTo>
                  <a:lnTo>
                    <a:pt x="399913" y="2633"/>
                  </a:lnTo>
                  <a:lnTo>
                    <a:pt x="352535" y="10351"/>
                  </a:lnTo>
                  <a:lnTo>
                    <a:pt x="306955" y="22880"/>
                  </a:lnTo>
                  <a:lnTo>
                    <a:pt x="263449" y="39946"/>
                  </a:lnTo>
                  <a:lnTo>
                    <a:pt x="222289" y="61276"/>
                  </a:lnTo>
                  <a:lnTo>
                    <a:pt x="183750" y="86594"/>
                  </a:lnTo>
                  <a:lnTo>
                    <a:pt x="148105" y="115629"/>
                  </a:lnTo>
                  <a:lnTo>
                    <a:pt x="115629" y="148105"/>
                  </a:lnTo>
                  <a:lnTo>
                    <a:pt x="86594" y="183750"/>
                  </a:lnTo>
                  <a:lnTo>
                    <a:pt x="61276" y="222289"/>
                  </a:lnTo>
                  <a:lnTo>
                    <a:pt x="39946" y="263449"/>
                  </a:lnTo>
                  <a:lnTo>
                    <a:pt x="22880" y="306955"/>
                  </a:lnTo>
                  <a:lnTo>
                    <a:pt x="10351" y="352535"/>
                  </a:lnTo>
                  <a:lnTo>
                    <a:pt x="2633" y="399913"/>
                  </a:lnTo>
                  <a:lnTo>
                    <a:pt x="0" y="448818"/>
                  </a:lnTo>
                  <a:lnTo>
                    <a:pt x="2633" y="497722"/>
                  </a:lnTo>
                  <a:lnTo>
                    <a:pt x="10351" y="545100"/>
                  </a:lnTo>
                  <a:lnTo>
                    <a:pt x="22880" y="590680"/>
                  </a:lnTo>
                  <a:lnTo>
                    <a:pt x="39946" y="634186"/>
                  </a:lnTo>
                  <a:lnTo>
                    <a:pt x="61276" y="675346"/>
                  </a:lnTo>
                  <a:lnTo>
                    <a:pt x="86594" y="713885"/>
                  </a:lnTo>
                  <a:lnTo>
                    <a:pt x="115629" y="749530"/>
                  </a:lnTo>
                  <a:lnTo>
                    <a:pt x="148105" y="782006"/>
                  </a:lnTo>
                  <a:lnTo>
                    <a:pt x="183750" y="811041"/>
                  </a:lnTo>
                  <a:lnTo>
                    <a:pt x="222289" y="836359"/>
                  </a:lnTo>
                  <a:lnTo>
                    <a:pt x="263449" y="857689"/>
                  </a:lnTo>
                  <a:lnTo>
                    <a:pt x="306955" y="874755"/>
                  </a:lnTo>
                  <a:lnTo>
                    <a:pt x="352535" y="887284"/>
                  </a:lnTo>
                  <a:lnTo>
                    <a:pt x="399913" y="895002"/>
                  </a:lnTo>
                  <a:lnTo>
                    <a:pt x="448818" y="897636"/>
                  </a:lnTo>
                  <a:lnTo>
                    <a:pt x="3429762" y="897636"/>
                  </a:lnTo>
                  <a:lnTo>
                    <a:pt x="3478666" y="895002"/>
                  </a:lnTo>
                  <a:lnTo>
                    <a:pt x="3526044" y="887284"/>
                  </a:lnTo>
                  <a:lnTo>
                    <a:pt x="3571624" y="874755"/>
                  </a:lnTo>
                  <a:lnTo>
                    <a:pt x="3615130" y="857689"/>
                  </a:lnTo>
                  <a:lnTo>
                    <a:pt x="3656290" y="836359"/>
                  </a:lnTo>
                  <a:lnTo>
                    <a:pt x="3694829" y="811041"/>
                  </a:lnTo>
                  <a:lnTo>
                    <a:pt x="3730474" y="782006"/>
                  </a:lnTo>
                  <a:lnTo>
                    <a:pt x="3762950" y="749530"/>
                  </a:lnTo>
                  <a:lnTo>
                    <a:pt x="3791985" y="713885"/>
                  </a:lnTo>
                  <a:lnTo>
                    <a:pt x="3817303" y="675346"/>
                  </a:lnTo>
                  <a:lnTo>
                    <a:pt x="3838633" y="634186"/>
                  </a:lnTo>
                  <a:lnTo>
                    <a:pt x="3855699" y="590680"/>
                  </a:lnTo>
                  <a:lnTo>
                    <a:pt x="3868228" y="545100"/>
                  </a:lnTo>
                  <a:lnTo>
                    <a:pt x="3875946" y="497722"/>
                  </a:lnTo>
                  <a:lnTo>
                    <a:pt x="3878579" y="448818"/>
                  </a:lnTo>
                  <a:lnTo>
                    <a:pt x="3875946" y="399913"/>
                  </a:lnTo>
                  <a:lnTo>
                    <a:pt x="3868228" y="352535"/>
                  </a:lnTo>
                  <a:lnTo>
                    <a:pt x="3855699" y="306955"/>
                  </a:lnTo>
                  <a:lnTo>
                    <a:pt x="3838633" y="263449"/>
                  </a:lnTo>
                  <a:lnTo>
                    <a:pt x="3817303" y="222289"/>
                  </a:lnTo>
                  <a:lnTo>
                    <a:pt x="3791985" y="183750"/>
                  </a:lnTo>
                  <a:lnTo>
                    <a:pt x="3762950" y="148105"/>
                  </a:lnTo>
                  <a:lnTo>
                    <a:pt x="3730474" y="115629"/>
                  </a:lnTo>
                  <a:lnTo>
                    <a:pt x="3694829" y="86594"/>
                  </a:lnTo>
                  <a:lnTo>
                    <a:pt x="3656290" y="61276"/>
                  </a:lnTo>
                  <a:lnTo>
                    <a:pt x="3615130" y="39946"/>
                  </a:lnTo>
                  <a:lnTo>
                    <a:pt x="3571624" y="22880"/>
                  </a:lnTo>
                  <a:lnTo>
                    <a:pt x="3526044" y="10351"/>
                  </a:lnTo>
                  <a:lnTo>
                    <a:pt x="3478666" y="2633"/>
                  </a:lnTo>
                  <a:lnTo>
                    <a:pt x="3429762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20533" y="3829052"/>
              <a:ext cx="3878579" cy="897890"/>
            </a:xfrm>
            <a:custGeom>
              <a:avLst/>
              <a:gdLst/>
              <a:ahLst/>
              <a:cxnLst/>
              <a:rect l="l" t="t" r="r" b="b"/>
              <a:pathLst>
                <a:path w="3878579" h="897889">
                  <a:moveTo>
                    <a:pt x="0" y="448818"/>
                  </a:moveTo>
                  <a:lnTo>
                    <a:pt x="2633" y="399913"/>
                  </a:lnTo>
                  <a:lnTo>
                    <a:pt x="10351" y="352535"/>
                  </a:lnTo>
                  <a:lnTo>
                    <a:pt x="22880" y="306955"/>
                  </a:lnTo>
                  <a:lnTo>
                    <a:pt x="39946" y="263449"/>
                  </a:lnTo>
                  <a:lnTo>
                    <a:pt x="61276" y="222289"/>
                  </a:lnTo>
                  <a:lnTo>
                    <a:pt x="86594" y="183750"/>
                  </a:lnTo>
                  <a:lnTo>
                    <a:pt x="115629" y="148105"/>
                  </a:lnTo>
                  <a:lnTo>
                    <a:pt x="148105" y="115629"/>
                  </a:lnTo>
                  <a:lnTo>
                    <a:pt x="183750" y="86594"/>
                  </a:lnTo>
                  <a:lnTo>
                    <a:pt x="222289" y="61276"/>
                  </a:lnTo>
                  <a:lnTo>
                    <a:pt x="263449" y="39946"/>
                  </a:lnTo>
                  <a:lnTo>
                    <a:pt x="306955" y="22880"/>
                  </a:lnTo>
                  <a:lnTo>
                    <a:pt x="352535" y="10351"/>
                  </a:lnTo>
                  <a:lnTo>
                    <a:pt x="399913" y="2633"/>
                  </a:lnTo>
                  <a:lnTo>
                    <a:pt x="448818" y="0"/>
                  </a:lnTo>
                  <a:lnTo>
                    <a:pt x="3429762" y="0"/>
                  </a:lnTo>
                  <a:lnTo>
                    <a:pt x="3478666" y="2633"/>
                  </a:lnTo>
                  <a:lnTo>
                    <a:pt x="3526044" y="10351"/>
                  </a:lnTo>
                  <a:lnTo>
                    <a:pt x="3571624" y="22880"/>
                  </a:lnTo>
                  <a:lnTo>
                    <a:pt x="3615130" y="39946"/>
                  </a:lnTo>
                  <a:lnTo>
                    <a:pt x="3656290" y="61276"/>
                  </a:lnTo>
                  <a:lnTo>
                    <a:pt x="3694829" y="86594"/>
                  </a:lnTo>
                  <a:lnTo>
                    <a:pt x="3730474" y="115629"/>
                  </a:lnTo>
                  <a:lnTo>
                    <a:pt x="3762950" y="148105"/>
                  </a:lnTo>
                  <a:lnTo>
                    <a:pt x="3791985" y="183750"/>
                  </a:lnTo>
                  <a:lnTo>
                    <a:pt x="3817303" y="222289"/>
                  </a:lnTo>
                  <a:lnTo>
                    <a:pt x="3838633" y="263449"/>
                  </a:lnTo>
                  <a:lnTo>
                    <a:pt x="3855699" y="306955"/>
                  </a:lnTo>
                  <a:lnTo>
                    <a:pt x="3868228" y="352535"/>
                  </a:lnTo>
                  <a:lnTo>
                    <a:pt x="3875946" y="399913"/>
                  </a:lnTo>
                  <a:lnTo>
                    <a:pt x="3878579" y="448818"/>
                  </a:lnTo>
                  <a:lnTo>
                    <a:pt x="3875946" y="497722"/>
                  </a:lnTo>
                  <a:lnTo>
                    <a:pt x="3868228" y="545100"/>
                  </a:lnTo>
                  <a:lnTo>
                    <a:pt x="3855699" y="590680"/>
                  </a:lnTo>
                  <a:lnTo>
                    <a:pt x="3838633" y="634186"/>
                  </a:lnTo>
                  <a:lnTo>
                    <a:pt x="3817303" y="675346"/>
                  </a:lnTo>
                  <a:lnTo>
                    <a:pt x="3791985" y="713885"/>
                  </a:lnTo>
                  <a:lnTo>
                    <a:pt x="3762950" y="749530"/>
                  </a:lnTo>
                  <a:lnTo>
                    <a:pt x="3730474" y="782006"/>
                  </a:lnTo>
                  <a:lnTo>
                    <a:pt x="3694829" y="811041"/>
                  </a:lnTo>
                  <a:lnTo>
                    <a:pt x="3656290" y="836359"/>
                  </a:lnTo>
                  <a:lnTo>
                    <a:pt x="3615130" y="857689"/>
                  </a:lnTo>
                  <a:lnTo>
                    <a:pt x="3571624" y="874755"/>
                  </a:lnTo>
                  <a:lnTo>
                    <a:pt x="3526044" y="887284"/>
                  </a:lnTo>
                  <a:lnTo>
                    <a:pt x="3478666" y="895002"/>
                  </a:lnTo>
                  <a:lnTo>
                    <a:pt x="3429762" y="897636"/>
                  </a:lnTo>
                  <a:lnTo>
                    <a:pt x="448818" y="897636"/>
                  </a:lnTo>
                  <a:lnTo>
                    <a:pt x="399913" y="895002"/>
                  </a:lnTo>
                  <a:lnTo>
                    <a:pt x="352535" y="887284"/>
                  </a:lnTo>
                  <a:lnTo>
                    <a:pt x="306955" y="874755"/>
                  </a:lnTo>
                  <a:lnTo>
                    <a:pt x="263449" y="857689"/>
                  </a:lnTo>
                  <a:lnTo>
                    <a:pt x="222289" y="836359"/>
                  </a:lnTo>
                  <a:lnTo>
                    <a:pt x="183750" y="811041"/>
                  </a:lnTo>
                  <a:lnTo>
                    <a:pt x="148105" y="782006"/>
                  </a:lnTo>
                  <a:lnTo>
                    <a:pt x="115629" y="749530"/>
                  </a:lnTo>
                  <a:lnTo>
                    <a:pt x="86594" y="713885"/>
                  </a:lnTo>
                  <a:lnTo>
                    <a:pt x="61276" y="675346"/>
                  </a:lnTo>
                  <a:lnTo>
                    <a:pt x="39946" y="634186"/>
                  </a:lnTo>
                  <a:lnTo>
                    <a:pt x="22880" y="590680"/>
                  </a:lnTo>
                  <a:lnTo>
                    <a:pt x="10351" y="545100"/>
                  </a:lnTo>
                  <a:lnTo>
                    <a:pt x="2633" y="497722"/>
                  </a:lnTo>
                  <a:lnTo>
                    <a:pt x="0" y="448818"/>
                  </a:lnTo>
                  <a:close/>
                </a:path>
              </a:pathLst>
            </a:custGeom>
            <a:ln w="19050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541656" y="4055799"/>
            <a:ext cx="1414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solidFill>
                  <a:srgbClr val="FF5F46"/>
                </a:solidFill>
                <a:latin typeface="Lucida Sans Unicode"/>
                <a:cs typeface="Lucida Sans Unicode"/>
              </a:rPr>
              <a:t>Metadata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928229" y="571309"/>
            <a:ext cx="2289810" cy="1997075"/>
            <a:chOff x="7928229" y="571309"/>
            <a:chExt cx="2289810" cy="199707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30541" y="1354836"/>
              <a:ext cx="1842515" cy="121310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073134" y="779526"/>
              <a:ext cx="1135380" cy="1135380"/>
            </a:xfrm>
            <a:custGeom>
              <a:avLst/>
              <a:gdLst/>
              <a:ahLst/>
              <a:cxnLst/>
              <a:rect l="l" t="t" r="r" b="b"/>
              <a:pathLst>
                <a:path w="1135379" h="1135380">
                  <a:moveTo>
                    <a:pt x="0" y="0"/>
                  </a:moveTo>
                  <a:lnTo>
                    <a:pt x="47993" y="996"/>
                  </a:lnTo>
                  <a:lnTo>
                    <a:pt x="95480" y="3957"/>
                  </a:lnTo>
                  <a:lnTo>
                    <a:pt x="142419" y="8846"/>
                  </a:lnTo>
                  <a:lnTo>
                    <a:pt x="188771" y="15621"/>
                  </a:lnTo>
                  <a:lnTo>
                    <a:pt x="234497" y="24244"/>
                  </a:lnTo>
                  <a:lnTo>
                    <a:pt x="279559" y="34675"/>
                  </a:lnTo>
                  <a:lnTo>
                    <a:pt x="323915" y="46875"/>
                  </a:lnTo>
                  <a:lnTo>
                    <a:pt x="367527" y="60805"/>
                  </a:lnTo>
                  <a:lnTo>
                    <a:pt x="410356" y="76424"/>
                  </a:lnTo>
                  <a:lnTo>
                    <a:pt x="452361" y="93694"/>
                  </a:lnTo>
                  <a:lnTo>
                    <a:pt x="493505" y="112575"/>
                  </a:lnTo>
                  <a:lnTo>
                    <a:pt x="533746" y="133028"/>
                  </a:lnTo>
                  <a:lnTo>
                    <a:pt x="573046" y="155013"/>
                  </a:lnTo>
                  <a:lnTo>
                    <a:pt x="611366" y="178491"/>
                  </a:lnTo>
                  <a:lnTo>
                    <a:pt x="648665" y="203423"/>
                  </a:lnTo>
                  <a:lnTo>
                    <a:pt x="684905" y="229768"/>
                  </a:lnTo>
                  <a:lnTo>
                    <a:pt x="720046" y="257489"/>
                  </a:lnTo>
                  <a:lnTo>
                    <a:pt x="754049" y="286545"/>
                  </a:lnTo>
                  <a:lnTo>
                    <a:pt x="786874" y="316896"/>
                  </a:lnTo>
                  <a:lnTo>
                    <a:pt x="818483" y="348505"/>
                  </a:lnTo>
                  <a:lnTo>
                    <a:pt x="848834" y="381330"/>
                  </a:lnTo>
                  <a:lnTo>
                    <a:pt x="877890" y="415333"/>
                  </a:lnTo>
                  <a:lnTo>
                    <a:pt x="905611" y="450474"/>
                  </a:lnTo>
                  <a:lnTo>
                    <a:pt x="931956" y="486714"/>
                  </a:lnTo>
                  <a:lnTo>
                    <a:pt x="956888" y="524013"/>
                  </a:lnTo>
                  <a:lnTo>
                    <a:pt x="980366" y="562333"/>
                  </a:lnTo>
                  <a:lnTo>
                    <a:pt x="1002351" y="601633"/>
                  </a:lnTo>
                  <a:lnTo>
                    <a:pt x="1022804" y="641874"/>
                  </a:lnTo>
                  <a:lnTo>
                    <a:pt x="1041685" y="683018"/>
                  </a:lnTo>
                  <a:lnTo>
                    <a:pt x="1058955" y="725023"/>
                  </a:lnTo>
                  <a:lnTo>
                    <a:pt x="1074574" y="767852"/>
                  </a:lnTo>
                  <a:lnTo>
                    <a:pt x="1088504" y="811464"/>
                  </a:lnTo>
                  <a:lnTo>
                    <a:pt x="1100704" y="855820"/>
                  </a:lnTo>
                  <a:lnTo>
                    <a:pt x="1111135" y="900882"/>
                  </a:lnTo>
                  <a:lnTo>
                    <a:pt x="1119758" y="946608"/>
                  </a:lnTo>
                  <a:lnTo>
                    <a:pt x="1126533" y="992960"/>
                  </a:lnTo>
                  <a:lnTo>
                    <a:pt x="1131422" y="1039899"/>
                  </a:lnTo>
                  <a:lnTo>
                    <a:pt x="1134383" y="1087386"/>
                  </a:lnTo>
                  <a:lnTo>
                    <a:pt x="1135380" y="1135380"/>
                  </a:lnTo>
                </a:path>
              </a:pathLst>
            </a:custGeom>
            <a:ln w="19050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37754" y="779526"/>
              <a:ext cx="1135380" cy="1135380"/>
            </a:xfrm>
            <a:custGeom>
              <a:avLst/>
              <a:gdLst/>
              <a:ahLst/>
              <a:cxnLst/>
              <a:rect l="l" t="t" r="r" b="b"/>
              <a:pathLst>
                <a:path w="1135379" h="1135380">
                  <a:moveTo>
                    <a:pt x="0" y="1135379"/>
                  </a:moveTo>
                  <a:lnTo>
                    <a:pt x="996" y="1087386"/>
                  </a:lnTo>
                  <a:lnTo>
                    <a:pt x="3957" y="1039899"/>
                  </a:lnTo>
                  <a:lnTo>
                    <a:pt x="8846" y="992960"/>
                  </a:lnTo>
                  <a:lnTo>
                    <a:pt x="15621" y="946608"/>
                  </a:lnTo>
                  <a:lnTo>
                    <a:pt x="24244" y="900882"/>
                  </a:lnTo>
                  <a:lnTo>
                    <a:pt x="34675" y="855820"/>
                  </a:lnTo>
                  <a:lnTo>
                    <a:pt x="46875" y="811464"/>
                  </a:lnTo>
                  <a:lnTo>
                    <a:pt x="60805" y="767852"/>
                  </a:lnTo>
                  <a:lnTo>
                    <a:pt x="76424" y="725023"/>
                  </a:lnTo>
                  <a:lnTo>
                    <a:pt x="93694" y="683018"/>
                  </a:lnTo>
                  <a:lnTo>
                    <a:pt x="112575" y="641874"/>
                  </a:lnTo>
                  <a:lnTo>
                    <a:pt x="133028" y="601633"/>
                  </a:lnTo>
                  <a:lnTo>
                    <a:pt x="155013" y="562333"/>
                  </a:lnTo>
                  <a:lnTo>
                    <a:pt x="178491" y="524013"/>
                  </a:lnTo>
                  <a:lnTo>
                    <a:pt x="203423" y="486714"/>
                  </a:lnTo>
                  <a:lnTo>
                    <a:pt x="229768" y="450474"/>
                  </a:lnTo>
                  <a:lnTo>
                    <a:pt x="257489" y="415333"/>
                  </a:lnTo>
                  <a:lnTo>
                    <a:pt x="286545" y="381330"/>
                  </a:lnTo>
                  <a:lnTo>
                    <a:pt x="316896" y="348505"/>
                  </a:lnTo>
                  <a:lnTo>
                    <a:pt x="348505" y="316896"/>
                  </a:lnTo>
                  <a:lnTo>
                    <a:pt x="381330" y="286545"/>
                  </a:lnTo>
                  <a:lnTo>
                    <a:pt x="415333" y="257489"/>
                  </a:lnTo>
                  <a:lnTo>
                    <a:pt x="450474" y="229768"/>
                  </a:lnTo>
                  <a:lnTo>
                    <a:pt x="486714" y="203423"/>
                  </a:lnTo>
                  <a:lnTo>
                    <a:pt x="524013" y="178491"/>
                  </a:lnTo>
                  <a:lnTo>
                    <a:pt x="562333" y="155013"/>
                  </a:lnTo>
                  <a:lnTo>
                    <a:pt x="601633" y="133028"/>
                  </a:lnTo>
                  <a:lnTo>
                    <a:pt x="641874" y="112575"/>
                  </a:lnTo>
                  <a:lnTo>
                    <a:pt x="683018" y="93694"/>
                  </a:lnTo>
                  <a:lnTo>
                    <a:pt x="725023" y="76424"/>
                  </a:lnTo>
                  <a:lnTo>
                    <a:pt x="767852" y="60805"/>
                  </a:lnTo>
                  <a:lnTo>
                    <a:pt x="811464" y="46875"/>
                  </a:lnTo>
                  <a:lnTo>
                    <a:pt x="855820" y="34675"/>
                  </a:lnTo>
                  <a:lnTo>
                    <a:pt x="900882" y="24244"/>
                  </a:lnTo>
                  <a:lnTo>
                    <a:pt x="946608" y="15621"/>
                  </a:lnTo>
                  <a:lnTo>
                    <a:pt x="992960" y="8846"/>
                  </a:lnTo>
                  <a:lnTo>
                    <a:pt x="1039899" y="3957"/>
                  </a:lnTo>
                  <a:lnTo>
                    <a:pt x="1087386" y="996"/>
                  </a:lnTo>
                  <a:lnTo>
                    <a:pt x="1135380" y="0"/>
                  </a:lnTo>
                </a:path>
              </a:pathLst>
            </a:custGeom>
            <a:ln w="19050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36992" y="996695"/>
              <a:ext cx="448309" cy="447040"/>
            </a:xfrm>
            <a:custGeom>
              <a:avLst/>
              <a:gdLst/>
              <a:ahLst/>
              <a:cxnLst/>
              <a:rect l="l" t="t" r="r" b="b"/>
              <a:pathLst>
                <a:path w="448309" h="447040">
                  <a:moveTo>
                    <a:pt x="224028" y="0"/>
                  </a:moveTo>
                  <a:lnTo>
                    <a:pt x="178879" y="4536"/>
                  </a:lnTo>
                  <a:lnTo>
                    <a:pt x="136827" y="17545"/>
                  </a:lnTo>
                  <a:lnTo>
                    <a:pt x="98773" y="38130"/>
                  </a:lnTo>
                  <a:lnTo>
                    <a:pt x="65617" y="65393"/>
                  </a:lnTo>
                  <a:lnTo>
                    <a:pt x="38261" y="98436"/>
                  </a:lnTo>
                  <a:lnTo>
                    <a:pt x="17605" y="136361"/>
                  </a:lnTo>
                  <a:lnTo>
                    <a:pt x="4551" y="178270"/>
                  </a:lnTo>
                  <a:lnTo>
                    <a:pt x="0" y="223265"/>
                  </a:lnTo>
                  <a:lnTo>
                    <a:pt x="4551" y="268261"/>
                  </a:lnTo>
                  <a:lnTo>
                    <a:pt x="17605" y="310170"/>
                  </a:lnTo>
                  <a:lnTo>
                    <a:pt x="38261" y="348095"/>
                  </a:lnTo>
                  <a:lnTo>
                    <a:pt x="65617" y="381138"/>
                  </a:lnTo>
                  <a:lnTo>
                    <a:pt x="98773" y="408401"/>
                  </a:lnTo>
                  <a:lnTo>
                    <a:pt x="136827" y="428986"/>
                  </a:lnTo>
                  <a:lnTo>
                    <a:pt x="178879" y="441995"/>
                  </a:lnTo>
                  <a:lnTo>
                    <a:pt x="224028" y="446531"/>
                  </a:lnTo>
                  <a:lnTo>
                    <a:pt x="269176" y="441995"/>
                  </a:lnTo>
                  <a:lnTo>
                    <a:pt x="311228" y="428986"/>
                  </a:lnTo>
                  <a:lnTo>
                    <a:pt x="349282" y="408401"/>
                  </a:lnTo>
                  <a:lnTo>
                    <a:pt x="382438" y="381138"/>
                  </a:lnTo>
                  <a:lnTo>
                    <a:pt x="409794" y="348095"/>
                  </a:lnTo>
                  <a:lnTo>
                    <a:pt x="430450" y="310170"/>
                  </a:lnTo>
                  <a:lnTo>
                    <a:pt x="443504" y="268261"/>
                  </a:lnTo>
                  <a:lnTo>
                    <a:pt x="448056" y="223265"/>
                  </a:lnTo>
                  <a:lnTo>
                    <a:pt x="443504" y="178270"/>
                  </a:lnTo>
                  <a:lnTo>
                    <a:pt x="430450" y="136361"/>
                  </a:lnTo>
                  <a:lnTo>
                    <a:pt x="409794" y="98436"/>
                  </a:lnTo>
                  <a:lnTo>
                    <a:pt x="382438" y="65393"/>
                  </a:lnTo>
                  <a:lnTo>
                    <a:pt x="349282" y="38130"/>
                  </a:lnTo>
                  <a:lnTo>
                    <a:pt x="311228" y="17545"/>
                  </a:lnTo>
                  <a:lnTo>
                    <a:pt x="269176" y="4536"/>
                  </a:lnTo>
                  <a:lnTo>
                    <a:pt x="224028" y="0"/>
                  </a:lnTo>
                  <a:close/>
                </a:path>
              </a:pathLst>
            </a:custGeom>
            <a:solidFill>
              <a:srgbClr val="EDE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36992" y="996695"/>
              <a:ext cx="448309" cy="447040"/>
            </a:xfrm>
            <a:custGeom>
              <a:avLst/>
              <a:gdLst/>
              <a:ahLst/>
              <a:cxnLst/>
              <a:rect l="l" t="t" r="r" b="b"/>
              <a:pathLst>
                <a:path w="448309" h="447040">
                  <a:moveTo>
                    <a:pt x="0" y="223265"/>
                  </a:moveTo>
                  <a:lnTo>
                    <a:pt x="4551" y="178270"/>
                  </a:lnTo>
                  <a:lnTo>
                    <a:pt x="17605" y="136361"/>
                  </a:lnTo>
                  <a:lnTo>
                    <a:pt x="38261" y="98436"/>
                  </a:lnTo>
                  <a:lnTo>
                    <a:pt x="65617" y="65393"/>
                  </a:lnTo>
                  <a:lnTo>
                    <a:pt x="98773" y="38130"/>
                  </a:lnTo>
                  <a:lnTo>
                    <a:pt x="136827" y="17545"/>
                  </a:lnTo>
                  <a:lnTo>
                    <a:pt x="178879" y="4536"/>
                  </a:lnTo>
                  <a:lnTo>
                    <a:pt x="224028" y="0"/>
                  </a:lnTo>
                  <a:lnTo>
                    <a:pt x="269176" y="4536"/>
                  </a:lnTo>
                  <a:lnTo>
                    <a:pt x="311228" y="17545"/>
                  </a:lnTo>
                  <a:lnTo>
                    <a:pt x="349282" y="38130"/>
                  </a:lnTo>
                  <a:lnTo>
                    <a:pt x="382438" y="65393"/>
                  </a:lnTo>
                  <a:lnTo>
                    <a:pt x="409794" y="98436"/>
                  </a:lnTo>
                  <a:lnTo>
                    <a:pt x="430450" y="136361"/>
                  </a:lnTo>
                  <a:lnTo>
                    <a:pt x="443504" y="178270"/>
                  </a:lnTo>
                  <a:lnTo>
                    <a:pt x="448056" y="223265"/>
                  </a:lnTo>
                  <a:lnTo>
                    <a:pt x="443504" y="268261"/>
                  </a:lnTo>
                  <a:lnTo>
                    <a:pt x="430450" y="310170"/>
                  </a:lnTo>
                  <a:lnTo>
                    <a:pt x="409794" y="348095"/>
                  </a:lnTo>
                  <a:lnTo>
                    <a:pt x="382438" y="381138"/>
                  </a:lnTo>
                  <a:lnTo>
                    <a:pt x="349282" y="408401"/>
                  </a:lnTo>
                  <a:lnTo>
                    <a:pt x="311228" y="428986"/>
                  </a:lnTo>
                  <a:lnTo>
                    <a:pt x="269176" y="441995"/>
                  </a:lnTo>
                  <a:lnTo>
                    <a:pt x="224028" y="446531"/>
                  </a:lnTo>
                  <a:lnTo>
                    <a:pt x="178879" y="441995"/>
                  </a:lnTo>
                  <a:lnTo>
                    <a:pt x="136827" y="428986"/>
                  </a:lnTo>
                  <a:lnTo>
                    <a:pt x="98773" y="408401"/>
                  </a:lnTo>
                  <a:lnTo>
                    <a:pt x="65617" y="381138"/>
                  </a:lnTo>
                  <a:lnTo>
                    <a:pt x="38261" y="348095"/>
                  </a:lnTo>
                  <a:lnTo>
                    <a:pt x="17605" y="310170"/>
                  </a:lnTo>
                  <a:lnTo>
                    <a:pt x="4551" y="268261"/>
                  </a:lnTo>
                  <a:lnTo>
                    <a:pt x="0" y="223265"/>
                  </a:lnTo>
                  <a:close/>
                </a:path>
              </a:pathLst>
            </a:custGeom>
            <a:ln w="9525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848344" y="576072"/>
              <a:ext cx="448309" cy="447040"/>
            </a:xfrm>
            <a:custGeom>
              <a:avLst/>
              <a:gdLst/>
              <a:ahLst/>
              <a:cxnLst/>
              <a:rect l="l" t="t" r="r" b="b"/>
              <a:pathLst>
                <a:path w="448309" h="447040">
                  <a:moveTo>
                    <a:pt x="224028" y="0"/>
                  </a:moveTo>
                  <a:lnTo>
                    <a:pt x="178879" y="4536"/>
                  </a:lnTo>
                  <a:lnTo>
                    <a:pt x="136827" y="17545"/>
                  </a:lnTo>
                  <a:lnTo>
                    <a:pt x="98773" y="38130"/>
                  </a:lnTo>
                  <a:lnTo>
                    <a:pt x="65617" y="65393"/>
                  </a:lnTo>
                  <a:lnTo>
                    <a:pt x="38261" y="98436"/>
                  </a:lnTo>
                  <a:lnTo>
                    <a:pt x="17605" y="136361"/>
                  </a:lnTo>
                  <a:lnTo>
                    <a:pt x="4551" y="178270"/>
                  </a:lnTo>
                  <a:lnTo>
                    <a:pt x="0" y="223265"/>
                  </a:lnTo>
                  <a:lnTo>
                    <a:pt x="4551" y="268261"/>
                  </a:lnTo>
                  <a:lnTo>
                    <a:pt x="17605" y="310170"/>
                  </a:lnTo>
                  <a:lnTo>
                    <a:pt x="38261" y="348095"/>
                  </a:lnTo>
                  <a:lnTo>
                    <a:pt x="65617" y="381138"/>
                  </a:lnTo>
                  <a:lnTo>
                    <a:pt x="98773" y="408401"/>
                  </a:lnTo>
                  <a:lnTo>
                    <a:pt x="136827" y="428986"/>
                  </a:lnTo>
                  <a:lnTo>
                    <a:pt x="178879" y="441995"/>
                  </a:lnTo>
                  <a:lnTo>
                    <a:pt x="224028" y="446531"/>
                  </a:lnTo>
                  <a:lnTo>
                    <a:pt x="269176" y="441995"/>
                  </a:lnTo>
                  <a:lnTo>
                    <a:pt x="311228" y="428986"/>
                  </a:lnTo>
                  <a:lnTo>
                    <a:pt x="349282" y="408401"/>
                  </a:lnTo>
                  <a:lnTo>
                    <a:pt x="382438" y="381138"/>
                  </a:lnTo>
                  <a:lnTo>
                    <a:pt x="409794" y="348095"/>
                  </a:lnTo>
                  <a:lnTo>
                    <a:pt x="430450" y="310170"/>
                  </a:lnTo>
                  <a:lnTo>
                    <a:pt x="443504" y="268261"/>
                  </a:lnTo>
                  <a:lnTo>
                    <a:pt x="448056" y="223265"/>
                  </a:lnTo>
                  <a:lnTo>
                    <a:pt x="443504" y="178270"/>
                  </a:lnTo>
                  <a:lnTo>
                    <a:pt x="430450" y="136361"/>
                  </a:lnTo>
                  <a:lnTo>
                    <a:pt x="409794" y="98436"/>
                  </a:lnTo>
                  <a:lnTo>
                    <a:pt x="382438" y="65393"/>
                  </a:lnTo>
                  <a:lnTo>
                    <a:pt x="349282" y="38130"/>
                  </a:lnTo>
                  <a:lnTo>
                    <a:pt x="311228" y="17545"/>
                  </a:lnTo>
                  <a:lnTo>
                    <a:pt x="269176" y="4536"/>
                  </a:lnTo>
                  <a:lnTo>
                    <a:pt x="224028" y="0"/>
                  </a:lnTo>
                  <a:close/>
                </a:path>
              </a:pathLst>
            </a:custGeom>
            <a:solidFill>
              <a:srgbClr val="EDE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48344" y="576072"/>
              <a:ext cx="448309" cy="447040"/>
            </a:xfrm>
            <a:custGeom>
              <a:avLst/>
              <a:gdLst/>
              <a:ahLst/>
              <a:cxnLst/>
              <a:rect l="l" t="t" r="r" b="b"/>
              <a:pathLst>
                <a:path w="448309" h="447040">
                  <a:moveTo>
                    <a:pt x="0" y="223265"/>
                  </a:moveTo>
                  <a:lnTo>
                    <a:pt x="4551" y="178270"/>
                  </a:lnTo>
                  <a:lnTo>
                    <a:pt x="17605" y="136361"/>
                  </a:lnTo>
                  <a:lnTo>
                    <a:pt x="38261" y="98436"/>
                  </a:lnTo>
                  <a:lnTo>
                    <a:pt x="65617" y="65393"/>
                  </a:lnTo>
                  <a:lnTo>
                    <a:pt x="98773" y="38130"/>
                  </a:lnTo>
                  <a:lnTo>
                    <a:pt x="136827" y="17545"/>
                  </a:lnTo>
                  <a:lnTo>
                    <a:pt x="178879" y="4536"/>
                  </a:lnTo>
                  <a:lnTo>
                    <a:pt x="224028" y="0"/>
                  </a:lnTo>
                  <a:lnTo>
                    <a:pt x="269176" y="4536"/>
                  </a:lnTo>
                  <a:lnTo>
                    <a:pt x="311228" y="17545"/>
                  </a:lnTo>
                  <a:lnTo>
                    <a:pt x="349282" y="38130"/>
                  </a:lnTo>
                  <a:lnTo>
                    <a:pt x="382438" y="65393"/>
                  </a:lnTo>
                  <a:lnTo>
                    <a:pt x="409794" y="98436"/>
                  </a:lnTo>
                  <a:lnTo>
                    <a:pt x="430450" y="136361"/>
                  </a:lnTo>
                  <a:lnTo>
                    <a:pt x="443504" y="178270"/>
                  </a:lnTo>
                  <a:lnTo>
                    <a:pt x="448056" y="223265"/>
                  </a:lnTo>
                  <a:lnTo>
                    <a:pt x="443504" y="268261"/>
                  </a:lnTo>
                  <a:lnTo>
                    <a:pt x="430450" y="310170"/>
                  </a:lnTo>
                  <a:lnTo>
                    <a:pt x="409794" y="348095"/>
                  </a:lnTo>
                  <a:lnTo>
                    <a:pt x="382438" y="381138"/>
                  </a:lnTo>
                  <a:lnTo>
                    <a:pt x="349282" y="408401"/>
                  </a:lnTo>
                  <a:lnTo>
                    <a:pt x="311228" y="428986"/>
                  </a:lnTo>
                  <a:lnTo>
                    <a:pt x="269176" y="441995"/>
                  </a:lnTo>
                  <a:lnTo>
                    <a:pt x="224028" y="446531"/>
                  </a:lnTo>
                  <a:lnTo>
                    <a:pt x="178879" y="441995"/>
                  </a:lnTo>
                  <a:lnTo>
                    <a:pt x="136827" y="428986"/>
                  </a:lnTo>
                  <a:lnTo>
                    <a:pt x="98773" y="408401"/>
                  </a:lnTo>
                  <a:lnTo>
                    <a:pt x="65617" y="381138"/>
                  </a:lnTo>
                  <a:lnTo>
                    <a:pt x="38261" y="348095"/>
                  </a:lnTo>
                  <a:lnTo>
                    <a:pt x="17605" y="310170"/>
                  </a:lnTo>
                  <a:lnTo>
                    <a:pt x="4551" y="268261"/>
                  </a:lnTo>
                  <a:lnTo>
                    <a:pt x="0" y="223265"/>
                  </a:lnTo>
                  <a:close/>
                </a:path>
              </a:pathLst>
            </a:custGeom>
            <a:ln w="9525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723120" y="1022604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09" h="448309">
                  <a:moveTo>
                    <a:pt x="224028" y="0"/>
                  </a:moveTo>
                  <a:lnTo>
                    <a:pt x="178879" y="4551"/>
                  </a:lnTo>
                  <a:lnTo>
                    <a:pt x="136827" y="17605"/>
                  </a:lnTo>
                  <a:lnTo>
                    <a:pt x="98773" y="38261"/>
                  </a:lnTo>
                  <a:lnTo>
                    <a:pt x="65617" y="65617"/>
                  </a:lnTo>
                  <a:lnTo>
                    <a:pt x="38261" y="98773"/>
                  </a:lnTo>
                  <a:lnTo>
                    <a:pt x="17605" y="136827"/>
                  </a:lnTo>
                  <a:lnTo>
                    <a:pt x="4551" y="178879"/>
                  </a:lnTo>
                  <a:lnTo>
                    <a:pt x="0" y="224027"/>
                  </a:lnTo>
                  <a:lnTo>
                    <a:pt x="4551" y="269176"/>
                  </a:lnTo>
                  <a:lnTo>
                    <a:pt x="17605" y="311228"/>
                  </a:lnTo>
                  <a:lnTo>
                    <a:pt x="38261" y="349282"/>
                  </a:lnTo>
                  <a:lnTo>
                    <a:pt x="65617" y="382438"/>
                  </a:lnTo>
                  <a:lnTo>
                    <a:pt x="98773" y="409794"/>
                  </a:lnTo>
                  <a:lnTo>
                    <a:pt x="136827" y="430450"/>
                  </a:lnTo>
                  <a:lnTo>
                    <a:pt x="178879" y="443504"/>
                  </a:lnTo>
                  <a:lnTo>
                    <a:pt x="224028" y="448055"/>
                  </a:lnTo>
                  <a:lnTo>
                    <a:pt x="269176" y="443504"/>
                  </a:lnTo>
                  <a:lnTo>
                    <a:pt x="311228" y="430450"/>
                  </a:lnTo>
                  <a:lnTo>
                    <a:pt x="349282" y="409794"/>
                  </a:lnTo>
                  <a:lnTo>
                    <a:pt x="382438" y="382438"/>
                  </a:lnTo>
                  <a:lnTo>
                    <a:pt x="409794" y="349282"/>
                  </a:lnTo>
                  <a:lnTo>
                    <a:pt x="430450" y="311228"/>
                  </a:lnTo>
                  <a:lnTo>
                    <a:pt x="443504" y="269176"/>
                  </a:lnTo>
                  <a:lnTo>
                    <a:pt x="448056" y="224027"/>
                  </a:lnTo>
                  <a:lnTo>
                    <a:pt x="443504" y="178879"/>
                  </a:lnTo>
                  <a:lnTo>
                    <a:pt x="430450" y="136827"/>
                  </a:lnTo>
                  <a:lnTo>
                    <a:pt x="409794" y="98773"/>
                  </a:lnTo>
                  <a:lnTo>
                    <a:pt x="382438" y="65617"/>
                  </a:lnTo>
                  <a:lnTo>
                    <a:pt x="349282" y="38261"/>
                  </a:lnTo>
                  <a:lnTo>
                    <a:pt x="311228" y="17605"/>
                  </a:lnTo>
                  <a:lnTo>
                    <a:pt x="269176" y="4551"/>
                  </a:lnTo>
                  <a:lnTo>
                    <a:pt x="224028" y="0"/>
                  </a:lnTo>
                  <a:close/>
                </a:path>
              </a:pathLst>
            </a:custGeom>
            <a:solidFill>
              <a:srgbClr val="EDE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723118" y="1022604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09" h="448309">
                  <a:moveTo>
                    <a:pt x="0" y="224027"/>
                  </a:moveTo>
                  <a:lnTo>
                    <a:pt x="4551" y="178879"/>
                  </a:lnTo>
                  <a:lnTo>
                    <a:pt x="17605" y="136827"/>
                  </a:lnTo>
                  <a:lnTo>
                    <a:pt x="38261" y="98773"/>
                  </a:lnTo>
                  <a:lnTo>
                    <a:pt x="65617" y="65617"/>
                  </a:lnTo>
                  <a:lnTo>
                    <a:pt x="98773" y="38261"/>
                  </a:lnTo>
                  <a:lnTo>
                    <a:pt x="136827" y="17605"/>
                  </a:lnTo>
                  <a:lnTo>
                    <a:pt x="178879" y="4551"/>
                  </a:lnTo>
                  <a:lnTo>
                    <a:pt x="224028" y="0"/>
                  </a:lnTo>
                  <a:lnTo>
                    <a:pt x="269176" y="4551"/>
                  </a:lnTo>
                  <a:lnTo>
                    <a:pt x="311228" y="17605"/>
                  </a:lnTo>
                  <a:lnTo>
                    <a:pt x="349282" y="38261"/>
                  </a:lnTo>
                  <a:lnTo>
                    <a:pt x="382438" y="65617"/>
                  </a:lnTo>
                  <a:lnTo>
                    <a:pt x="409794" y="98773"/>
                  </a:lnTo>
                  <a:lnTo>
                    <a:pt x="430450" y="136827"/>
                  </a:lnTo>
                  <a:lnTo>
                    <a:pt x="443504" y="178879"/>
                  </a:lnTo>
                  <a:lnTo>
                    <a:pt x="448056" y="224027"/>
                  </a:lnTo>
                  <a:lnTo>
                    <a:pt x="443504" y="269176"/>
                  </a:lnTo>
                  <a:lnTo>
                    <a:pt x="430450" y="311228"/>
                  </a:lnTo>
                  <a:lnTo>
                    <a:pt x="409794" y="349282"/>
                  </a:lnTo>
                  <a:lnTo>
                    <a:pt x="382438" y="382438"/>
                  </a:lnTo>
                  <a:lnTo>
                    <a:pt x="349282" y="409794"/>
                  </a:lnTo>
                  <a:lnTo>
                    <a:pt x="311228" y="430450"/>
                  </a:lnTo>
                  <a:lnTo>
                    <a:pt x="269176" y="443504"/>
                  </a:lnTo>
                  <a:lnTo>
                    <a:pt x="224028" y="448055"/>
                  </a:lnTo>
                  <a:lnTo>
                    <a:pt x="178879" y="443504"/>
                  </a:lnTo>
                  <a:lnTo>
                    <a:pt x="136827" y="430450"/>
                  </a:lnTo>
                  <a:lnTo>
                    <a:pt x="98773" y="409794"/>
                  </a:lnTo>
                  <a:lnTo>
                    <a:pt x="65617" y="382438"/>
                  </a:lnTo>
                  <a:lnTo>
                    <a:pt x="38261" y="349282"/>
                  </a:lnTo>
                  <a:lnTo>
                    <a:pt x="17605" y="311228"/>
                  </a:lnTo>
                  <a:lnTo>
                    <a:pt x="4551" y="269176"/>
                  </a:lnTo>
                  <a:lnTo>
                    <a:pt x="0" y="224027"/>
                  </a:lnTo>
                  <a:close/>
                </a:path>
              </a:pathLst>
            </a:custGeom>
            <a:ln w="9525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0" y="1110995"/>
              <a:ext cx="318515" cy="2179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5588" y="682752"/>
              <a:ext cx="353567" cy="23317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16083" y="1115567"/>
              <a:ext cx="262127" cy="26212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8034940" y="2822356"/>
            <a:ext cx="22840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0">
              <a:lnSpc>
                <a:spcPct val="100000"/>
              </a:lnSpc>
              <a:spcBef>
                <a:spcPts val="100"/>
              </a:spcBef>
            </a:pPr>
            <a:r>
              <a:rPr sz="2700" b="1" spc="65" dirty="0">
                <a:solidFill>
                  <a:srgbClr val="FFFFFF"/>
                </a:solidFill>
                <a:latin typeface="Arial"/>
                <a:cs typeface="Arial"/>
              </a:rPr>
              <a:t>Delta </a:t>
            </a:r>
            <a:r>
              <a:rPr sz="2700" b="1" spc="5" dirty="0">
                <a:solidFill>
                  <a:srgbClr val="FFFFFF"/>
                </a:solidFill>
                <a:latin typeface="Arial"/>
                <a:cs typeface="Arial"/>
              </a:rPr>
              <a:t>Lake </a:t>
            </a:r>
            <a:r>
              <a:rPr sz="27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b="1" spc="9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7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b="1" spc="-30" dirty="0">
                <a:solidFill>
                  <a:srgbClr val="FFAB00"/>
                </a:solidFill>
                <a:latin typeface="Arial"/>
                <a:cs typeface="Arial"/>
              </a:rPr>
              <a:t>UniForm</a:t>
            </a:r>
            <a:endParaRPr sz="27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07992" y="4101027"/>
            <a:ext cx="12192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90" dirty="0">
                <a:solidFill>
                  <a:srgbClr val="F8F8F8"/>
                </a:solidFill>
                <a:latin typeface="Arial"/>
                <a:cs typeface="Arial"/>
              </a:rPr>
              <a:t>Metadata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07992" y="5302560"/>
            <a:ext cx="5994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40" dirty="0">
                <a:solidFill>
                  <a:srgbClr val="F8F8F8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34977" y="2318583"/>
            <a:ext cx="550989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70" dirty="0">
                <a:solidFill>
                  <a:srgbClr val="FFAB00"/>
                </a:solidFill>
              </a:rPr>
              <a:t>UniForm</a:t>
            </a:r>
            <a:r>
              <a:rPr sz="7500" spc="-390" dirty="0">
                <a:solidFill>
                  <a:srgbClr val="FFAB00"/>
                </a:solidFill>
              </a:rPr>
              <a:t> </a:t>
            </a:r>
            <a:r>
              <a:rPr sz="7500" spc="-100" dirty="0">
                <a:solidFill>
                  <a:srgbClr val="FFAB00"/>
                </a:solidFill>
              </a:rPr>
              <a:t>GA</a:t>
            </a:r>
            <a:endParaRPr sz="7500"/>
          </a:p>
        </p:txBody>
      </p:sp>
      <p:sp>
        <p:nvSpPr>
          <p:cNvPr id="24" name="object 24"/>
          <p:cNvSpPr txBox="1"/>
          <p:nvPr/>
        </p:nvSpPr>
        <p:spPr>
          <a:xfrm>
            <a:off x="634977" y="3432628"/>
            <a:ext cx="29273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95" dirty="0">
                <a:solidFill>
                  <a:srgbClr val="F8F7F4"/>
                </a:solidFill>
                <a:latin typeface="Lucida Sans Unicode"/>
                <a:cs typeface="Lucida Sans Unicode"/>
              </a:rPr>
              <a:t>Tow</a:t>
            </a:r>
            <a:r>
              <a:rPr sz="4000" spc="-60" dirty="0">
                <a:solidFill>
                  <a:srgbClr val="F8F7F4"/>
                </a:solidFill>
                <a:latin typeface="Lucida Sans Unicode"/>
                <a:cs typeface="Lucida Sans Unicode"/>
              </a:rPr>
              <a:t>a</a:t>
            </a:r>
            <a:r>
              <a:rPr sz="4000" spc="-35" dirty="0">
                <a:solidFill>
                  <a:srgbClr val="F8F7F4"/>
                </a:solidFill>
                <a:latin typeface="Lucida Sans Unicode"/>
                <a:cs typeface="Lucida Sans Unicode"/>
              </a:rPr>
              <a:t>r</a:t>
            </a:r>
            <a:r>
              <a:rPr sz="4000" spc="30" dirty="0">
                <a:solidFill>
                  <a:srgbClr val="F8F7F4"/>
                </a:solidFill>
                <a:latin typeface="Lucida Sans Unicode"/>
                <a:cs typeface="Lucida Sans Unicode"/>
              </a:rPr>
              <a:t>d</a:t>
            </a:r>
            <a:r>
              <a:rPr sz="4000" spc="5" dirty="0">
                <a:solidFill>
                  <a:srgbClr val="F8F7F4"/>
                </a:solidFill>
                <a:latin typeface="Lucida Sans Unicode"/>
                <a:cs typeface="Lucida Sans Unicode"/>
              </a:rPr>
              <a:t>s</a:t>
            </a:r>
            <a:r>
              <a:rPr sz="4000" spc="-220" dirty="0">
                <a:solidFill>
                  <a:srgbClr val="F8F7F4"/>
                </a:solidFill>
                <a:latin typeface="Lucida Sans Unicode"/>
                <a:cs typeface="Lucida Sans Unicode"/>
              </a:rPr>
              <a:t> </a:t>
            </a:r>
            <a:r>
              <a:rPr sz="4000" spc="-165" dirty="0">
                <a:solidFill>
                  <a:srgbClr val="F8F7F4"/>
                </a:solidFill>
                <a:latin typeface="Lucida Sans Unicode"/>
                <a:cs typeface="Lucida Sans Unicode"/>
              </a:rPr>
              <a:t>fu</a:t>
            </a:r>
            <a:r>
              <a:rPr sz="4000" spc="-95" dirty="0">
                <a:solidFill>
                  <a:srgbClr val="F8F7F4"/>
                </a:solidFill>
                <a:latin typeface="Lucida Sans Unicode"/>
                <a:cs typeface="Lucida Sans Unicode"/>
              </a:rPr>
              <a:t>l</a:t>
            </a:r>
            <a:r>
              <a:rPr sz="4000" spc="-200" dirty="0">
                <a:solidFill>
                  <a:srgbClr val="F8F7F4"/>
                </a:solidFill>
                <a:latin typeface="Lucida Sans Unicode"/>
                <a:cs typeface="Lucida Sans Unicode"/>
              </a:rPr>
              <a:t>l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4977" y="3981227"/>
            <a:ext cx="4218305" cy="1183005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z="4000" spc="-200" dirty="0">
                <a:solidFill>
                  <a:srgbClr val="F8F7F4"/>
                </a:solidFill>
                <a:latin typeface="Lucida Sans Unicode"/>
                <a:cs typeface="Lucida Sans Unicode"/>
              </a:rPr>
              <a:t>l</a:t>
            </a:r>
            <a:r>
              <a:rPr sz="4000" spc="-90" dirty="0">
                <a:solidFill>
                  <a:srgbClr val="F8F7F4"/>
                </a:solidFill>
                <a:latin typeface="Lucida Sans Unicode"/>
                <a:cs typeface="Lucida Sans Unicode"/>
              </a:rPr>
              <a:t>a</a:t>
            </a:r>
            <a:r>
              <a:rPr sz="4000" spc="-100" dirty="0">
                <a:solidFill>
                  <a:srgbClr val="F8F7F4"/>
                </a:solidFill>
                <a:latin typeface="Lucida Sans Unicode"/>
                <a:cs typeface="Lucida Sans Unicode"/>
              </a:rPr>
              <a:t>k</a:t>
            </a:r>
            <a:r>
              <a:rPr sz="4000" spc="-15" dirty="0">
                <a:solidFill>
                  <a:srgbClr val="F8F7F4"/>
                </a:solidFill>
                <a:latin typeface="Lucida Sans Unicode"/>
                <a:cs typeface="Lucida Sans Unicode"/>
              </a:rPr>
              <a:t>e</a:t>
            </a:r>
            <a:r>
              <a:rPr sz="4000" spc="-25" dirty="0">
                <a:solidFill>
                  <a:srgbClr val="F8F7F4"/>
                </a:solidFill>
                <a:latin typeface="Lucida Sans Unicode"/>
                <a:cs typeface="Lucida Sans Unicode"/>
              </a:rPr>
              <a:t>h</a:t>
            </a:r>
            <a:r>
              <a:rPr sz="4000" spc="-70" dirty="0">
                <a:solidFill>
                  <a:srgbClr val="F8F7F4"/>
                </a:solidFill>
                <a:latin typeface="Lucida Sans Unicode"/>
                <a:cs typeface="Lucida Sans Unicode"/>
              </a:rPr>
              <a:t>ou</a:t>
            </a:r>
            <a:r>
              <a:rPr sz="4000" spc="-40" dirty="0">
                <a:solidFill>
                  <a:srgbClr val="F8F7F4"/>
                </a:solidFill>
                <a:latin typeface="Lucida Sans Unicode"/>
                <a:cs typeface="Lucida Sans Unicode"/>
              </a:rPr>
              <a:t>s</a:t>
            </a:r>
            <a:r>
              <a:rPr sz="4000" spc="105" dirty="0">
                <a:solidFill>
                  <a:srgbClr val="F8F7F4"/>
                </a:solidFill>
                <a:latin typeface="Lucida Sans Unicode"/>
                <a:cs typeface="Lucida Sans Unicode"/>
              </a:rPr>
              <a:t>e</a:t>
            </a:r>
            <a:r>
              <a:rPr sz="4000" spc="-204" dirty="0">
                <a:solidFill>
                  <a:srgbClr val="F8F7F4"/>
                </a:solidFill>
                <a:latin typeface="Lucida Sans Unicode"/>
                <a:cs typeface="Lucida Sans Unicode"/>
              </a:rPr>
              <a:t> </a:t>
            </a:r>
            <a:r>
              <a:rPr sz="4000" spc="-105" dirty="0">
                <a:solidFill>
                  <a:srgbClr val="F8F7F4"/>
                </a:solidFill>
                <a:latin typeface="Lucida Sans Unicode"/>
                <a:cs typeface="Lucida Sans Unicode"/>
              </a:rPr>
              <a:t>fo</a:t>
            </a:r>
            <a:r>
              <a:rPr sz="4000" spc="-75" dirty="0">
                <a:solidFill>
                  <a:srgbClr val="F8F7F4"/>
                </a:solidFill>
                <a:latin typeface="Lucida Sans Unicode"/>
                <a:cs typeface="Lucida Sans Unicode"/>
              </a:rPr>
              <a:t>r</a:t>
            </a:r>
            <a:r>
              <a:rPr sz="4000" spc="-80" dirty="0">
                <a:solidFill>
                  <a:srgbClr val="F8F7F4"/>
                </a:solidFill>
                <a:latin typeface="Lucida Sans Unicode"/>
                <a:cs typeface="Lucida Sans Unicode"/>
              </a:rPr>
              <a:t>m</a:t>
            </a:r>
            <a:r>
              <a:rPr sz="4000" spc="15" dirty="0">
                <a:solidFill>
                  <a:srgbClr val="F8F7F4"/>
                </a:solidFill>
                <a:latin typeface="Lucida Sans Unicode"/>
                <a:cs typeface="Lucida Sans Unicode"/>
              </a:rPr>
              <a:t>a</a:t>
            </a:r>
            <a:r>
              <a:rPr sz="4000" spc="105" dirty="0">
                <a:solidFill>
                  <a:srgbClr val="F8F7F4"/>
                </a:solidFill>
                <a:latin typeface="Lucida Sans Unicode"/>
                <a:cs typeface="Lucida Sans Unicode"/>
              </a:rPr>
              <a:t>t  </a:t>
            </a:r>
            <a:r>
              <a:rPr sz="4000" spc="-25" dirty="0">
                <a:solidFill>
                  <a:srgbClr val="F8F7F4"/>
                </a:solidFill>
                <a:latin typeface="Lucida Sans Unicode"/>
                <a:cs typeface="Lucida Sans Unicode"/>
              </a:rPr>
              <a:t>Interoperability</a:t>
            </a:r>
            <a:endParaRPr sz="4000">
              <a:latin typeface="Lucida Sans Unicode"/>
              <a:cs typeface="Lucida Sans Unicod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311008" y="5043299"/>
            <a:ext cx="3897629" cy="925830"/>
            <a:chOff x="7311008" y="5043299"/>
            <a:chExt cx="3897629" cy="925830"/>
          </a:xfrm>
        </p:grpSpPr>
        <p:sp>
          <p:nvSpPr>
            <p:cNvPr id="27" name="object 27"/>
            <p:cNvSpPr/>
            <p:nvPr/>
          </p:nvSpPr>
          <p:spPr>
            <a:xfrm>
              <a:off x="7320533" y="5052824"/>
              <a:ext cx="3878579" cy="906780"/>
            </a:xfrm>
            <a:custGeom>
              <a:avLst/>
              <a:gdLst/>
              <a:ahLst/>
              <a:cxnLst/>
              <a:rect l="l" t="t" r="r" b="b"/>
              <a:pathLst>
                <a:path w="3878579" h="906779">
                  <a:moveTo>
                    <a:pt x="3425190" y="0"/>
                  </a:moveTo>
                  <a:lnTo>
                    <a:pt x="453390" y="0"/>
                  </a:lnTo>
                  <a:lnTo>
                    <a:pt x="407034" y="2340"/>
                  </a:lnTo>
                  <a:lnTo>
                    <a:pt x="362018" y="9211"/>
                  </a:lnTo>
                  <a:lnTo>
                    <a:pt x="318568" y="20383"/>
                  </a:lnTo>
                  <a:lnTo>
                    <a:pt x="276913" y="35628"/>
                  </a:lnTo>
                  <a:lnTo>
                    <a:pt x="237280" y="54720"/>
                  </a:lnTo>
                  <a:lnTo>
                    <a:pt x="199898" y="77430"/>
                  </a:lnTo>
                  <a:lnTo>
                    <a:pt x="164994" y="103530"/>
                  </a:lnTo>
                  <a:lnTo>
                    <a:pt x="132797" y="132792"/>
                  </a:lnTo>
                  <a:lnTo>
                    <a:pt x="103534" y="164989"/>
                  </a:lnTo>
                  <a:lnTo>
                    <a:pt x="77433" y="199892"/>
                  </a:lnTo>
                  <a:lnTo>
                    <a:pt x="54723" y="237274"/>
                  </a:lnTo>
                  <a:lnTo>
                    <a:pt x="35630" y="276907"/>
                  </a:lnTo>
                  <a:lnTo>
                    <a:pt x="20384" y="318563"/>
                  </a:lnTo>
                  <a:lnTo>
                    <a:pt x="9211" y="362014"/>
                  </a:lnTo>
                  <a:lnTo>
                    <a:pt x="2340" y="407032"/>
                  </a:lnTo>
                  <a:lnTo>
                    <a:pt x="0" y="453390"/>
                  </a:lnTo>
                  <a:lnTo>
                    <a:pt x="2341" y="499747"/>
                  </a:lnTo>
                  <a:lnTo>
                    <a:pt x="9212" y="544765"/>
                  </a:lnTo>
                  <a:lnTo>
                    <a:pt x="20385" y="588216"/>
                  </a:lnTo>
                  <a:lnTo>
                    <a:pt x="35633" y="629872"/>
                  </a:lnTo>
                  <a:lnTo>
                    <a:pt x="54726" y="669505"/>
                  </a:lnTo>
                  <a:lnTo>
                    <a:pt x="77437" y="706887"/>
                  </a:lnTo>
                  <a:lnTo>
                    <a:pt x="103539" y="741790"/>
                  </a:lnTo>
                  <a:lnTo>
                    <a:pt x="132802" y="773987"/>
                  </a:lnTo>
                  <a:lnTo>
                    <a:pt x="165000" y="803249"/>
                  </a:lnTo>
                  <a:lnTo>
                    <a:pt x="199904" y="829349"/>
                  </a:lnTo>
                  <a:lnTo>
                    <a:pt x="237285" y="852059"/>
                  </a:lnTo>
                  <a:lnTo>
                    <a:pt x="276918" y="871151"/>
                  </a:lnTo>
                  <a:lnTo>
                    <a:pt x="318572" y="886396"/>
                  </a:lnTo>
                  <a:lnTo>
                    <a:pt x="362021" y="897568"/>
                  </a:lnTo>
                  <a:lnTo>
                    <a:pt x="407037" y="904439"/>
                  </a:lnTo>
                  <a:lnTo>
                    <a:pt x="453390" y="906780"/>
                  </a:lnTo>
                  <a:lnTo>
                    <a:pt x="3425190" y="906780"/>
                  </a:lnTo>
                  <a:lnTo>
                    <a:pt x="3471548" y="904439"/>
                  </a:lnTo>
                  <a:lnTo>
                    <a:pt x="3516567" y="897568"/>
                  </a:lnTo>
                  <a:lnTo>
                    <a:pt x="3560019" y="886395"/>
                  </a:lnTo>
                  <a:lnTo>
                    <a:pt x="3601675" y="871149"/>
                  </a:lnTo>
                  <a:lnTo>
                    <a:pt x="3641309" y="852056"/>
                  </a:lnTo>
                  <a:lnTo>
                    <a:pt x="3678691" y="829346"/>
                  </a:lnTo>
                  <a:lnTo>
                    <a:pt x="3713594" y="803245"/>
                  </a:lnTo>
                  <a:lnTo>
                    <a:pt x="3745791" y="773982"/>
                  </a:lnTo>
                  <a:lnTo>
                    <a:pt x="3775053" y="741785"/>
                  </a:lnTo>
                  <a:lnTo>
                    <a:pt x="3801152" y="706881"/>
                  </a:lnTo>
                  <a:lnTo>
                    <a:pt x="3823862" y="669499"/>
                  </a:lnTo>
                  <a:lnTo>
                    <a:pt x="3842953" y="629866"/>
                  </a:lnTo>
                  <a:lnTo>
                    <a:pt x="3858198" y="588211"/>
                  </a:lnTo>
                  <a:lnTo>
                    <a:pt x="3869369" y="544761"/>
                  </a:lnTo>
                  <a:lnTo>
                    <a:pt x="3876239" y="499745"/>
                  </a:lnTo>
                  <a:lnTo>
                    <a:pt x="3878579" y="453390"/>
                  </a:lnTo>
                  <a:lnTo>
                    <a:pt x="3876239" y="407032"/>
                  </a:lnTo>
                  <a:lnTo>
                    <a:pt x="3869368" y="362014"/>
                  </a:lnTo>
                  <a:lnTo>
                    <a:pt x="3858196" y="318563"/>
                  </a:lnTo>
                  <a:lnTo>
                    <a:pt x="3842951" y="276907"/>
                  </a:lnTo>
                  <a:lnTo>
                    <a:pt x="3823859" y="237274"/>
                  </a:lnTo>
                  <a:lnTo>
                    <a:pt x="3801149" y="199892"/>
                  </a:lnTo>
                  <a:lnTo>
                    <a:pt x="3775049" y="164989"/>
                  </a:lnTo>
                  <a:lnTo>
                    <a:pt x="3745787" y="132792"/>
                  </a:lnTo>
                  <a:lnTo>
                    <a:pt x="3713590" y="103530"/>
                  </a:lnTo>
                  <a:lnTo>
                    <a:pt x="3678687" y="77430"/>
                  </a:lnTo>
                  <a:lnTo>
                    <a:pt x="3641305" y="54720"/>
                  </a:lnTo>
                  <a:lnTo>
                    <a:pt x="3601672" y="35628"/>
                  </a:lnTo>
                  <a:lnTo>
                    <a:pt x="3560016" y="20383"/>
                  </a:lnTo>
                  <a:lnTo>
                    <a:pt x="3516565" y="9211"/>
                  </a:lnTo>
                  <a:lnTo>
                    <a:pt x="3471547" y="2340"/>
                  </a:lnTo>
                  <a:lnTo>
                    <a:pt x="3425190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320533" y="5052824"/>
              <a:ext cx="3878579" cy="906780"/>
            </a:xfrm>
            <a:custGeom>
              <a:avLst/>
              <a:gdLst/>
              <a:ahLst/>
              <a:cxnLst/>
              <a:rect l="l" t="t" r="r" b="b"/>
              <a:pathLst>
                <a:path w="3878579" h="906779">
                  <a:moveTo>
                    <a:pt x="0" y="453390"/>
                  </a:moveTo>
                  <a:lnTo>
                    <a:pt x="2340" y="407032"/>
                  </a:lnTo>
                  <a:lnTo>
                    <a:pt x="9211" y="362014"/>
                  </a:lnTo>
                  <a:lnTo>
                    <a:pt x="20384" y="318563"/>
                  </a:lnTo>
                  <a:lnTo>
                    <a:pt x="35630" y="276907"/>
                  </a:lnTo>
                  <a:lnTo>
                    <a:pt x="54723" y="237274"/>
                  </a:lnTo>
                  <a:lnTo>
                    <a:pt x="77433" y="199892"/>
                  </a:lnTo>
                  <a:lnTo>
                    <a:pt x="103534" y="164989"/>
                  </a:lnTo>
                  <a:lnTo>
                    <a:pt x="132797" y="132792"/>
                  </a:lnTo>
                  <a:lnTo>
                    <a:pt x="164994" y="103530"/>
                  </a:lnTo>
                  <a:lnTo>
                    <a:pt x="199898" y="77430"/>
                  </a:lnTo>
                  <a:lnTo>
                    <a:pt x="237280" y="54720"/>
                  </a:lnTo>
                  <a:lnTo>
                    <a:pt x="276913" y="35628"/>
                  </a:lnTo>
                  <a:lnTo>
                    <a:pt x="318568" y="20383"/>
                  </a:lnTo>
                  <a:lnTo>
                    <a:pt x="362018" y="9211"/>
                  </a:lnTo>
                  <a:lnTo>
                    <a:pt x="407034" y="2340"/>
                  </a:lnTo>
                  <a:lnTo>
                    <a:pt x="453390" y="0"/>
                  </a:lnTo>
                  <a:lnTo>
                    <a:pt x="3425190" y="0"/>
                  </a:lnTo>
                  <a:lnTo>
                    <a:pt x="3471547" y="2340"/>
                  </a:lnTo>
                  <a:lnTo>
                    <a:pt x="3516565" y="9211"/>
                  </a:lnTo>
                  <a:lnTo>
                    <a:pt x="3560016" y="20383"/>
                  </a:lnTo>
                  <a:lnTo>
                    <a:pt x="3601672" y="35628"/>
                  </a:lnTo>
                  <a:lnTo>
                    <a:pt x="3641305" y="54720"/>
                  </a:lnTo>
                  <a:lnTo>
                    <a:pt x="3678687" y="77430"/>
                  </a:lnTo>
                  <a:lnTo>
                    <a:pt x="3713590" y="103530"/>
                  </a:lnTo>
                  <a:lnTo>
                    <a:pt x="3745787" y="132792"/>
                  </a:lnTo>
                  <a:lnTo>
                    <a:pt x="3775049" y="164989"/>
                  </a:lnTo>
                  <a:lnTo>
                    <a:pt x="3801149" y="199892"/>
                  </a:lnTo>
                  <a:lnTo>
                    <a:pt x="3823859" y="237274"/>
                  </a:lnTo>
                  <a:lnTo>
                    <a:pt x="3842951" y="276907"/>
                  </a:lnTo>
                  <a:lnTo>
                    <a:pt x="3858196" y="318563"/>
                  </a:lnTo>
                  <a:lnTo>
                    <a:pt x="3869368" y="362014"/>
                  </a:lnTo>
                  <a:lnTo>
                    <a:pt x="3876239" y="407032"/>
                  </a:lnTo>
                  <a:lnTo>
                    <a:pt x="3878579" y="453390"/>
                  </a:lnTo>
                  <a:lnTo>
                    <a:pt x="3876239" y="499747"/>
                  </a:lnTo>
                  <a:lnTo>
                    <a:pt x="3869368" y="544765"/>
                  </a:lnTo>
                  <a:lnTo>
                    <a:pt x="3858196" y="588216"/>
                  </a:lnTo>
                  <a:lnTo>
                    <a:pt x="3842951" y="629872"/>
                  </a:lnTo>
                  <a:lnTo>
                    <a:pt x="3823859" y="669505"/>
                  </a:lnTo>
                  <a:lnTo>
                    <a:pt x="3801149" y="706887"/>
                  </a:lnTo>
                  <a:lnTo>
                    <a:pt x="3775049" y="741790"/>
                  </a:lnTo>
                  <a:lnTo>
                    <a:pt x="3745787" y="773987"/>
                  </a:lnTo>
                  <a:lnTo>
                    <a:pt x="3713590" y="803249"/>
                  </a:lnTo>
                  <a:lnTo>
                    <a:pt x="3678687" y="829349"/>
                  </a:lnTo>
                  <a:lnTo>
                    <a:pt x="3641305" y="852059"/>
                  </a:lnTo>
                  <a:lnTo>
                    <a:pt x="3601672" y="871151"/>
                  </a:lnTo>
                  <a:lnTo>
                    <a:pt x="3560016" y="886396"/>
                  </a:lnTo>
                  <a:lnTo>
                    <a:pt x="3516565" y="897568"/>
                  </a:lnTo>
                  <a:lnTo>
                    <a:pt x="3471547" y="904439"/>
                  </a:lnTo>
                  <a:lnTo>
                    <a:pt x="3425190" y="906780"/>
                  </a:lnTo>
                  <a:lnTo>
                    <a:pt x="453390" y="906780"/>
                  </a:lnTo>
                  <a:lnTo>
                    <a:pt x="407034" y="904439"/>
                  </a:lnTo>
                  <a:lnTo>
                    <a:pt x="362018" y="897568"/>
                  </a:lnTo>
                  <a:lnTo>
                    <a:pt x="318568" y="886395"/>
                  </a:lnTo>
                  <a:lnTo>
                    <a:pt x="276913" y="871149"/>
                  </a:lnTo>
                  <a:lnTo>
                    <a:pt x="237280" y="852056"/>
                  </a:lnTo>
                  <a:lnTo>
                    <a:pt x="199898" y="829346"/>
                  </a:lnTo>
                  <a:lnTo>
                    <a:pt x="164994" y="803245"/>
                  </a:lnTo>
                  <a:lnTo>
                    <a:pt x="132797" y="773982"/>
                  </a:lnTo>
                  <a:lnTo>
                    <a:pt x="103534" y="741785"/>
                  </a:lnTo>
                  <a:lnTo>
                    <a:pt x="77433" y="706881"/>
                  </a:lnTo>
                  <a:lnTo>
                    <a:pt x="54723" y="669499"/>
                  </a:lnTo>
                  <a:lnTo>
                    <a:pt x="35630" y="629866"/>
                  </a:lnTo>
                  <a:lnTo>
                    <a:pt x="20384" y="588211"/>
                  </a:lnTo>
                  <a:lnTo>
                    <a:pt x="9211" y="544761"/>
                  </a:lnTo>
                  <a:lnTo>
                    <a:pt x="2340" y="499745"/>
                  </a:lnTo>
                  <a:lnTo>
                    <a:pt x="0" y="453390"/>
                  </a:lnTo>
                  <a:close/>
                </a:path>
              </a:pathLst>
            </a:custGeom>
            <a:ln w="19050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994148" y="5283925"/>
            <a:ext cx="1169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95" dirty="0">
                <a:solidFill>
                  <a:srgbClr val="FF5F46"/>
                </a:solidFill>
                <a:latin typeface="Lucida Sans Unicode"/>
                <a:cs typeface="Lucida Sans Unicode"/>
              </a:rPr>
              <a:t>P</a:t>
            </a:r>
            <a:r>
              <a:rPr sz="2400" spc="15" dirty="0">
                <a:solidFill>
                  <a:srgbClr val="FF5F46"/>
                </a:solidFill>
                <a:latin typeface="Lucida Sans Unicode"/>
                <a:cs typeface="Lucida Sans Unicode"/>
              </a:rPr>
              <a:t>a</a:t>
            </a:r>
            <a:r>
              <a:rPr sz="2400" spc="-15" dirty="0">
                <a:solidFill>
                  <a:srgbClr val="FF5F46"/>
                </a:solidFill>
                <a:latin typeface="Lucida Sans Unicode"/>
                <a:cs typeface="Lucida Sans Unicode"/>
              </a:rPr>
              <a:t>rque</a:t>
            </a:r>
            <a:r>
              <a:rPr sz="2400" spc="70" dirty="0">
                <a:solidFill>
                  <a:srgbClr val="FF5F46"/>
                </a:solidFill>
                <a:latin typeface="Lucida Sans Unicode"/>
                <a:cs typeface="Lucida Sans Unicode"/>
              </a:rPr>
              <a:t>t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33588" y="5247144"/>
            <a:ext cx="701039" cy="537959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7513319" y="4020311"/>
            <a:ext cx="1887220" cy="513715"/>
            <a:chOff x="7513319" y="4020311"/>
            <a:chExt cx="1887220" cy="513715"/>
          </a:xfrm>
        </p:grpSpPr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56447" y="4053852"/>
              <a:ext cx="653795" cy="44651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13319" y="4085856"/>
              <a:ext cx="580643" cy="38251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87968" y="4020311"/>
              <a:ext cx="512063" cy="513587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9386" y="389502"/>
            <a:ext cx="83153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15" dirty="0">
                <a:latin typeface="Tahoma"/>
                <a:cs typeface="Tahoma"/>
              </a:rPr>
              <a:t>Liquid</a:t>
            </a:r>
            <a:r>
              <a:rPr sz="4000" spc="-345" dirty="0">
                <a:latin typeface="Tahoma"/>
                <a:cs typeface="Tahoma"/>
              </a:rPr>
              <a:t> </a:t>
            </a:r>
            <a:r>
              <a:rPr sz="4000" spc="-204" dirty="0">
                <a:latin typeface="Tahoma"/>
                <a:cs typeface="Tahoma"/>
              </a:rPr>
              <a:t>clustering</a:t>
            </a:r>
            <a:r>
              <a:rPr sz="4000" spc="-345" dirty="0">
                <a:latin typeface="Tahoma"/>
                <a:cs typeface="Tahoma"/>
              </a:rPr>
              <a:t> </a:t>
            </a:r>
            <a:r>
              <a:rPr sz="4000" spc="-254" dirty="0">
                <a:latin typeface="Tahoma"/>
                <a:cs typeface="Tahoma"/>
              </a:rPr>
              <a:t>Usage</a:t>
            </a:r>
            <a:r>
              <a:rPr sz="4000" spc="-345" dirty="0">
                <a:latin typeface="Tahoma"/>
                <a:cs typeface="Tahoma"/>
              </a:rPr>
              <a:t> </a:t>
            </a:r>
            <a:r>
              <a:rPr sz="4000" spc="-315" dirty="0">
                <a:latin typeface="Tahoma"/>
                <a:cs typeface="Tahoma"/>
              </a:rPr>
              <a:t>Walkthrough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9386" y="1291220"/>
            <a:ext cx="9004300" cy="511619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21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Create</a:t>
            </a:r>
            <a:r>
              <a:rPr sz="21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1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new</a:t>
            </a:r>
            <a:r>
              <a:rPr sz="21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Delta</a:t>
            </a:r>
            <a:r>
              <a:rPr sz="21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table</a:t>
            </a:r>
            <a:r>
              <a:rPr sz="21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with</a:t>
            </a:r>
            <a:r>
              <a:rPr sz="21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liquid</a:t>
            </a:r>
            <a:r>
              <a:rPr sz="21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clustering</a:t>
            </a:r>
            <a:endParaRPr sz="2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100" spc="-5" dirty="0">
                <a:solidFill>
                  <a:srgbClr val="559CD5"/>
                </a:solidFill>
                <a:latin typeface="Arial MT"/>
                <a:cs typeface="Arial MT"/>
              </a:rPr>
              <a:t>CREATE</a:t>
            </a:r>
            <a:r>
              <a:rPr sz="2100" dirty="0">
                <a:solidFill>
                  <a:srgbClr val="559CD5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D3D3D3"/>
                </a:solidFill>
                <a:latin typeface="Arial MT"/>
                <a:cs typeface="Arial MT"/>
              </a:rPr>
              <a:t>[</a:t>
            </a:r>
            <a:r>
              <a:rPr sz="2100" spc="-5" dirty="0">
                <a:solidFill>
                  <a:srgbClr val="559CD5"/>
                </a:solidFill>
                <a:latin typeface="Arial MT"/>
                <a:cs typeface="Arial MT"/>
              </a:rPr>
              <a:t>EXTERNAL</a:t>
            </a:r>
            <a:r>
              <a:rPr sz="2100" spc="-5" dirty="0">
                <a:solidFill>
                  <a:srgbClr val="D3D3D3"/>
                </a:solidFill>
                <a:latin typeface="Arial MT"/>
                <a:cs typeface="Arial MT"/>
              </a:rPr>
              <a:t>]</a:t>
            </a:r>
            <a:r>
              <a:rPr sz="2100" spc="5" dirty="0">
                <a:solidFill>
                  <a:srgbClr val="D3D3D3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559CD5"/>
                </a:solidFill>
                <a:latin typeface="Arial MT"/>
                <a:cs typeface="Arial MT"/>
              </a:rPr>
              <a:t>TABLE </a:t>
            </a:r>
            <a:r>
              <a:rPr sz="2100" spc="-5" dirty="0">
                <a:solidFill>
                  <a:srgbClr val="D3D3D3"/>
                </a:solidFill>
                <a:latin typeface="Arial MT"/>
                <a:cs typeface="Arial MT"/>
              </a:rPr>
              <a:t>tbl</a:t>
            </a:r>
            <a:r>
              <a:rPr sz="2100" spc="15" dirty="0">
                <a:solidFill>
                  <a:srgbClr val="D3D3D3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D3D3D3"/>
                </a:solidFill>
                <a:latin typeface="Arial MT"/>
                <a:cs typeface="Arial MT"/>
              </a:rPr>
              <a:t>(id </a:t>
            </a:r>
            <a:r>
              <a:rPr sz="2100" spc="-5" dirty="0">
                <a:solidFill>
                  <a:srgbClr val="559CD5"/>
                </a:solidFill>
                <a:latin typeface="Arial MT"/>
                <a:cs typeface="Arial MT"/>
              </a:rPr>
              <a:t>INT</a:t>
            </a:r>
            <a:r>
              <a:rPr sz="2100" spc="-5" dirty="0">
                <a:solidFill>
                  <a:srgbClr val="D3D3D3"/>
                </a:solidFill>
                <a:latin typeface="Arial MT"/>
                <a:cs typeface="Arial MT"/>
              </a:rPr>
              <a:t>,</a:t>
            </a:r>
            <a:r>
              <a:rPr sz="2100" spc="30" dirty="0">
                <a:solidFill>
                  <a:srgbClr val="D3D3D3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D3D3D3"/>
                </a:solidFill>
                <a:latin typeface="Arial MT"/>
                <a:cs typeface="Arial MT"/>
              </a:rPr>
              <a:t>name </a:t>
            </a:r>
            <a:r>
              <a:rPr sz="2100" spc="-5" dirty="0">
                <a:solidFill>
                  <a:srgbClr val="559CD5"/>
                </a:solidFill>
                <a:latin typeface="Arial MT"/>
                <a:cs typeface="Arial MT"/>
              </a:rPr>
              <a:t>STRING</a:t>
            </a:r>
            <a:r>
              <a:rPr sz="2100" spc="-5" dirty="0">
                <a:solidFill>
                  <a:srgbClr val="D3D3D3"/>
                </a:solidFill>
                <a:latin typeface="Arial MT"/>
                <a:cs typeface="Arial MT"/>
              </a:rPr>
              <a:t>)</a:t>
            </a:r>
            <a:r>
              <a:rPr sz="2100" spc="15" dirty="0">
                <a:solidFill>
                  <a:srgbClr val="D3D3D3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559CD5"/>
                </a:solidFill>
                <a:latin typeface="Arial MT"/>
                <a:cs typeface="Arial MT"/>
              </a:rPr>
              <a:t>CLUSTER BY</a:t>
            </a:r>
            <a:r>
              <a:rPr sz="2100" spc="-5" dirty="0">
                <a:solidFill>
                  <a:srgbClr val="D3D3D3"/>
                </a:solidFill>
                <a:latin typeface="Arial MT"/>
                <a:cs typeface="Arial MT"/>
              </a:rPr>
              <a:t>(id)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21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Change</a:t>
            </a:r>
            <a:r>
              <a:rPr sz="21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Liquid</a:t>
            </a:r>
            <a:r>
              <a:rPr sz="21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Clustering</a:t>
            </a:r>
            <a:r>
              <a:rPr sz="21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keys</a:t>
            </a:r>
            <a:r>
              <a:rPr sz="21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on</a:t>
            </a:r>
            <a:r>
              <a:rPr sz="21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existing</a:t>
            </a:r>
            <a:r>
              <a:rPr sz="21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clustered</a:t>
            </a:r>
            <a:r>
              <a:rPr sz="21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table:</a:t>
            </a:r>
            <a:endParaRPr sz="2100">
              <a:latin typeface="Microsoft Sans Serif"/>
              <a:cs typeface="Microsoft Sans Serif"/>
            </a:endParaRPr>
          </a:p>
          <a:p>
            <a:pPr marL="88900">
              <a:lnSpc>
                <a:spcPct val="100000"/>
              </a:lnSpc>
              <a:spcBef>
                <a:spcPts val="1485"/>
              </a:spcBef>
            </a:pPr>
            <a:r>
              <a:rPr sz="2100" dirty="0">
                <a:solidFill>
                  <a:srgbClr val="559CD5"/>
                </a:solidFill>
                <a:latin typeface="Arial MT"/>
                <a:cs typeface="Arial MT"/>
              </a:rPr>
              <a:t>ALTER</a:t>
            </a:r>
            <a:r>
              <a:rPr sz="2100" spc="-40" dirty="0">
                <a:solidFill>
                  <a:srgbClr val="559CD5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559CD5"/>
                </a:solidFill>
                <a:latin typeface="Arial MT"/>
                <a:cs typeface="Arial MT"/>
              </a:rPr>
              <a:t>TABLE </a:t>
            </a:r>
            <a:r>
              <a:rPr sz="2100" spc="-5" dirty="0">
                <a:solidFill>
                  <a:srgbClr val="D3D3D3"/>
                </a:solidFill>
                <a:latin typeface="Arial MT"/>
                <a:cs typeface="Arial MT"/>
              </a:rPr>
              <a:t>tbl</a:t>
            </a:r>
            <a:r>
              <a:rPr sz="2100" spc="-20" dirty="0">
                <a:solidFill>
                  <a:srgbClr val="D3D3D3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559CD5"/>
                </a:solidFill>
                <a:latin typeface="Arial MT"/>
                <a:cs typeface="Arial MT"/>
              </a:rPr>
              <a:t>CLUSTER </a:t>
            </a:r>
            <a:r>
              <a:rPr sz="2100" dirty="0">
                <a:solidFill>
                  <a:srgbClr val="559CD5"/>
                </a:solidFill>
                <a:latin typeface="Arial MT"/>
                <a:cs typeface="Arial MT"/>
              </a:rPr>
              <a:t>BY</a:t>
            </a:r>
            <a:r>
              <a:rPr sz="2100" spc="-20" dirty="0">
                <a:solidFill>
                  <a:srgbClr val="559CD5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D3D3D3"/>
                </a:solidFill>
                <a:latin typeface="Arial MT"/>
                <a:cs typeface="Arial MT"/>
              </a:rPr>
              <a:t>(name);</a:t>
            </a:r>
            <a:endParaRPr sz="2100">
              <a:latin typeface="Arial MT"/>
              <a:cs typeface="Arial MT"/>
            </a:endParaRPr>
          </a:p>
          <a:p>
            <a:pPr marL="24765">
              <a:lnSpc>
                <a:spcPct val="100000"/>
              </a:lnSpc>
              <a:spcBef>
                <a:spcPts val="1480"/>
              </a:spcBef>
            </a:pPr>
            <a:r>
              <a:rPr sz="21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Clustering</a:t>
            </a:r>
            <a:r>
              <a:rPr sz="21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data</a:t>
            </a:r>
            <a:r>
              <a:rPr sz="21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in</a:t>
            </a:r>
            <a:r>
              <a:rPr sz="21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1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Delta</a:t>
            </a:r>
            <a:r>
              <a:rPr sz="21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table</a:t>
            </a:r>
            <a:r>
              <a:rPr sz="21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with</a:t>
            </a:r>
            <a:r>
              <a:rPr sz="21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liquid</a:t>
            </a:r>
            <a:r>
              <a:rPr sz="21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clustering:</a:t>
            </a:r>
            <a:endParaRPr sz="2100">
              <a:latin typeface="Microsoft Sans Serif"/>
              <a:cs typeface="Microsoft Sans Serif"/>
            </a:endParaRPr>
          </a:p>
          <a:p>
            <a:pPr marL="88900">
              <a:lnSpc>
                <a:spcPct val="100000"/>
              </a:lnSpc>
              <a:spcBef>
                <a:spcPts val="1475"/>
              </a:spcBef>
            </a:pPr>
            <a:r>
              <a:rPr sz="2100" spc="-5" dirty="0">
                <a:solidFill>
                  <a:srgbClr val="559CD5"/>
                </a:solidFill>
                <a:latin typeface="Arial MT"/>
                <a:cs typeface="Arial MT"/>
              </a:rPr>
              <a:t>OPTIMIZE</a:t>
            </a:r>
            <a:r>
              <a:rPr sz="2100" spc="-20" dirty="0">
                <a:solidFill>
                  <a:srgbClr val="559CD5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D3D3D3"/>
                </a:solidFill>
                <a:latin typeface="Arial MT"/>
                <a:cs typeface="Arial MT"/>
              </a:rPr>
              <a:t>tbl;</a:t>
            </a:r>
            <a:endParaRPr sz="2100">
              <a:latin typeface="Arial MT"/>
              <a:cs typeface="Arial MT"/>
            </a:endParaRPr>
          </a:p>
          <a:p>
            <a:pPr marL="24765">
              <a:lnSpc>
                <a:spcPct val="100000"/>
              </a:lnSpc>
              <a:spcBef>
                <a:spcPts val="1475"/>
              </a:spcBef>
            </a:pPr>
            <a:r>
              <a:rPr sz="21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What</a:t>
            </a:r>
            <a:r>
              <a:rPr sz="21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you</a:t>
            </a:r>
            <a:r>
              <a:rPr sz="21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90" dirty="0">
                <a:solidFill>
                  <a:srgbClr val="F8F7F4"/>
                </a:solidFill>
                <a:latin typeface="Microsoft Sans Serif"/>
                <a:cs typeface="Microsoft Sans Serif"/>
              </a:rPr>
              <a:t>don’t</a:t>
            </a:r>
            <a:r>
              <a:rPr sz="21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need</a:t>
            </a:r>
            <a:r>
              <a:rPr sz="21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135" dirty="0">
                <a:solidFill>
                  <a:srgbClr val="F8F7F4"/>
                </a:solidFill>
                <a:latin typeface="Microsoft Sans Serif"/>
                <a:cs typeface="Microsoft Sans Serif"/>
              </a:rPr>
              <a:t>to</a:t>
            </a:r>
            <a:r>
              <a:rPr sz="21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worry</a:t>
            </a:r>
            <a:r>
              <a:rPr sz="21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about:</a:t>
            </a:r>
            <a:endParaRPr sz="2100">
              <a:latin typeface="Microsoft Sans Serif"/>
              <a:cs typeface="Microsoft Sans Serif"/>
            </a:endParaRPr>
          </a:p>
          <a:p>
            <a:pPr marL="622300" indent="-451484">
              <a:lnSpc>
                <a:spcPct val="100000"/>
              </a:lnSpc>
              <a:spcBef>
                <a:spcPts val="1475"/>
              </a:spcBef>
              <a:buSzPct val="109523"/>
              <a:buFont typeface="Times New Roman"/>
              <a:buChar char="●"/>
              <a:tabLst>
                <a:tab pos="621665" algn="l"/>
                <a:tab pos="622300" algn="l"/>
              </a:tabLst>
            </a:pPr>
            <a:r>
              <a:rPr sz="2100" spc="30" dirty="0">
                <a:solidFill>
                  <a:srgbClr val="F8F7F4"/>
                </a:solidFill>
                <a:latin typeface="Trebuchet MS"/>
                <a:cs typeface="Trebuchet MS"/>
              </a:rPr>
              <a:t>Optimal</a:t>
            </a:r>
            <a:r>
              <a:rPr sz="2100" spc="-114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F8F7F4"/>
                </a:solidFill>
                <a:latin typeface="Trebuchet MS"/>
                <a:cs typeface="Trebuchet MS"/>
              </a:rPr>
              <a:t>ﬁle</a:t>
            </a:r>
            <a:r>
              <a:rPr sz="2100" spc="-100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F8F7F4"/>
                </a:solidFill>
                <a:latin typeface="Trebuchet MS"/>
                <a:cs typeface="Trebuchet MS"/>
              </a:rPr>
              <a:t>sizes</a:t>
            </a:r>
            <a:endParaRPr sz="2100">
              <a:latin typeface="Trebuchet MS"/>
              <a:cs typeface="Trebuchet MS"/>
            </a:endParaRPr>
          </a:p>
          <a:p>
            <a:pPr marL="622300" indent="-451484">
              <a:lnSpc>
                <a:spcPct val="100000"/>
              </a:lnSpc>
              <a:spcBef>
                <a:spcPts val="385"/>
              </a:spcBef>
              <a:buSzPct val="109523"/>
              <a:buFont typeface="Times New Roman"/>
              <a:buChar char="●"/>
              <a:tabLst>
                <a:tab pos="621665" algn="l"/>
                <a:tab pos="622300" algn="l"/>
              </a:tabLst>
            </a:pPr>
            <a:r>
              <a:rPr sz="21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Whether</a:t>
            </a:r>
            <a:r>
              <a:rPr sz="21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1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column</a:t>
            </a:r>
            <a:r>
              <a:rPr sz="21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can</a:t>
            </a:r>
            <a:r>
              <a:rPr sz="21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be</a:t>
            </a:r>
            <a:r>
              <a:rPr sz="21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used</a:t>
            </a:r>
            <a:r>
              <a:rPr sz="21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as</a:t>
            </a:r>
            <a:r>
              <a:rPr sz="21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1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clustering</a:t>
            </a:r>
            <a:r>
              <a:rPr sz="21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key</a:t>
            </a:r>
            <a:endParaRPr sz="2100">
              <a:latin typeface="Microsoft Sans Serif"/>
              <a:cs typeface="Microsoft Sans Serif"/>
            </a:endParaRPr>
          </a:p>
          <a:p>
            <a:pPr marL="622300" indent="-451484">
              <a:lnSpc>
                <a:spcPct val="100000"/>
              </a:lnSpc>
              <a:spcBef>
                <a:spcPts val="370"/>
              </a:spcBef>
              <a:buSzPct val="109523"/>
              <a:buFont typeface="Times New Roman"/>
              <a:buChar char="●"/>
              <a:tabLst>
                <a:tab pos="621665" algn="l"/>
                <a:tab pos="622300" algn="l"/>
              </a:tabLst>
            </a:pPr>
            <a:r>
              <a:rPr sz="21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Order</a:t>
            </a:r>
            <a:r>
              <a:rPr sz="21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of</a:t>
            </a:r>
            <a:r>
              <a:rPr sz="21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clustering</a:t>
            </a:r>
            <a:r>
              <a:rPr sz="21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1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keys</a:t>
            </a:r>
            <a:endParaRPr sz="2100">
              <a:latin typeface="Microsoft Sans Serif"/>
              <a:cs typeface="Microsoft Sans Serif"/>
            </a:endParaRPr>
          </a:p>
          <a:p>
            <a:pPr marL="24765">
              <a:lnSpc>
                <a:spcPct val="100000"/>
              </a:lnSpc>
              <a:spcBef>
                <a:spcPts val="1995"/>
              </a:spcBef>
              <a:tabLst>
                <a:tab pos="1584960" algn="l"/>
              </a:tabLst>
            </a:pPr>
            <a:r>
              <a:rPr sz="2100" b="1" spc="-10" dirty="0">
                <a:solidFill>
                  <a:srgbClr val="F8F7F4"/>
                </a:solidFill>
                <a:latin typeface="Arial"/>
                <a:cs typeface="Arial"/>
              </a:rPr>
              <a:t>Public</a:t>
            </a:r>
            <a:r>
              <a:rPr sz="2100" b="1" spc="-50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100" b="1" spc="-10" dirty="0">
                <a:solidFill>
                  <a:srgbClr val="F8F7F4"/>
                </a:solidFill>
                <a:latin typeface="Arial"/>
                <a:cs typeface="Arial"/>
              </a:rPr>
              <a:t>doc:	</a:t>
            </a:r>
            <a:r>
              <a:rPr sz="2100" u="heavy" spc="55" dirty="0">
                <a:solidFill>
                  <a:srgbClr val="FF3620"/>
                </a:solidFill>
                <a:uFill>
                  <a:solidFill>
                    <a:srgbClr val="FF3620"/>
                  </a:solidFill>
                </a:uFill>
                <a:latin typeface="Microsoft Sans Serif"/>
                <a:cs typeface="Microsoft Sans Serif"/>
                <a:hlinkClick r:id="rId2"/>
              </a:rPr>
              <a:t>https://docs.databricks.com/delta/clustering.html</a:t>
            </a:r>
            <a:endParaRPr sz="2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091" y="1229315"/>
            <a:ext cx="5196840" cy="650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00" dirty="0">
                <a:solidFill>
                  <a:srgbClr val="FFAB00"/>
                </a:solidFill>
              </a:rPr>
              <a:t>Liquid</a:t>
            </a:r>
            <a:r>
              <a:rPr sz="4100" spc="-215" dirty="0">
                <a:solidFill>
                  <a:srgbClr val="FFAB00"/>
                </a:solidFill>
              </a:rPr>
              <a:t> </a:t>
            </a:r>
            <a:r>
              <a:rPr sz="4100" spc="15" dirty="0">
                <a:solidFill>
                  <a:srgbClr val="FFAB00"/>
                </a:solidFill>
              </a:rPr>
              <a:t>Clustering</a:t>
            </a:r>
            <a:r>
              <a:rPr sz="4100" spc="-215" dirty="0">
                <a:solidFill>
                  <a:srgbClr val="FFAB00"/>
                </a:solidFill>
              </a:rPr>
              <a:t> </a:t>
            </a:r>
            <a:r>
              <a:rPr sz="4100" spc="-55" dirty="0">
                <a:solidFill>
                  <a:srgbClr val="FFAB00"/>
                </a:solidFill>
              </a:rPr>
              <a:t>GA</a:t>
            </a:r>
            <a:endParaRPr sz="4100"/>
          </a:p>
        </p:txBody>
      </p:sp>
      <p:sp>
        <p:nvSpPr>
          <p:cNvPr id="3" name="object 3"/>
          <p:cNvSpPr txBox="1"/>
          <p:nvPr/>
        </p:nvSpPr>
        <p:spPr>
          <a:xfrm>
            <a:off x="687091" y="2364694"/>
            <a:ext cx="3981450" cy="3049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3100" spc="5" dirty="0">
                <a:solidFill>
                  <a:srgbClr val="FFAB00"/>
                </a:solidFill>
                <a:latin typeface="Lucida Sans Unicode"/>
                <a:cs typeface="Lucida Sans Unicode"/>
              </a:rPr>
              <a:t>Ea</a:t>
            </a:r>
            <a:r>
              <a:rPr sz="3100" spc="20" dirty="0">
                <a:solidFill>
                  <a:srgbClr val="FFAB00"/>
                </a:solidFill>
                <a:latin typeface="Lucida Sans Unicode"/>
                <a:cs typeface="Lucida Sans Unicode"/>
              </a:rPr>
              <a:t>s</a:t>
            </a:r>
            <a:r>
              <a:rPr sz="3100" spc="165" dirty="0">
                <a:solidFill>
                  <a:srgbClr val="FFAB00"/>
                </a:solidFill>
                <a:latin typeface="Lucida Sans Unicode"/>
                <a:cs typeface="Lucida Sans Unicode"/>
              </a:rPr>
              <a:t>y</a:t>
            </a:r>
            <a:r>
              <a:rPr sz="3100" spc="-250" dirty="0">
                <a:solidFill>
                  <a:srgbClr val="FFAB00"/>
                </a:solidFill>
                <a:latin typeface="Lucida Sans Unicode"/>
                <a:cs typeface="Lucida Sans Unicode"/>
              </a:rPr>
              <a:t> </a:t>
            </a:r>
            <a:r>
              <a:rPr sz="3100" spc="75" dirty="0">
                <a:solidFill>
                  <a:srgbClr val="F8F7F4"/>
                </a:solidFill>
                <a:latin typeface="Lucida Sans Unicode"/>
                <a:cs typeface="Lucida Sans Unicode"/>
              </a:rPr>
              <a:t>t</a:t>
            </a:r>
            <a:r>
              <a:rPr sz="3100" spc="-50" dirty="0">
                <a:solidFill>
                  <a:srgbClr val="F8F7F4"/>
                </a:solidFill>
                <a:latin typeface="Lucida Sans Unicode"/>
                <a:cs typeface="Lucida Sans Unicode"/>
              </a:rPr>
              <a:t>o</a:t>
            </a:r>
            <a:r>
              <a:rPr sz="3100" spc="-245" dirty="0">
                <a:solidFill>
                  <a:srgbClr val="F8F7F4"/>
                </a:solidFill>
                <a:latin typeface="Lucida Sans Unicode"/>
                <a:cs typeface="Lucida Sans Unicode"/>
              </a:rPr>
              <a:t> </a:t>
            </a:r>
            <a:r>
              <a:rPr sz="3100" spc="-85" dirty="0">
                <a:solidFill>
                  <a:srgbClr val="F8F7F4"/>
                </a:solidFill>
                <a:latin typeface="Lucida Sans Unicode"/>
                <a:cs typeface="Lucida Sans Unicode"/>
              </a:rPr>
              <a:t>u</a:t>
            </a:r>
            <a:r>
              <a:rPr sz="3100" spc="-60" dirty="0">
                <a:solidFill>
                  <a:srgbClr val="F8F7F4"/>
                </a:solidFill>
                <a:latin typeface="Lucida Sans Unicode"/>
                <a:cs typeface="Lucida Sans Unicode"/>
              </a:rPr>
              <a:t>s</a:t>
            </a:r>
            <a:r>
              <a:rPr sz="3100" spc="80" dirty="0">
                <a:solidFill>
                  <a:srgbClr val="F8F7F4"/>
                </a:solidFill>
                <a:latin typeface="Lucida Sans Unicode"/>
                <a:cs typeface="Lucida Sans Unicode"/>
              </a:rPr>
              <a:t>e</a:t>
            </a:r>
            <a:endParaRPr sz="3100">
              <a:latin typeface="Lucida Sans Unicode"/>
              <a:cs typeface="Lucida Sans Unicode"/>
            </a:endParaRPr>
          </a:p>
          <a:p>
            <a:pPr marL="12700" marR="5080" algn="just">
              <a:lnSpc>
                <a:spcPct val="180000"/>
              </a:lnSpc>
            </a:pPr>
            <a:r>
              <a:rPr sz="3100" spc="-60" dirty="0">
                <a:solidFill>
                  <a:srgbClr val="F8F7F4"/>
                </a:solidFill>
                <a:latin typeface="Lucida Sans Unicode"/>
                <a:cs typeface="Lucida Sans Unicode"/>
              </a:rPr>
              <a:t>U</a:t>
            </a:r>
            <a:r>
              <a:rPr sz="3100" spc="-25" dirty="0">
                <a:solidFill>
                  <a:srgbClr val="F8F7F4"/>
                </a:solidFill>
                <a:latin typeface="Lucida Sans Unicode"/>
                <a:cs typeface="Lucida Sans Unicode"/>
              </a:rPr>
              <a:t>p</a:t>
            </a:r>
            <a:r>
              <a:rPr sz="3100" spc="-240" dirty="0">
                <a:solidFill>
                  <a:srgbClr val="F8F7F4"/>
                </a:solidFill>
                <a:latin typeface="Lucida Sans Unicode"/>
                <a:cs typeface="Lucida Sans Unicode"/>
              </a:rPr>
              <a:t> </a:t>
            </a:r>
            <a:r>
              <a:rPr sz="3100" spc="75" dirty="0">
                <a:solidFill>
                  <a:srgbClr val="F8F7F4"/>
                </a:solidFill>
                <a:latin typeface="Lucida Sans Unicode"/>
                <a:cs typeface="Lucida Sans Unicode"/>
              </a:rPr>
              <a:t>t</a:t>
            </a:r>
            <a:r>
              <a:rPr sz="3100" spc="-50" dirty="0">
                <a:solidFill>
                  <a:srgbClr val="F8F7F4"/>
                </a:solidFill>
                <a:latin typeface="Lucida Sans Unicode"/>
                <a:cs typeface="Lucida Sans Unicode"/>
              </a:rPr>
              <a:t>o</a:t>
            </a:r>
            <a:r>
              <a:rPr sz="3100" spc="-245" dirty="0">
                <a:solidFill>
                  <a:srgbClr val="F8F7F4"/>
                </a:solidFill>
                <a:latin typeface="Lucida Sans Unicode"/>
                <a:cs typeface="Lucida Sans Unicode"/>
              </a:rPr>
              <a:t> </a:t>
            </a:r>
            <a:r>
              <a:rPr sz="3100" spc="-315" dirty="0">
                <a:solidFill>
                  <a:srgbClr val="FFAB00"/>
                </a:solidFill>
                <a:latin typeface="Lucida Sans Unicode"/>
                <a:cs typeface="Lucida Sans Unicode"/>
              </a:rPr>
              <a:t>7</a:t>
            </a:r>
            <a:r>
              <a:rPr sz="3100" spc="-280" dirty="0">
                <a:solidFill>
                  <a:srgbClr val="FFAB00"/>
                </a:solidFill>
                <a:latin typeface="Lucida Sans Unicode"/>
                <a:cs typeface="Lucida Sans Unicode"/>
              </a:rPr>
              <a:t>x</a:t>
            </a:r>
            <a:r>
              <a:rPr sz="3100" spc="-245" dirty="0">
                <a:solidFill>
                  <a:srgbClr val="FFAB00"/>
                </a:solidFill>
                <a:latin typeface="Lucida Sans Unicode"/>
                <a:cs typeface="Lucida Sans Unicode"/>
              </a:rPr>
              <a:t> </a:t>
            </a:r>
            <a:r>
              <a:rPr sz="3100" spc="-75" dirty="0">
                <a:solidFill>
                  <a:srgbClr val="F8F7F4"/>
                </a:solidFill>
                <a:latin typeface="Lucida Sans Unicode"/>
                <a:cs typeface="Lucida Sans Unicode"/>
              </a:rPr>
              <a:t>f</a:t>
            </a:r>
            <a:r>
              <a:rPr sz="3100" spc="-15" dirty="0">
                <a:solidFill>
                  <a:srgbClr val="F8F7F4"/>
                </a:solidFill>
                <a:latin typeface="Lucida Sans Unicode"/>
                <a:cs typeface="Lucida Sans Unicode"/>
              </a:rPr>
              <a:t>a</a:t>
            </a:r>
            <a:r>
              <a:rPr sz="3100" spc="40" dirty="0">
                <a:solidFill>
                  <a:srgbClr val="F8F7F4"/>
                </a:solidFill>
                <a:latin typeface="Lucida Sans Unicode"/>
                <a:cs typeface="Lucida Sans Unicode"/>
              </a:rPr>
              <a:t>s</a:t>
            </a:r>
            <a:r>
              <a:rPr sz="3100" spc="10" dirty="0">
                <a:solidFill>
                  <a:srgbClr val="F8F7F4"/>
                </a:solidFill>
                <a:latin typeface="Lucida Sans Unicode"/>
                <a:cs typeface="Lucida Sans Unicode"/>
              </a:rPr>
              <a:t>t</a:t>
            </a:r>
            <a:r>
              <a:rPr sz="3100" spc="45" dirty="0">
                <a:solidFill>
                  <a:srgbClr val="F8F7F4"/>
                </a:solidFill>
                <a:latin typeface="Lucida Sans Unicode"/>
                <a:cs typeface="Lucida Sans Unicode"/>
              </a:rPr>
              <a:t>e</a:t>
            </a:r>
            <a:r>
              <a:rPr sz="3100" spc="-95" dirty="0">
                <a:solidFill>
                  <a:srgbClr val="F8F7F4"/>
                </a:solidFill>
                <a:latin typeface="Lucida Sans Unicode"/>
                <a:cs typeface="Lucida Sans Unicode"/>
              </a:rPr>
              <a:t>r</a:t>
            </a:r>
            <a:r>
              <a:rPr sz="3100" spc="-254" dirty="0">
                <a:solidFill>
                  <a:srgbClr val="F8F7F4"/>
                </a:solidFill>
                <a:latin typeface="Lucida Sans Unicode"/>
                <a:cs typeface="Lucida Sans Unicode"/>
              </a:rPr>
              <a:t> </a:t>
            </a:r>
            <a:r>
              <a:rPr sz="3100" spc="-15" dirty="0">
                <a:solidFill>
                  <a:srgbClr val="F8F7F4"/>
                </a:solidFill>
                <a:latin typeface="Lucida Sans Unicode"/>
                <a:cs typeface="Lucida Sans Unicode"/>
              </a:rPr>
              <a:t>w</a:t>
            </a:r>
            <a:r>
              <a:rPr sz="3100" spc="-135" dirty="0">
                <a:solidFill>
                  <a:srgbClr val="F8F7F4"/>
                </a:solidFill>
                <a:latin typeface="Lucida Sans Unicode"/>
                <a:cs typeface="Lucida Sans Unicode"/>
              </a:rPr>
              <a:t>r</a:t>
            </a:r>
            <a:r>
              <a:rPr sz="3100" spc="-90" dirty="0">
                <a:solidFill>
                  <a:srgbClr val="F8F7F4"/>
                </a:solidFill>
                <a:latin typeface="Lucida Sans Unicode"/>
                <a:cs typeface="Lucida Sans Unicode"/>
              </a:rPr>
              <a:t>i</a:t>
            </a:r>
            <a:r>
              <a:rPr sz="3100" spc="75" dirty="0">
                <a:solidFill>
                  <a:srgbClr val="F8F7F4"/>
                </a:solidFill>
                <a:latin typeface="Lucida Sans Unicode"/>
                <a:cs typeface="Lucida Sans Unicode"/>
              </a:rPr>
              <a:t>t</a:t>
            </a:r>
            <a:r>
              <a:rPr sz="3100" spc="45" dirty="0">
                <a:solidFill>
                  <a:srgbClr val="F8F7F4"/>
                </a:solidFill>
                <a:latin typeface="Lucida Sans Unicode"/>
                <a:cs typeface="Lucida Sans Unicode"/>
              </a:rPr>
              <a:t>e</a:t>
            </a:r>
            <a:r>
              <a:rPr sz="3100" dirty="0">
                <a:solidFill>
                  <a:srgbClr val="F8F7F4"/>
                </a:solidFill>
                <a:latin typeface="Lucida Sans Unicode"/>
                <a:cs typeface="Lucida Sans Unicode"/>
              </a:rPr>
              <a:t>s  </a:t>
            </a:r>
            <a:r>
              <a:rPr sz="3100" spc="-60" dirty="0">
                <a:solidFill>
                  <a:srgbClr val="F8F7F4"/>
                </a:solidFill>
                <a:latin typeface="Lucida Sans Unicode"/>
                <a:cs typeface="Lucida Sans Unicode"/>
              </a:rPr>
              <a:t>U</a:t>
            </a:r>
            <a:r>
              <a:rPr sz="3100" spc="-25" dirty="0">
                <a:solidFill>
                  <a:srgbClr val="F8F7F4"/>
                </a:solidFill>
                <a:latin typeface="Lucida Sans Unicode"/>
                <a:cs typeface="Lucida Sans Unicode"/>
              </a:rPr>
              <a:t>p</a:t>
            </a:r>
            <a:r>
              <a:rPr sz="3100" spc="-240" dirty="0">
                <a:solidFill>
                  <a:srgbClr val="F8F7F4"/>
                </a:solidFill>
                <a:latin typeface="Lucida Sans Unicode"/>
                <a:cs typeface="Lucida Sans Unicode"/>
              </a:rPr>
              <a:t> </a:t>
            </a:r>
            <a:r>
              <a:rPr sz="3100" spc="75" dirty="0">
                <a:solidFill>
                  <a:srgbClr val="F8F7F4"/>
                </a:solidFill>
                <a:latin typeface="Lucida Sans Unicode"/>
                <a:cs typeface="Lucida Sans Unicode"/>
              </a:rPr>
              <a:t>t</a:t>
            </a:r>
            <a:r>
              <a:rPr sz="3100" spc="-50" dirty="0">
                <a:solidFill>
                  <a:srgbClr val="F8F7F4"/>
                </a:solidFill>
                <a:latin typeface="Lucida Sans Unicode"/>
                <a:cs typeface="Lucida Sans Unicode"/>
              </a:rPr>
              <a:t>o</a:t>
            </a:r>
            <a:r>
              <a:rPr sz="3100" spc="-245" dirty="0">
                <a:solidFill>
                  <a:srgbClr val="F8F7F4"/>
                </a:solidFill>
                <a:latin typeface="Lucida Sans Unicode"/>
                <a:cs typeface="Lucida Sans Unicode"/>
              </a:rPr>
              <a:t> </a:t>
            </a:r>
            <a:r>
              <a:rPr sz="3100" spc="-969" dirty="0">
                <a:solidFill>
                  <a:srgbClr val="FFAB00"/>
                </a:solidFill>
                <a:latin typeface="Lucida Sans Unicode"/>
                <a:cs typeface="Lucida Sans Unicode"/>
              </a:rPr>
              <a:t>1</a:t>
            </a:r>
            <a:r>
              <a:rPr sz="3100" spc="-250" dirty="0">
                <a:solidFill>
                  <a:srgbClr val="FFAB00"/>
                </a:solidFill>
                <a:latin typeface="Lucida Sans Unicode"/>
                <a:cs typeface="Lucida Sans Unicode"/>
              </a:rPr>
              <a:t>2</a:t>
            </a:r>
            <a:r>
              <a:rPr sz="3100" spc="-225" dirty="0">
                <a:solidFill>
                  <a:srgbClr val="FFAB00"/>
                </a:solidFill>
                <a:latin typeface="Lucida Sans Unicode"/>
                <a:cs typeface="Lucida Sans Unicode"/>
              </a:rPr>
              <a:t>x</a:t>
            </a:r>
            <a:r>
              <a:rPr sz="3100" spc="-260" dirty="0">
                <a:solidFill>
                  <a:srgbClr val="FFAB00"/>
                </a:solidFill>
                <a:latin typeface="Lucida Sans Unicode"/>
                <a:cs typeface="Lucida Sans Unicode"/>
              </a:rPr>
              <a:t> </a:t>
            </a:r>
            <a:r>
              <a:rPr sz="3100" spc="-75" dirty="0">
                <a:solidFill>
                  <a:srgbClr val="F8F7F4"/>
                </a:solidFill>
                <a:latin typeface="Lucida Sans Unicode"/>
                <a:cs typeface="Lucida Sans Unicode"/>
              </a:rPr>
              <a:t>f</a:t>
            </a:r>
            <a:r>
              <a:rPr sz="3100" spc="-20" dirty="0">
                <a:solidFill>
                  <a:srgbClr val="F8F7F4"/>
                </a:solidFill>
                <a:latin typeface="Lucida Sans Unicode"/>
                <a:cs typeface="Lucida Sans Unicode"/>
              </a:rPr>
              <a:t>a</a:t>
            </a:r>
            <a:r>
              <a:rPr sz="3100" spc="-5" dirty="0">
                <a:solidFill>
                  <a:srgbClr val="F8F7F4"/>
                </a:solidFill>
                <a:latin typeface="Lucida Sans Unicode"/>
                <a:cs typeface="Lucida Sans Unicode"/>
              </a:rPr>
              <a:t>s</a:t>
            </a:r>
            <a:r>
              <a:rPr sz="3100" spc="35" dirty="0">
                <a:solidFill>
                  <a:srgbClr val="F8F7F4"/>
                </a:solidFill>
                <a:latin typeface="Lucida Sans Unicode"/>
                <a:cs typeface="Lucida Sans Unicode"/>
              </a:rPr>
              <a:t>t</a:t>
            </a:r>
            <a:r>
              <a:rPr sz="3100" spc="65" dirty="0">
                <a:solidFill>
                  <a:srgbClr val="F8F7F4"/>
                </a:solidFill>
                <a:latin typeface="Lucida Sans Unicode"/>
                <a:cs typeface="Lucida Sans Unicode"/>
              </a:rPr>
              <a:t>e</a:t>
            </a:r>
            <a:r>
              <a:rPr sz="3100" spc="-95" dirty="0">
                <a:solidFill>
                  <a:srgbClr val="F8F7F4"/>
                </a:solidFill>
                <a:latin typeface="Lucida Sans Unicode"/>
                <a:cs typeface="Lucida Sans Unicode"/>
              </a:rPr>
              <a:t>r</a:t>
            </a:r>
            <a:r>
              <a:rPr sz="3100" spc="-254" dirty="0">
                <a:solidFill>
                  <a:srgbClr val="F8F7F4"/>
                </a:solidFill>
                <a:latin typeface="Lucida Sans Unicode"/>
                <a:cs typeface="Lucida Sans Unicode"/>
              </a:rPr>
              <a:t> </a:t>
            </a:r>
            <a:r>
              <a:rPr sz="3100" spc="-110" dirty="0">
                <a:solidFill>
                  <a:srgbClr val="F8F7F4"/>
                </a:solidFill>
                <a:latin typeface="Lucida Sans Unicode"/>
                <a:cs typeface="Lucida Sans Unicode"/>
              </a:rPr>
              <a:t>r</a:t>
            </a:r>
            <a:r>
              <a:rPr sz="3100" spc="55" dirty="0">
                <a:solidFill>
                  <a:srgbClr val="F8F7F4"/>
                </a:solidFill>
                <a:latin typeface="Lucida Sans Unicode"/>
                <a:cs typeface="Lucida Sans Unicode"/>
              </a:rPr>
              <a:t>e</a:t>
            </a:r>
            <a:r>
              <a:rPr sz="3100" spc="-10" dirty="0">
                <a:solidFill>
                  <a:srgbClr val="F8F7F4"/>
                </a:solidFill>
                <a:latin typeface="Lucida Sans Unicode"/>
                <a:cs typeface="Lucida Sans Unicode"/>
              </a:rPr>
              <a:t>ad</a:t>
            </a:r>
            <a:r>
              <a:rPr sz="3100" dirty="0">
                <a:solidFill>
                  <a:srgbClr val="F8F7F4"/>
                </a:solidFill>
                <a:latin typeface="Lucida Sans Unicode"/>
                <a:cs typeface="Lucida Sans Unicode"/>
              </a:rPr>
              <a:t>s  </a:t>
            </a:r>
            <a:r>
              <a:rPr sz="3100" spc="-170" dirty="0">
                <a:solidFill>
                  <a:srgbClr val="F8F7F4"/>
                </a:solidFill>
                <a:latin typeface="Lucida Sans Unicode"/>
                <a:cs typeface="Lucida Sans Unicode"/>
              </a:rPr>
              <a:t>H</a:t>
            </a:r>
            <a:r>
              <a:rPr sz="3100" spc="-120" dirty="0">
                <a:solidFill>
                  <a:srgbClr val="F8F7F4"/>
                </a:solidFill>
                <a:latin typeface="Lucida Sans Unicode"/>
                <a:cs typeface="Lucida Sans Unicode"/>
              </a:rPr>
              <a:t>i</a:t>
            </a:r>
            <a:r>
              <a:rPr sz="3100" spc="-175" dirty="0">
                <a:solidFill>
                  <a:srgbClr val="F8F7F4"/>
                </a:solidFill>
                <a:latin typeface="Lucida Sans Unicode"/>
                <a:cs typeface="Lucida Sans Unicode"/>
              </a:rPr>
              <a:t>g</a:t>
            </a:r>
            <a:r>
              <a:rPr sz="3100" spc="-180" dirty="0">
                <a:solidFill>
                  <a:srgbClr val="F8F7F4"/>
                </a:solidFill>
                <a:latin typeface="Lucida Sans Unicode"/>
                <a:cs typeface="Lucida Sans Unicode"/>
              </a:rPr>
              <a:t>h</a:t>
            </a:r>
            <a:r>
              <a:rPr sz="3100" spc="-155" dirty="0">
                <a:solidFill>
                  <a:srgbClr val="F8F7F4"/>
                </a:solidFill>
                <a:latin typeface="Lucida Sans Unicode"/>
                <a:cs typeface="Lucida Sans Unicode"/>
              </a:rPr>
              <a:t>l</a:t>
            </a:r>
            <a:r>
              <a:rPr sz="3100" spc="165" dirty="0">
                <a:solidFill>
                  <a:srgbClr val="F8F7F4"/>
                </a:solidFill>
                <a:latin typeface="Lucida Sans Unicode"/>
                <a:cs typeface="Lucida Sans Unicode"/>
              </a:rPr>
              <a:t>y</a:t>
            </a:r>
            <a:r>
              <a:rPr sz="3100" spc="-250" dirty="0">
                <a:solidFill>
                  <a:srgbClr val="F8F7F4"/>
                </a:solidFill>
                <a:latin typeface="Lucida Sans Unicode"/>
                <a:cs typeface="Lucida Sans Unicode"/>
              </a:rPr>
              <a:t> </a:t>
            </a:r>
            <a:r>
              <a:rPr sz="3100" spc="-75" dirty="0">
                <a:solidFill>
                  <a:srgbClr val="FFAB00"/>
                </a:solidFill>
                <a:latin typeface="Lucida Sans Unicode"/>
                <a:cs typeface="Lucida Sans Unicode"/>
              </a:rPr>
              <a:t>f</a:t>
            </a:r>
            <a:r>
              <a:rPr sz="3100" spc="-155" dirty="0">
                <a:solidFill>
                  <a:srgbClr val="FFAB00"/>
                </a:solidFill>
                <a:latin typeface="Lucida Sans Unicode"/>
                <a:cs typeface="Lucida Sans Unicode"/>
              </a:rPr>
              <a:t>l</a:t>
            </a:r>
            <a:r>
              <a:rPr sz="3100" spc="55" dirty="0">
                <a:solidFill>
                  <a:srgbClr val="FFAB00"/>
                </a:solidFill>
                <a:latin typeface="Lucida Sans Unicode"/>
                <a:cs typeface="Lucida Sans Unicode"/>
              </a:rPr>
              <a:t>e</a:t>
            </a:r>
            <a:r>
              <a:rPr sz="3100" spc="-290" dirty="0">
                <a:solidFill>
                  <a:srgbClr val="FFAB00"/>
                </a:solidFill>
                <a:latin typeface="Lucida Sans Unicode"/>
                <a:cs typeface="Lucida Sans Unicode"/>
              </a:rPr>
              <a:t>x</a:t>
            </a:r>
            <a:r>
              <a:rPr sz="3100" spc="-135" dirty="0">
                <a:solidFill>
                  <a:srgbClr val="FFAB00"/>
                </a:solidFill>
                <a:latin typeface="Lucida Sans Unicode"/>
                <a:cs typeface="Lucida Sans Unicode"/>
              </a:rPr>
              <a:t>i</a:t>
            </a:r>
            <a:r>
              <a:rPr sz="3100" spc="-110" dirty="0">
                <a:solidFill>
                  <a:srgbClr val="FFAB00"/>
                </a:solidFill>
                <a:latin typeface="Lucida Sans Unicode"/>
                <a:cs typeface="Lucida Sans Unicode"/>
              </a:rPr>
              <a:t>b</a:t>
            </a:r>
            <a:r>
              <a:rPr sz="3100" spc="-55" dirty="0">
                <a:solidFill>
                  <a:srgbClr val="FFAB00"/>
                </a:solidFill>
                <a:latin typeface="Lucida Sans Unicode"/>
                <a:cs typeface="Lucida Sans Unicode"/>
              </a:rPr>
              <a:t>l</a:t>
            </a:r>
            <a:r>
              <a:rPr sz="3100" spc="80" dirty="0">
                <a:solidFill>
                  <a:srgbClr val="FFAB00"/>
                </a:solidFill>
                <a:latin typeface="Lucida Sans Unicode"/>
                <a:cs typeface="Lucida Sans Unicode"/>
              </a:rPr>
              <a:t>e</a:t>
            </a:r>
            <a:endParaRPr sz="31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9164" y="623316"/>
            <a:ext cx="4000499" cy="25298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9164" y="3384803"/>
            <a:ext cx="3962387" cy="253136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9256" y="0"/>
            <a:ext cx="1868218" cy="68770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4874" y="3359359"/>
            <a:ext cx="18580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Agenda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55900">
              <a:lnSpc>
                <a:spcPct val="100000"/>
              </a:lnSpc>
              <a:spcBef>
                <a:spcPts val="105"/>
              </a:spcBef>
            </a:pPr>
            <a:r>
              <a:rPr spc="40" dirty="0"/>
              <a:t>New</a:t>
            </a:r>
            <a:r>
              <a:rPr spc="-125" dirty="0"/>
              <a:t> </a:t>
            </a:r>
            <a:r>
              <a:rPr spc="10" dirty="0"/>
              <a:t>Functionalities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45700" y="999435"/>
            <a:ext cx="5324475" cy="471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699"/>
              </a:lnSpc>
              <a:spcBef>
                <a:spcPts val="100"/>
              </a:spcBef>
            </a:pP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Spark</a:t>
            </a:r>
            <a:r>
              <a:rPr sz="14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Connect,</a:t>
            </a:r>
            <a:r>
              <a:rPr sz="14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ANSI</a:t>
            </a:r>
            <a:r>
              <a:rPr sz="14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Mode,</a:t>
            </a:r>
            <a:r>
              <a:rPr sz="14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Arbitrary</a:t>
            </a:r>
            <a:r>
              <a:rPr sz="14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Stateful</a:t>
            </a:r>
            <a:r>
              <a:rPr sz="14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Processing</a:t>
            </a:r>
            <a:r>
              <a:rPr sz="14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V2, </a:t>
            </a:r>
            <a:r>
              <a:rPr sz="1450" spc="-4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1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4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ll</a:t>
            </a:r>
            <a:r>
              <a:rPr sz="1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4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4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14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pp</a:t>
            </a:r>
            <a:r>
              <a:rPr sz="1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4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45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4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1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ar</a:t>
            </a:r>
            <a:r>
              <a:rPr sz="14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4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4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4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4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4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14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4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4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4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4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4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4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sz="14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sz="14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x</a:t>
            </a:r>
            <a:r>
              <a:rPr sz="14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4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1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ppor</a:t>
            </a:r>
            <a:r>
              <a:rPr sz="14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58574" y="2130717"/>
            <a:ext cx="4759960" cy="974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8F7F4"/>
                </a:solidFill>
                <a:latin typeface="Arial"/>
                <a:cs typeface="Arial"/>
              </a:rPr>
              <a:t>Extensions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1560"/>
              </a:spcBef>
            </a:pPr>
            <a:r>
              <a:rPr sz="14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Python</a:t>
            </a:r>
            <a:r>
              <a:rPr sz="1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Source</a:t>
            </a:r>
            <a:r>
              <a:rPr sz="1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APIs,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XML/Databricks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Connectors </a:t>
            </a:r>
            <a:r>
              <a:rPr sz="1450" spc="-4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4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4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4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1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sz="14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4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x</a:t>
            </a:r>
            <a:r>
              <a:rPr sz="14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te</a:t>
            </a:r>
            <a:r>
              <a:rPr sz="14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4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4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4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4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elt</a:t>
            </a:r>
            <a:r>
              <a:rPr sz="14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r>
              <a:rPr sz="14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sz="145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0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58574" y="3780787"/>
            <a:ext cx="4927600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35" dirty="0">
                <a:solidFill>
                  <a:srgbClr val="1A1813"/>
                </a:solidFill>
                <a:latin typeface="Arial"/>
                <a:cs typeface="Arial"/>
              </a:rPr>
              <a:t>Custom</a:t>
            </a:r>
            <a:r>
              <a:rPr sz="2000" b="1" spc="-125" dirty="0">
                <a:solidFill>
                  <a:srgbClr val="1A1813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A1813"/>
                </a:solidFill>
                <a:latin typeface="Arial"/>
                <a:cs typeface="Arial"/>
              </a:rPr>
              <a:t>Functions</a:t>
            </a:r>
            <a:r>
              <a:rPr sz="2000" b="1" spc="-120" dirty="0">
                <a:solidFill>
                  <a:srgbClr val="1A1813"/>
                </a:solidFill>
                <a:latin typeface="Arial"/>
                <a:cs typeface="Arial"/>
              </a:rPr>
              <a:t> </a:t>
            </a:r>
            <a:r>
              <a:rPr sz="2000" b="1" spc="35" dirty="0">
                <a:solidFill>
                  <a:srgbClr val="1A1813"/>
                </a:solidFill>
                <a:latin typeface="Arial"/>
                <a:cs typeface="Arial"/>
              </a:rPr>
              <a:t>and</a:t>
            </a:r>
            <a:r>
              <a:rPr sz="2000" b="1" spc="-125" dirty="0">
                <a:solidFill>
                  <a:srgbClr val="1A1813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1A1813"/>
                </a:solidFill>
                <a:latin typeface="Arial"/>
                <a:cs typeface="Arial"/>
              </a:rPr>
              <a:t>Procedures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14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SQL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UDFs,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SQL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Scripting,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Python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UDTF,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Arrow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optimized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50" spc="70" dirty="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UDF,</a:t>
            </a:r>
            <a:r>
              <a:rPr sz="14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75" dirty="0">
                <a:solidFill>
                  <a:srgbClr val="FFFFFF"/>
                </a:solidFill>
                <a:latin typeface="Trebuchet MS"/>
                <a:cs typeface="Trebuchet MS"/>
              </a:rPr>
              <a:t>PySpark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70" dirty="0">
                <a:solidFill>
                  <a:srgbClr val="FFFFFF"/>
                </a:solidFill>
                <a:latin typeface="Trebuchet MS"/>
                <a:cs typeface="Trebuchet MS"/>
              </a:rPr>
              <a:t>UDF</a:t>
            </a:r>
            <a:r>
              <a:rPr sz="14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40" dirty="0">
                <a:solidFill>
                  <a:srgbClr val="FFFFFF"/>
                </a:solidFill>
                <a:latin typeface="Trebuchet MS"/>
                <a:cs typeface="Trebuchet MS"/>
              </a:rPr>
              <a:t>Uniﬁed</a:t>
            </a:r>
            <a:r>
              <a:rPr sz="14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Proﬁler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45700" y="5430845"/>
            <a:ext cx="4830445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solidFill>
                  <a:srgbClr val="F8F7F4"/>
                </a:solidFill>
                <a:latin typeface="Arial"/>
                <a:cs typeface="Arial"/>
              </a:rPr>
              <a:t>Usability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1565"/>
              </a:spcBef>
            </a:pPr>
            <a:r>
              <a:rPr sz="14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Structured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Logging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Framework,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Error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Class</a:t>
            </a:r>
            <a:r>
              <a:rPr sz="1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Framework, </a:t>
            </a:r>
            <a:r>
              <a:rPr sz="1450" spc="-4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Behavior</a:t>
            </a:r>
            <a:r>
              <a:rPr sz="14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Change</a:t>
            </a:r>
            <a:r>
              <a:rPr sz="1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Process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92395" y="483108"/>
            <a:ext cx="1670685" cy="5939155"/>
            <a:chOff x="4692395" y="483108"/>
            <a:chExt cx="1670685" cy="593915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2500" y="483108"/>
              <a:ext cx="1034795" cy="10225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2455" y="2040636"/>
              <a:ext cx="1190243" cy="11765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2395" y="5247132"/>
              <a:ext cx="1175003" cy="11750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8279" y="3745991"/>
              <a:ext cx="1034795" cy="10347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1759" y="2998723"/>
            <a:ext cx="37426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35" dirty="0">
                <a:latin typeface="Lucida Sans Unicode"/>
                <a:cs typeface="Lucida Sans Unicode"/>
              </a:rPr>
              <a:t>Python</a:t>
            </a:r>
            <a:r>
              <a:rPr sz="4800" b="0" spc="-360" dirty="0">
                <a:latin typeface="Lucida Sans Unicode"/>
                <a:cs typeface="Lucida Sans Unicode"/>
              </a:rPr>
              <a:t> </a:t>
            </a:r>
            <a:r>
              <a:rPr sz="4800" b="0" spc="-150" dirty="0">
                <a:latin typeface="Lucida Sans Unicode"/>
                <a:cs typeface="Lucida Sans Unicode"/>
              </a:rPr>
              <a:t>UDTF</a:t>
            </a:r>
            <a:endParaRPr sz="4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88874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25" dirty="0">
                <a:latin typeface="Lucida Sans Unicode"/>
                <a:cs typeface="Lucida Sans Unicode"/>
              </a:rPr>
              <a:t>Python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35" dirty="0">
                <a:latin typeface="Lucida Sans Unicode"/>
                <a:cs typeface="Lucida Sans Unicode"/>
              </a:rPr>
              <a:t>User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50" dirty="0">
                <a:latin typeface="Lucida Sans Unicode"/>
                <a:cs typeface="Lucida Sans Unicode"/>
              </a:rPr>
              <a:t>Defined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60" dirty="0">
                <a:latin typeface="Lucida Sans Unicode"/>
                <a:cs typeface="Lucida Sans Unicode"/>
              </a:rPr>
              <a:t>Table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25" dirty="0">
                <a:latin typeface="Lucida Sans Unicode"/>
                <a:cs typeface="Lucida Sans Unicode"/>
              </a:rPr>
              <a:t>Functions</a:t>
            </a:r>
            <a:endParaRPr sz="40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73240" y="1415796"/>
            <a:ext cx="5001895" cy="5000625"/>
            <a:chOff x="6873240" y="1415796"/>
            <a:chExt cx="5001895" cy="50006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3240" y="1415796"/>
              <a:ext cx="5001767" cy="50002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2676" y="1455420"/>
              <a:ext cx="4882894" cy="488289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36553" y="1417367"/>
            <a:ext cx="5871845" cy="2675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180">
              <a:lnSpc>
                <a:spcPct val="114999"/>
              </a:lnSpc>
              <a:spcBef>
                <a:spcPts val="100"/>
              </a:spcBef>
            </a:pPr>
            <a:r>
              <a:rPr sz="2400" spc="-20" dirty="0">
                <a:solidFill>
                  <a:srgbClr val="FF5F46"/>
                </a:solidFill>
                <a:latin typeface="Microsoft Sans Serif"/>
                <a:cs typeface="Microsoft Sans Serif"/>
              </a:rPr>
              <a:t>This</a:t>
            </a:r>
            <a:r>
              <a:rPr sz="240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5F46"/>
                </a:solidFill>
                <a:latin typeface="Microsoft Sans Serif"/>
                <a:cs typeface="Microsoft Sans Serif"/>
              </a:rPr>
              <a:t>is</a:t>
            </a:r>
            <a:r>
              <a:rPr sz="2400" spc="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FF5F46"/>
                </a:solidFill>
                <a:latin typeface="Microsoft Sans Serif"/>
                <a:cs typeface="Microsoft Sans Serif"/>
              </a:rPr>
              <a:t>a</a:t>
            </a:r>
            <a:r>
              <a:rPr sz="2400" spc="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F5F46"/>
                </a:solidFill>
                <a:latin typeface="Microsoft Sans Serif"/>
                <a:cs typeface="Microsoft Sans Serif"/>
              </a:rPr>
              <a:t>new</a:t>
            </a:r>
            <a:r>
              <a:rPr sz="2400" spc="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F5F46"/>
                </a:solidFill>
                <a:latin typeface="Microsoft Sans Serif"/>
                <a:cs typeface="Microsoft Sans Serif"/>
              </a:rPr>
              <a:t>kind</a:t>
            </a:r>
            <a:r>
              <a:rPr sz="2400" spc="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5F46"/>
                </a:solidFill>
                <a:latin typeface="Microsoft Sans Serif"/>
                <a:cs typeface="Microsoft Sans Serif"/>
              </a:rPr>
              <a:t>of</a:t>
            </a:r>
            <a:r>
              <a:rPr sz="2400" spc="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5F46"/>
                </a:solidFill>
                <a:latin typeface="Microsoft Sans Serif"/>
                <a:cs typeface="Microsoft Sans Serif"/>
              </a:rPr>
              <a:t>function</a:t>
            </a:r>
            <a:r>
              <a:rPr sz="2400" spc="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FF5F46"/>
                </a:solidFill>
                <a:latin typeface="Microsoft Sans Serif"/>
                <a:cs typeface="Microsoft Sans Serif"/>
              </a:rPr>
              <a:t>that</a:t>
            </a:r>
            <a:r>
              <a:rPr sz="240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F5F46"/>
                </a:solidFill>
                <a:latin typeface="Microsoft Sans Serif"/>
                <a:cs typeface="Microsoft Sans Serif"/>
              </a:rPr>
              <a:t>returns </a:t>
            </a:r>
            <a:r>
              <a:rPr sz="2400" spc="-62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F5F46"/>
                </a:solidFill>
                <a:latin typeface="Microsoft Sans Serif"/>
                <a:cs typeface="Microsoft Sans Serif"/>
              </a:rPr>
              <a:t>an </a:t>
            </a:r>
            <a:r>
              <a:rPr sz="2400" i="1" spc="70" dirty="0">
                <a:solidFill>
                  <a:srgbClr val="FF5F46"/>
                </a:solidFill>
                <a:latin typeface="Arial"/>
                <a:cs typeface="Arial"/>
              </a:rPr>
              <a:t>entire table </a:t>
            </a:r>
            <a:r>
              <a:rPr sz="2400" spc="-25" dirty="0">
                <a:solidFill>
                  <a:srgbClr val="FF5F46"/>
                </a:solidFill>
                <a:latin typeface="Microsoft Sans Serif"/>
                <a:cs typeface="Microsoft Sans Serif"/>
              </a:rPr>
              <a:t>as </a:t>
            </a:r>
            <a:r>
              <a:rPr sz="2400" spc="135" dirty="0">
                <a:solidFill>
                  <a:srgbClr val="FF5F46"/>
                </a:solidFill>
                <a:latin typeface="Microsoft Sans Serif"/>
                <a:cs typeface="Microsoft Sans Serif"/>
              </a:rPr>
              <a:t>output </a:t>
            </a:r>
            <a:r>
              <a:rPr sz="2400" spc="65" dirty="0">
                <a:solidFill>
                  <a:srgbClr val="FF5F46"/>
                </a:solidFill>
                <a:latin typeface="Microsoft Sans Serif"/>
                <a:cs typeface="Microsoft Sans Serif"/>
              </a:rPr>
              <a:t>instead </a:t>
            </a:r>
            <a:r>
              <a:rPr sz="2400" spc="105" dirty="0">
                <a:solidFill>
                  <a:srgbClr val="FF5F46"/>
                </a:solidFill>
                <a:latin typeface="Microsoft Sans Serif"/>
                <a:cs typeface="Microsoft Sans Serif"/>
              </a:rPr>
              <a:t>of </a:t>
            </a:r>
            <a:r>
              <a:rPr sz="2400" spc="-40" dirty="0">
                <a:solidFill>
                  <a:srgbClr val="FF5F46"/>
                </a:solidFill>
                <a:latin typeface="Microsoft Sans Serif"/>
                <a:cs typeface="Microsoft Sans Serif"/>
              </a:rPr>
              <a:t>a </a:t>
            </a:r>
            <a:r>
              <a:rPr sz="2400" spc="-3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5F46"/>
                </a:solidFill>
                <a:latin typeface="Microsoft Sans Serif"/>
                <a:cs typeface="Microsoft Sans Serif"/>
              </a:rPr>
              <a:t>single </a:t>
            </a:r>
            <a:r>
              <a:rPr sz="2400" spc="20" dirty="0">
                <a:solidFill>
                  <a:srgbClr val="FF5F46"/>
                </a:solidFill>
                <a:latin typeface="Microsoft Sans Serif"/>
                <a:cs typeface="Microsoft Sans Serif"/>
              </a:rPr>
              <a:t>scalar</a:t>
            </a:r>
            <a:r>
              <a:rPr sz="2400" spc="1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5F46"/>
                </a:solidFill>
                <a:latin typeface="Microsoft Sans Serif"/>
                <a:cs typeface="Microsoft Sans Serif"/>
              </a:rPr>
              <a:t>result</a:t>
            </a:r>
            <a:r>
              <a:rPr sz="2400" spc="5" dirty="0">
                <a:solidFill>
                  <a:srgbClr val="FF5F46"/>
                </a:solidFill>
                <a:latin typeface="Microsoft Sans Serif"/>
                <a:cs typeface="Microsoft Sans Serif"/>
              </a:rPr>
              <a:t> value</a:t>
            </a:r>
            <a:endParaRPr sz="2400">
              <a:latin typeface="Microsoft Sans Serif"/>
              <a:cs typeface="Microsoft Sans Serif"/>
            </a:endParaRPr>
          </a:p>
          <a:p>
            <a:pPr marL="469900" marR="335915" indent="-355600">
              <a:lnSpc>
                <a:spcPct val="114999"/>
              </a:lnSpc>
              <a:spcBef>
                <a:spcPts val="490"/>
              </a:spcBef>
              <a:buSzPct val="83333"/>
              <a:buFont typeface="Times New Roman"/>
              <a:buChar char="○"/>
              <a:tabLst>
                <a:tab pos="469265" algn="l"/>
                <a:tab pos="469900" algn="l"/>
              </a:tabLst>
            </a:pPr>
            <a:r>
              <a:rPr sz="24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Once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registered,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8F7F4"/>
                </a:solidFill>
                <a:latin typeface="Microsoft Sans Serif"/>
                <a:cs typeface="Microsoft Sans Serif"/>
              </a:rPr>
              <a:t>they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can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appear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in </a:t>
            </a:r>
            <a:r>
              <a:rPr sz="2400" spc="-6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F8F7F4"/>
                </a:solidFill>
                <a:latin typeface="Microsoft Sans Serif"/>
                <a:cs typeface="Microsoft Sans Serif"/>
              </a:rPr>
              <a:t>FROM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clause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of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F8F7F4"/>
                </a:solidFill>
                <a:latin typeface="Microsoft Sans Serif"/>
                <a:cs typeface="Microsoft Sans Serif"/>
              </a:rPr>
              <a:t>SQL</a:t>
            </a:r>
            <a:r>
              <a:rPr sz="24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query</a:t>
            </a:r>
            <a:endParaRPr sz="2400">
              <a:latin typeface="Microsoft Sans Serif"/>
              <a:cs typeface="Microsoft Sans Serif"/>
            </a:endParaRPr>
          </a:p>
          <a:p>
            <a:pPr marL="469900" indent="-355600">
              <a:lnSpc>
                <a:spcPct val="100000"/>
              </a:lnSpc>
              <a:spcBef>
                <a:spcPts val="935"/>
              </a:spcBef>
              <a:buSzPct val="83333"/>
              <a:buFont typeface="Times New Roman"/>
              <a:buChar char="○"/>
              <a:tabLst>
                <a:tab pos="469265" algn="l"/>
                <a:tab pos="469900" algn="l"/>
              </a:tabLst>
            </a:pPr>
            <a:r>
              <a:rPr sz="24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Or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use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DataFrame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F8F7F4"/>
                </a:solidFill>
                <a:latin typeface="Microsoft Sans Serif"/>
                <a:cs typeface="Microsoft Sans Serif"/>
              </a:rPr>
              <a:t>API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70" dirty="0">
                <a:solidFill>
                  <a:srgbClr val="F8F7F4"/>
                </a:solidFill>
                <a:latin typeface="Microsoft Sans Serif"/>
                <a:cs typeface="Microsoft Sans Serif"/>
              </a:rPr>
              <a:t>to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call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14" dirty="0">
                <a:solidFill>
                  <a:srgbClr val="F8F7F4"/>
                </a:solidFill>
                <a:latin typeface="Microsoft Sans Serif"/>
                <a:cs typeface="Microsoft Sans Serif"/>
              </a:rPr>
              <a:t>them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5045" y="4285297"/>
            <a:ext cx="5853430" cy="2019300"/>
            <a:chOff x="745045" y="4285297"/>
            <a:chExt cx="5853430" cy="2019300"/>
          </a:xfrm>
        </p:grpSpPr>
        <p:sp>
          <p:nvSpPr>
            <p:cNvPr id="8" name="object 8"/>
            <p:cNvSpPr/>
            <p:nvPr/>
          </p:nvSpPr>
          <p:spPr>
            <a:xfrm>
              <a:off x="831062" y="4373879"/>
              <a:ext cx="5767705" cy="1930400"/>
            </a:xfrm>
            <a:custGeom>
              <a:avLst/>
              <a:gdLst/>
              <a:ahLst/>
              <a:cxnLst/>
              <a:rect l="l" t="t" r="r" b="b"/>
              <a:pathLst>
                <a:path w="5767705" h="1930400">
                  <a:moveTo>
                    <a:pt x="5767197" y="2540"/>
                  </a:moveTo>
                  <a:lnTo>
                    <a:pt x="5765838" y="2540"/>
                  </a:lnTo>
                  <a:lnTo>
                    <a:pt x="5765838" y="0"/>
                  </a:lnTo>
                  <a:lnTo>
                    <a:pt x="5676417" y="0"/>
                  </a:lnTo>
                  <a:lnTo>
                    <a:pt x="5676417" y="2540"/>
                  </a:lnTo>
                  <a:lnTo>
                    <a:pt x="5676417" y="5257"/>
                  </a:lnTo>
                  <a:lnTo>
                    <a:pt x="5676404" y="1836597"/>
                  </a:lnTo>
                  <a:lnTo>
                    <a:pt x="9525" y="1836597"/>
                  </a:lnTo>
                  <a:lnTo>
                    <a:pt x="9525" y="1836420"/>
                  </a:lnTo>
                  <a:lnTo>
                    <a:pt x="0" y="1836420"/>
                  </a:lnTo>
                  <a:lnTo>
                    <a:pt x="0" y="1920240"/>
                  </a:lnTo>
                  <a:lnTo>
                    <a:pt x="0" y="1927860"/>
                  </a:lnTo>
                  <a:lnTo>
                    <a:pt x="990" y="1927860"/>
                  </a:lnTo>
                  <a:lnTo>
                    <a:pt x="990" y="1930400"/>
                  </a:lnTo>
                  <a:lnTo>
                    <a:pt x="5766193" y="1930400"/>
                  </a:lnTo>
                  <a:lnTo>
                    <a:pt x="5766193" y="1927860"/>
                  </a:lnTo>
                  <a:lnTo>
                    <a:pt x="5767197" y="1927860"/>
                  </a:lnTo>
                  <a:lnTo>
                    <a:pt x="5767197" y="1920240"/>
                  </a:lnTo>
                  <a:lnTo>
                    <a:pt x="5767197" y="10160"/>
                  </a:lnTo>
                  <a:lnTo>
                    <a:pt x="5767197" y="254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9808" y="4290059"/>
              <a:ext cx="5758180" cy="1920239"/>
            </a:xfrm>
            <a:custGeom>
              <a:avLst/>
              <a:gdLst/>
              <a:ahLst/>
              <a:cxnLst/>
              <a:rect l="l" t="t" r="r" b="b"/>
              <a:pathLst>
                <a:path w="5758180" h="1920239">
                  <a:moveTo>
                    <a:pt x="0" y="0"/>
                  </a:moveTo>
                  <a:lnTo>
                    <a:pt x="5757671" y="0"/>
                  </a:lnTo>
                  <a:lnTo>
                    <a:pt x="5757671" y="1920239"/>
                  </a:lnTo>
                  <a:lnTo>
                    <a:pt x="0" y="192023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40677" y="4373366"/>
            <a:ext cx="42379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from</a:t>
            </a:r>
            <a:r>
              <a:rPr sz="160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pyspark.sql.functions</a:t>
            </a:r>
            <a:r>
              <a:rPr sz="16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import</a:t>
            </a:r>
            <a:r>
              <a:rPr sz="160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udtf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0677" y="4861043"/>
            <a:ext cx="468439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@udtf(returnType=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"num:</a:t>
            </a:r>
            <a:r>
              <a:rPr sz="16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int,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squared:</a:t>
            </a:r>
            <a:r>
              <a:rPr sz="16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int"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 </a:t>
            </a:r>
            <a:r>
              <a:rPr sz="1600" spc="-86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class</a:t>
            </a:r>
            <a:r>
              <a:rPr sz="160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SquareNumbers:</a:t>
            </a:r>
            <a:endParaRPr sz="1600">
              <a:latin typeface="Consolas"/>
              <a:cs typeface="Consolas"/>
            </a:endParaRPr>
          </a:p>
          <a:p>
            <a:pPr marL="889635" marR="116839" indent="-445134">
              <a:lnSpc>
                <a:spcPct val="100000"/>
              </a:lnSpc>
            </a:pP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def</a:t>
            </a:r>
            <a:r>
              <a:rPr sz="160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eval(self,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start: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int,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end: int): </a:t>
            </a:r>
            <a:r>
              <a:rPr sz="1600" spc="-86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for</a:t>
            </a:r>
            <a:r>
              <a:rPr sz="1600" spc="-2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num</a:t>
            </a:r>
            <a:r>
              <a:rPr sz="16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559CD5"/>
                </a:solidFill>
                <a:latin typeface="Consolas"/>
                <a:cs typeface="Consolas"/>
              </a:rPr>
              <a:t>in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range(start, end 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+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):</a:t>
            </a:r>
            <a:endParaRPr sz="1600">
              <a:latin typeface="Consolas"/>
              <a:cs typeface="Consolas"/>
            </a:endParaRPr>
          </a:p>
          <a:p>
            <a:pPr marL="1334135">
              <a:lnSpc>
                <a:spcPct val="100000"/>
              </a:lnSpc>
            </a:pP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yield</a:t>
            </a:r>
            <a:r>
              <a:rPr sz="1600" spc="-2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(num,</a:t>
            </a:r>
            <a:r>
              <a:rPr sz="16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num</a:t>
            </a:r>
            <a:r>
              <a:rPr sz="1600" spc="-3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*</a:t>
            </a:r>
            <a:r>
              <a:rPr sz="16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num)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13492" y="1523"/>
            <a:ext cx="1775460" cy="402590"/>
          </a:xfrm>
          <a:custGeom>
            <a:avLst/>
            <a:gdLst/>
            <a:ahLst/>
            <a:cxnLst/>
            <a:rect l="l" t="t" r="r" b="b"/>
            <a:pathLst>
              <a:path w="1775459" h="402590">
                <a:moveTo>
                  <a:pt x="1775459" y="0"/>
                </a:moveTo>
                <a:lnTo>
                  <a:pt x="0" y="0"/>
                </a:lnTo>
                <a:lnTo>
                  <a:pt x="0" y="402336"/>
                </a:lnTo>
                <a:lnTo>
                  <a:pt x="1775459" y="402336"/>
                </a:lnTo>
                <a:lnTo>
                  <a:pt x="1775459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528512" y="67574"/>
            <a:ext cx="1546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F8F7F4"/>
                </a:solidFill>
                <a:latin typeface="Tahoma"/>
                <a:cs typeface="Tahoma"/>
              </a:rPr>
              <a:t>A</a:t>
            </a:r>
            <a:r>
              <a:rPr sz="1600" spc="-20" dirty="0">
                <a:solidFill>
                  <a:srgbClr val="F8F7F4"/>
                </a:solidFill>
                <a:latin typeface="Tahoma"/>
                <a:cs typeface="Tahoma"/>
              </a:rPr>
              <a:t>p</a:t>
            </a:r>
            <a:r>
              <a:rPr sz="1600" spc="-15" dirty="0">
                <a:solidFill>
                  <a:srgbClr val="F8F7F4"/>
                </a:solidFill>
                <a:latin typeface="Tahoma"/>
                <a:cs typeface="Tahoma"/>
              </a:rPr>
              <a:t>a</a:t>
            </a:r>
            <a:r>
              <a:rPr sz="1600" spc="85" dirty="0">
                <a:solidFill>
                  <a:srgbClr val="F8F7F4"/>
                </a:solidFill>
                <a:latin typeface="Tahoma"/>
                <a:cs typeface="Tahoma"/>
              </a:rPr>
              <a:t>c</a:t>
            </a:r>
            <a:r>
              <a:rPr sz="1600" spc="-45" dirty="0">
                <a:solidFill>
                  <a:srgbClr val="F8F7F4"/>
                </a:solidFill>
                <a:latin typeface="Tahoma"/>
                <a:cs typeface="Tahoma"/>
              </a:rPr>
              <a:t>h</a:t>
            </a:r>
            <a:r>
              <a:rPr sz="1600" spc="5" dirty="0">
                <a:solidFill>
                  <a:srgbClr val="F8F7F4"/>
                </a:solidFill>
                <a:latin typeface="Tahoma"/>
                <a:cs typeface="Tahoma"/>
              </a:rPr>
              <a:t>e</a:t>
            </a:r>
            <a:r>
              <a:rPr sz="1600" spc="-165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F8F7F4"/>
                </a:solidFill>
                <a:latin typeface="Tahoma"/>
                <a:cs typeface="Tahoma"/>
              </a:rPr>
              <a:t>S</a:t>
            </a:r>
            <a:r>
              <a:rPr sz="1600" spc="-20" dirty="0">
                <a:solidFill>
                  <a:srgbClr val="F8F7F4"/>
                </a:solidFill>
                <a:latin typeface="Tahoma"/>
                <a:cs typeface="Tahoma"/>
              </a:rPr>
              <a:t>p</a:t>
            </a:r>
            <a:r>
              <a:rPr sz="1600" spc="-15" dirty="0">
                <a:solidFill>
                  <a:srgbClr val="F8F7F4"/>
                </a:solidFill>
                <a:latin typeface="Tahoma"/>
                <a:cs typeface="Tahoma"/>
              </a:rPr>
              <a:t>a</a:t>
            </a:r>
            <a:r>
              <a:rPr sz="1600" spc="-5" dirty="0">
                <a:solidFill>
                  <a:srgbClr val="F8F7F4"/>
                </a:solidFill>
                <a:latin typeface="Tahoma"/>
                <a:cs typeface="Tahoma"/>
              </a:rPr>
              <a:t>r</a:t>
            </a:r>
            <a:r>
              <a:rPr sz="1600" dirty="0">
                <a:solidFill>
                  <a:srgbClr val="F8F7F4"/>
                </a:solidFill>
                <a:latin typeface="Tahoma"/>
                <a:cs typeface="Tahoma"/>
              </a:rPr>
              <a:t>k</a:t>
            </a:r>
            <a:r>
              <a:rPr sz="1600" spc="-150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F8F7F4"/>
                </a:solidFill>
                <a:latin typeface="Tahoma"/>
                <a:cs typeface="Tahoma"/>
              </a:rPr>
              <a:t>3.5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715789" y="5820843"/>
            <a:ext cx="5670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AB00"/>
                </a:solidFill>
                <a:latin typeface="Arial MT"/>
                <a:cs typeface="Arial MT"/>
              </a:rPr>
              <a:t>Python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88874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25" dirty="0">
                <a:latin typeface="Lucida Sans Unicode"/>
                <a:cs typeface="Lucida Sans Unicode"/>
              </a:rPr>
              <a:t>Python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35" dirty="0">
                <a:latin typeface="Lucida Sans Unicode"/>
                <a:cs typeface="Lucida Sans Unicode"/>
              </a:rPr>
              <a:t>User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50" dirty="0">
                <a:latin typeface="Lucida Sans Unicode"/>
                <a:cs typeface="Lucida Sans Unicode"/>
              </a:rPr>
              <a:t>Defined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60" dirty="0">
                <a:latin typeface="Lucida Sans Unicode"/>
                <a:cs typeface="Lucida Sans Unicode"/>
              </a:rPr>
              <a:t>Table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25" dirty="0">
                <a:latin typeface="Lucida Sans Unicode"/>
                <a:cs typeface="Lucida Sans Unicode"/>
              </a:rPr>
              <a:t>Functions</a:t>
            </a:r>
            <a:endParaRPr sz="40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12217" y="1903285"/>
            <a:ext cx="5440680" cy="3140075"/>
            <a:chOff x="6312217" y="1903285"/>
            <a:chExt cx="5440680" cy="3140075"/>
          </a:xfrm>
        </p:grpSpPr>
        <p:sp>
          <p:nvSpPr>
            <p:cNvPr id="5" name="object 5"/>
            <p:cNvSpPr/>
            <p:nvPr/>
          </p:nvSpPr>
          <p:spPr>
            <a:xfrm>
              <a:off x="6398234" y="1992629"/>
              <a:ext cx="5354320" cy="3050540"/>
            </a:xfrm>
            <a:custGeom>
              <a:avLst/>
              <a:gdLst/>
              <a:ahLst/>
              <a:cxnLst/>
              <a:rect l="l" t="t" r="r" b="b"/>
              <a:pathLst>
                <a:path w="5354320" h="3050540">
                  <a:moveTo>
                    <a:pt x="5354193" y="1270"/>
                  </a:moveTo>
                  <a:lnTo>
                    <a:pt x="5352961" y="1270"/>
                  </a:lnTo>
                  <a:lnTo>
                    <a:pt x="5352961" y="0"/>
                  </a:lnTo>
                  <a:lnTo>
                    <a:pt x="5263413" y="0"/>
                  </a:lnTo>
                  <a:lnTo>
                    <a:pt x="5263413" y="1270"/>
                  </a:lnTo>
                  <a:lnTo>
                    <a:pt x="5263413" y="4495"/>
                  </a:lnTo>
                  <a:lnTo>
                    <a:pt x="5263413" y="8890"/>
                  </a:lnTo>
                  <a:lnTo>
                    <a:pt x="5263413" y="2957245"/>
                  </a:lnTo>
                  <a:lnTo>
                    <a:pt x="4749" y="2957245"/>
                  </a:lnTo>
                  <a:lnTo>
                    <a:pt x="4749" y="2957830"/>
                  </a:lnTo>
                  <a:lnTo>
                    <a:pt x="0" y="2957830"/>
                  </a:lnTo>
                  <a:lnTo>
                    <a:pt x="0" y="3041650"/>
                  </a:lnTo>
                  <a:lnTo>
                    <a:pt x="0" y="3049270"/>
                  </a:lnTo>
                  <a:lnTo>
                    <a:pt x="876" y="3049270"/>
                  </a:lnTo>
                  <a:lnTo>
                    <a:pt x="876" y="3050540"/>
                  </a:lnTo>
                  <a:lnTo>
                    <a:pt x="5353316" y="3050540"/>
                  </a:lnTo>
                  <a:lnTo>
                    <a:pt x="5353316" y="3049270"/>
                  </a:lnTo>
                  <a:lnTo>
                    <a:pt x="5354193" y="3049270"/>
                  </a:lnTo>
                  <a:lnTo>
                    <a:pt x="5354193" y="3041650"/>
                  </a:lnTo>
                  <a:lnTo>
                    <a:pt x="5354193" y="8890"/>
                  </a:lnTo>
                  <a:lnTo>
                    <a:pt x="5354193" y="127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16979" y="1908048"/>
              <a:ext cx="5344795" cy="3042285"/>
            </a:xfrm>
            <a:custGeom>
              <a:avLst/>
              <a:gdLst/>
              <a:ahLst/>
              <a:cxnLst/>
              <a:rect l="l" t="t" r="r" b="b"/>
              <a:pathLst>
                <a:path w="5344795" h="3042285">
                  <a:moveTo>
                    <a:pt x="0" y="0"/>
                  </a:moveTo>
                  <a:lnTo>
                    <a:pt x="5344668" y="0"/>
                  </a:lnTo>
                  <a:lnTo>
                    <a:pt x="5344668" y="3041904"/>
                  </a:lnTo>
                  <a:lnTo>
                    <a:pt x="0" y="304190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395616" y="2168155"/>
            <a:ext cx="4537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SquareNumbers(</a:t>
            </a:r>
            <a:r>
              <a:rPr sz="1800" spc="-5" dirty="0">
                <a:solidFill>
                  <a:srgbClr val="4299DF"/>
                </a:solidFill>
                <a:latin typeface="Consolas"/>
                <a:cs typeface="Consolas"/>
              </a:rPr>
              <a:t>lit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800" spc="-5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),</a:t>
            </a:r>
            <a:r>
              <a:rPr sz="1800" spc="-4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4299DF"/>
                </a:solidFill>
                <a:latin typeface="Consolas"/>
                <a:cs typeface="Consolas"/>
              </a:rPr>
              <a:t>lit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800" spc="-5" dirty="0">
                <a:solidFill>
                  <a:srgbClr val="B5CEA8"/>
                </a:solidFill>
                <a:latin typeface="Consolas"/>
                <a:cs typeface="Consolas"/>
              </a:rPr>
              <a:t>3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)).</a:t>
            </a:r>
            <a:r>
              <a:rPr sz="1800" spc="-5" dirty="0">
                <a:solidFill>
                  <a:srgbClr val="4299DF"/>
                </a:solidFill>
                <a:latin typeface="Consolas"/>
                <a:cs typeface="Consolas"/>
              </a:rPr>
              <a:t>show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()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95845" y="2716795"/>
            <a:ext cx="2031364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8F7F4"/>
                </a:solidFill>
                <a:latin typeface="Consolas"/>
                <a:cs typeface="Consolas"/>
              </a:rPr>
              <a:t>+-----+--------+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8F7F4"/>
                </a:solidFill>
                <a:latin typeface="Consolas"/>
                <a:cs typeface="Consolas"/>
              </a:rPr>
              <a:t>|</a:t>
            </a:r>
            <a:r>
              <a:rPr sz="1800" spc="-40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F7F4"/>
                </a:solidFill>
                <a:latin typeface="Consolas"/>
                <a:cs typeface="Consolas"/>
              </a:rPr>
              <a:t>num</a:t>
            </a:r>
            <a:r>
              <a:rPr sz="1800" spc="-30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8F7F4"/>
                </a:solidFill>
                <a:latin typeface="Consolas"/>
                <a:cs typeface="Consolas"/>
              </a:rPr>
              <a:t>|</a:t>
            </a:r>
            <a:r>
              <a:rPr sz="1800" spc="-2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F7F4"/>
                </a:solidFill>
                <a:latin typeface="Consolas"/>
                <a:cs typeface="Consolas"/>
              </a:rPr>
              <a:t>squared|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8F7F4"/>
                </a:solidFill>
                <a:latin typeface="Consolas"/>
                <a:cs typeface="Consolas"/>
              </a:rPr>
              <a:t>+-----+--------+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377252" y="3611279"/>
          <a:ext cx="2068830" cy="77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7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1459">
                <a:tc>
                  <a:txBody>
                    <a:bodyPr/>
                    <a:lstStyle/>
                    <a:p>
                      <a:pPr marL="31750">
                        <a:lnSpc>
                          <a:spcPts val="169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69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69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ts val="169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9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31750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4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59">
                <a:tc>
                  <a:txBody>
                    <a:bodyPr/>
                    <a:lstStyle/>
                    <a:p>
                      <a:pPr marL="31750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9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6396302" y="4362715"/>
            <a:ext cx="20313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8F7F4"/>
                </a:solidFill>
                <a:latin typeface="Consolas"/>
                <a:cs typeface="Consolas"/>
              </a:rPr>
              <a:t>+-----+--------+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41413" y="1903285"/>
            <a:ext cx="5441950" cy="3140075"/>
            <a:chOff x="641413" y="1903285"/>
            <a:chExt cx="5441950" cy="3140075"/>
          </a:xfrm>
        </p:grpSpPr>
        <p:sp>
          <p:nvSpPr>
            <p:cNvPr id="12" name="object 12"/>
            <p:cNvSpPr/>
            <p:nvPr/>
          </p:nvSpPr>
          <p:spPr>
            <a:xfrm>
              <a:off x="727430" y="1992629"/>
              <a:ext cx="5356225" cy="3050540"/>
            </a:xfrm>
            <a:custGeom>
              <a:avLst/>
              <a:gdLst/>
              <a:ahLst/>
              <a:cxnLst/>
              <a:rect l="l" t="t" r="r" b="b"/>
              <a:pathLst>
                <a:path w="5356225" h="3050540">
                  <a:moveTo>
                    <a:pt x="5355717" y="1270"/>
                  </a:moveTo>
                  <a:lnTo>
                    <a:pt x="5354485" y="1270"/>
                  </a:lnTo>
                  <a:lnTo>
                    <a:pt x="5354485" y="0"/>
                  </a:lnTo>
                  <a:lnTo>
                    <a:pt x="5264937" y="0"/>
                  </a:lnTo>
                  <a:lnTo>
                    <a:pt x="5264937" y="1270"/>
                  </a:lnTo>
                  <a:lnTo>
                    <a:pt x="5264937" y="4495"/>
                  </a:lnTo>
                  <a:lnTo>
                    <a:pt x="5264937" y="8890"/>
                  </a:lnTo>
                  <a:lnTo>
                    <a:pt x="5264937" y="2957245"/>
                  </a:lnTo>
                  <a:lnTo>
                    <a:pt x="4762" y="2957245"/>
                  </a:lnTo>
                  <a:lnTo>
                    <a:pt x="4762" y="2957830"/>
                  </a:lnTo>
                  <a:lnTo>
                    <a:pt x="0" y="2957830"/>
                  </a:lnTo>
                  <a:lnTo>
                    <a:pt x="0" y="3041650"/>
                  </a:lnTo>
                  <a:lnTo>
                    <a:pt x="0" y="3049270"/>
                  </a:lnTo>
                  <a:lnTo>
                    <a:pt x="876" y="3049270"/>
                  </a:lnTo>
                  <a:lnTo>
                    <a:pt x="876" y="3050540"/>
                  </a:lnTo>
                  <a:lnTo>
                    <a:pt x="5354840" y="3050540"/>
                  </a:lnTo>
                  <a:lnTo>
                    <a:pt x="5354840" y="3049270"/>
                  </a:lnTo>
                  <a:lnTo>
                    <a:pt x="5355717" y="3049270"/>
                  </a:lnTo>
                  <a:lnTo>
                    <a:pt x="5355717" y="3041650"/>
                  </a:lnTo>
                  <a:lnTo>
                    <a:pt x="5355717" y="8890"/>
                  </a:lnTo>
                  <a:lnTo>
                    <a:pt x="5355717" y="127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6176" y="1908048"/>
              <a:ext cx="5346700" cy="3042285"/>
            </a:xfrm>
            <a:custGeom>
              <a:avLst/>
              <a:gdLst/>
              <a:ahLst/>
              <a:cxnLst/>
              <a:rect l="l" t="t" r="r" b="b"/>
              <a:pathLst>
                <a:path w="5346700" h="3042285">
                  <a:moveTo>
                    <a:pt x="0" y="0"/>
                  </a:moveTo>
                  <a:lnTo>
                    <a:pt x="5346192" y="0"/>
                  </a:lnTo>
                  <a:lnTo>
                    <a:pt x="5346192" y="3041904"/>
                  </a:lnTo>
                  <a:lnTo>
                    <a:pt x="0" y="304190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25646" y="2030996"/>
            <a:ext cx="3535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5080" indent="-25019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59CD5"/>
                </a:solidFill>
                <a:latin typeface="Consolas"/>
                <a:cs typeface="Consolas"/>
              </a:rPr>
              <a:t>SELECT</a:t>
            </a:r>
            <a:r>
              <a:rPr sz="1800" spc="-3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3D3D3"/>
                </a:solidFill>
                <a:latin typeface="Consolas"/>
                <a:cs typeface="Consolas"/>
              </a:rPr>
              <a:t>*</a:t>
            </a:r>
            <a:r>
              <a:rPr sz="18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559CD5"/>
                </a:solidFill>
                <a:latin typeface="Consolas"/>
                <a:cs typeface="Consolas"/>
              </a:rPr>
              <a:t>FROM</a:t>
            </a:r>
            <a:r>
              <a:rPr sz="1800" spc="-2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SquareNumbers( </a:t>
            </a:r>
            <a:r>
              <a:rPr sz="1800" spc="-97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num</a:t>
            </a:r>
            <a:r>
              <a:rPr sz="1800" spc="-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=&gt;</a:t>
            </a:r>
            <a:r>
              <a:rPr sz="1800" spc="-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800" spc="-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squared =&gt;</a:t>
            </a:r>
            <a:r>
              <a:rPr sz="1800" spc="-3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B5CEA8"/>
                </a:solidFill>
                <a:latin typeface="Consolas"/>
                <a:cs typeface="Consolas"/>
              </a:rPr>
              <a:t>3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);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5646" y="2853956"/>
            <a:ext cx="2031364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8F7F4"/>
                </a:solidFill>
                <a:latin typeface="Consolas"/>
                <a:cs typeface="Consolas"/>
              </a:rPr>
              <a:t>+-----+--------+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8F7F4"/>
                </a:solidFill>
                <a:latin typeface="Consolas"/>
                <a:cs typeface="Consolas"/>
              </a:rPr>
              <a:t>|</a:t>
            </a:r>
            <a:r>
              <a:rPr sz="1800" spc="-40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F7F4"/>
                </a:solidFill>
                <a:latin typeface="Consolas"/>
                <a:cs typeface="Consolas"/>
              </a:rPr>
              <a:t>num</a:t>
            </a:r>
            <a:r>
              <a:rPr sz="1800" spc="-30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F8F7F4"/>
                </a:solidFill>
                <a:latin typeface="Consolas"/>
                <a:cs typeface="Consolas"/>
              </a:rPr>
              <a:t>|</a:t>
            </a:r>
            <a:r>
              <a:rPr sz="1800" spc="-2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F8F7F4"/>
                </a:solidFill>
                <a:latin typeface="Consolas"/>
                <a:cs typeface="Consolas"/>
              </a:rPr>
              <a:t>squared|</a:t>
            </a: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8F7F4"/>
                </a:solidFill>
                <a:latin typeface="Consolas"/>
                <a:cs typeface="Consolas"/>
              </a:rPr>
              <a:t>+-----+--------+</a:t>
            </a:r>
            <a:endParaRPr sz="1800">
              <a:latin typeface="Consolas"/>
              <a:cs typeface="Consolas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707053" y="3748440"/>
          <a:ext cx="2069464" cy="77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5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7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marL="31750">
                        <a:lnSpc>
                          <a:spcPts val="169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169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69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169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1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9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marL="31750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4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31750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3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55244" algn="r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9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875"/>
                        </a:lnSpc>
                      </a:pPr>
                      <a:r>
                        <a:rPr sz="18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8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726103" y="4499876"/>
            <a:ext cx="20313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8F7F4"/>
                </a:solidFill>
                <a:latin typeface="Consolas"/>
                <a:cs typeface="Consolas"/>
              </a:rPr>
              <a:t>+-----+--------+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35477" y="5443058"/>
            <a:ext cx="3757929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PySpark</a:t>
            </a:r>
            <a:r>
              <a:rPr sz="26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DataFrame</a:t>
            </a:r>
            <a:r>
              <a:rPr sz="26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600" spc="-100" dirty="0">
                <a:solidFill>
                  <a:srgbClr val="F8F7F4"/>
                </a:solidFill>
                <a:latin typeface="Microsoft Sans Serif"/>
                <a:cs typeface="Microsoft Sans Serif"/>
              </a:rPr>
              <a:t>APIs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25155" y="5443058"/>
            <a:ext cx="145796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10" dirty="0">
                <a:solidFill>
                  <a:srgbClr val="F8F7F4"/>
                </a:solidFill>
                <a:latin typeface="Microsoft Sans Serif"/>
                <a:cs typeface="Microsoft Sans Serif"/>
              </a:rPr>
              <a:t>SQ</a:t>
            </a:r>
            <a:r>
              <a:rPr sz="2600" spc="-80" dirty="0">
                <a:solidFill>
                  <a:srgbClr val="F8F7F4"/>
                </a:solidFill>
                <a:latin typeface="Microsoft Sans Serif"/>
                <a:cs typeface="Microsoft Sans Serif"/>
              </a:rPr>
              <a:t>L</a:t>
            </a:r>
            <a:r>
              <a:rPr sz="26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6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Lang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413492" y="1523"/>
            <a:ext cx="1775460" cy="402590"/>
          </a:xfrm>
          <a:custGeom>
            <a:avLst/>
            <a:gdLst/>
            <a:ahLst/>
            <a:cxnLst/>
            <a:rect l="l" t="t" r="r" b="b"/>
            <a:pathLst>
              <a:path w="1775459" h="402590">
                <a:moveTo>
                  <a:pt x="1775459" y="0"/>
                </a:moveTo>
                <a:lnTo>
                  <a:pt x="0" y="0"/>
                </a:lnTo>
                <a:lnTo>
                  <a:pt x="0" y="402336"/>
                </a:lnTo>
                <a:lnTo>
                  <a:pt x="1775459" y="402336"/>
                </a:lnTo>
                <a:lnTo>
                  <a:pt x="1775459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528512" y="67574"/>
            <a:ext cx="15468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F8F7F4"/>
                </a:solidFill>
                <a:latin typeface="Tahoma"/>
                <a:cs typeface="Tahoma"/>
              </a:rPr>
              <a:t>A</a:t>
            </a:r>
            <a:r>
              <a:rPr sz="1600" spc="-20" dirty="0">
                <a:solidFill>
                  <a:srgbClr val="F8F7F4"/>
                </a:solidFill>
                <a:latin typeface="Tahoma"/>
                <a:cs typeface="Tahoma"/>
              </a:rPr>
              <a:t>p</a:t>
            </a:r>
            <a:r>
              <a:rPr sz="1600" spc="-15" dirty="0">
                <a:solidFill>
                  <a:srgbClr val="F8F7F4"/>
                </a:solidFill>
                <a:latin typeface="Tahoma"/>
                <a:cs typeface="Tahoma"/>
              </a:rPr>
              <a:t>a</a:t>
            </a:r>
            <a:r>
              <a:rPr sz="1600" spc="85" dirty="0">
                <a:solidFill>
                  <a:srgbClr val="F8F7F4"/>
                </a:solidFill>
                <a:latin typeface="Tahoma"/>
                <a:cs typeface="Tahoma"/>
              </a:rPr>
              <a:t>c</a:t>
            </a:r>
            <a:r>
              <a:rPr sz="1600" spc="-45" dirty="0">
                <a:solidFill>
                  <a:srgbClr val="F8F7F4"/>
                </a:solidFill>
                <a:latin typeface="Tahoma"/>
                <a:cs typeface="Tahoma"/>
              </a:rPr>
              <a:t>h</a:t>
            </a:r>
            <a:r>
              <a:rPr sz="1600" spc="5" dirty="0">
                <a:solidFill>
                  <a:srgbClr val="F8F7F4"/>
                </a:solidFill>
                <a:latin typeface="Tahoma"/>
                <a:cs typeface="Tahoma"/>
              </a:rPr>
              <a:t>e</a:t>
            </a:r>
            <a:r>
              <a:rPr sz="1600" spc="-165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F8F7F4"/>
                </a:solidFill>
                <a:latin typeface="Tahoma"/>
                <a:cs typeface="Tahoma"/>
              </a:rPr>
              <a:t>S</a:t>
            </a:r>
            <a:r>
              <a:rPr sz="1600" spc="-20" dirty="0">
                <a:solidFill>
                  <a:srgbClr val="F8F7F4"/>
                </a:solidFill>
                <a:latin typeface="Tahoma"/>
                <a:cs typeface="Tahoma"/>
              </a:rPr>
              <a:t>p</a:t>
            </a:r>
            <a:r>
              <a:rPr sz="1600" spc="-15" dirty="0">
                <a:solidFill>
                  <a:srgbClr val="F8F7F4"/>
                </a:solidFill>
                <a:latin typeface="Tahoma"/>
                <a:cs typeface="Tahoma"/>
              </a:rPr>
              <a:t>a</a:t>
            </a:r>
            <a:r>
              <a:rPr sz="1600" spc="-5" dirty="0">
                <a:solidFill>
                  <a:srgbClr val="F8F7F4"/>
                </a:solidFill>
                <a:latin typeface="Tahoma"/>
                <a:cs typeface="Tahoma"/>
              </a:rPr>
              <a:t>r</a:t>
            </a:r>
            <a:r>
              <a:rPr sz="1600" dirty="0">
                <a:solidFill>
                  <a:srgbClr val="F8F7F4"/>
                </a:solidFill>
                <a:latin typeface="Tahoma"/>
                <a:cs typeface="Tahoma"/>
              </a:rPr>
              <a:t>k</a:t>
            </a:r>
            <a:r>
              <a:rPr sz="1600" spc="-150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F8F7F4"/>
                </a:solidFill>
                <a:latin typeface="Tahoma"/>
                <a:cs typeface="Tahoma"/>
              </a:rPr>
              <a:t>3.5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0743539" y="4562843"/>
            <a:ext cx="5797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AB00"/>
                </a:solidFill>
                <a:latin typeface="Arial MT"/>
                <a:cs typeface="Arial MT"/>
              </a:rPr>
              <a:t>Python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95307" y="4562843"/>
            <a:ext cx="382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AB00"/>
                </a:solidFill>
                <a:latin typeface="Arial MT"/>
                <a:cs typeface="Arial MT"/>
              </a:rPr>
              <a:t>SQL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44314"/>
            <a:ext cx="77000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45" dirty="0">
                <a:latin typeface="Lucida Sans Unicode"/>
                <a:cs typeface="Lucida Sans Unicode"/>
              </a:rPr>
              <a:t>Connec</a:t>
            </a:r>
            <a:r>
              <a:rPr sz="4000" b="0" spc="30" dirty="0">
                <a:latin typeface="Lucida Sans Unicode"/>
                <a:cs typeface="Lucida Sans Unicode"/>
              </a:rPr>
              <a:t>t</a:t>
            </a:r>
            <a:r>
              <a:rPr sz="4000" b="0" spc="-229" dirty="0">
                <a:latin typeface="Lucida Sans Unicode"/>
                <a:cs typeface="Lucida Sans Unicode"/>
              </a:rPr>
              <a:t> </a:t>
            </a:r>
            <a:r>
              <a:rPr sz="4000" b="0" spc="15" dirty="0">
                <a:latin typeface="Lucida Sans Unicode"/>
                <a:cs typeface="Lucida Sans Unicode"/>
              </a:rPr>
              <a:t>t</a:t>
            </a:r>
            <a:r>
              <a:rPr sz="4000" b="0" spc="30" dirty="0">
                <a:latin typeface="Lucida Sans Unicode"/>
                <a:cs typeface="Lucida Sans Unicode"/>
              </a:rPr>
              <a:t>o</a:t>
            </a:r>
            <a:r>
              <a:rPr sz="4000" b="0" spc="-229" dirty="0">
                <a:latin typeface="Lucida Sans Unicode"/>
                <a:cs typeface="Lucida Sans Unicode"/>
              </a:rPr>
              <a:t> </a:t>
            </a:r>
            <a:r>
              <a:rPr sz="4000" b="0" spc="-20" dirty="0">
                <a:latin typeface="Lucida Sans Unicode"/>
                <a:cs typeface="Lucida Sans Unicode"/>
              </a:rPr>
              <a:t>Spar</a:t>
            </a:r>
            <a:r>
              <a:rPr sz="4000" b="0" spc="-15" dirty="0">
                <a:latin typeface="Lucida Sans Unicode"/>
                <a:cs typeface="Lucida Sans Unicode"/>
              </a:rPr>
              <a:t>k</a:t>
            </a:r>
            <a:r>
              <a:rPr sz="4000" b="0" spc="-229" dirty="0">
                <a:latin typeface="Lucida Sans Unicode"/>
                <a:cs typeface="Lucida Sans Unicode"/>
              </a:rPr>
              <a:t> </a:t>
            </a:r>
            <a:r>
              <a:rPr sz="4000" b="0" spc="-75" dirty="0">
                <a:latin typeface="Lucida Sans Unicode"/>
                <a:cs typeface="Lucida Sans Unicode"/>
              </a:rPr>
              <a:t>fro</a:t>
            </a:r>
            <a:r>
              <a:rPr sz="4000" b="0" spc="-140" dirty="0">
                <a:latin typeface="Lucida Sans Unicode"/>
                <a:cs typeface="Lucida Sans Unicode"/>
              </a:rPr>
              <a:t>m</a:t>
            </a:r>
            <a:r>
              <a:rPr sz="4000" b="0" spc="-229" dirty="0">
                <a:latin typeface="Lucida Sans Unicode"/>
                <a:cs typeface="Lucida Sans Unicode"/>
              </a:rPr>
              <a:t> </a:t>
            </a:r>
            <a:r>
              <a:rPr sz="4000" b="0" spc="15" dirty="0">
                <a:latin typeface="Lucida Sans Unicode"/>
                <a:cs typeface="Lucida Sans Unicode"/>
              </a:rPr>
              <a:t>Any</a:t>
            </a:r>
            <a:r>
              <a:rPr sz="4000" b="0" spc="-229" dirty="0">
                <a:latin typeface="Lucida Sans Unicode"/>
                <a:cs typeface="Lucida Sans Unicode"/>
              </a:rPr>
              <a:t> </a:t>
            </a:r>
            <a:r>
              <a:rPr sz="4000" b="0" spc="10" dirty="0">
                <a:latin typeface="Lucida Sans Unicode"/>
                <a:cs typeface="Lucida Sans Unicode"/>
              </a:rPr>
              <a:t>App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9100" y="1272020"/>
            <a:ext cx="8072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AB00"/>
                </a:solidFill>
                <a:latin typeface="Courier New"/>
                <a:cs typeface="Courier New"/>
              </a:rPr>
              <a:t>Thin</a:t>
            </a:r>
            <a:r>
              <a:rPr sz="2400" spc="5" dirty="0">
                <a:solidFill>
                  <a:srgbClr val="FFAB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AB00"/>
                </a:solidFill>
                <a:latin typeface="Courier New"/>
                <a:cs typeface="Courier New"/>
              </a:rPr>
              <a:t>client,</a:t>
            </a:r>
            <a:r>
              <a:rPr sz="2400" spc="5" dirty="0">
                <a:solidFill>
                  <a:srgbClr val="FFAB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AB00"/>
                </a:solidFill>
                <a:latin typeface="Courier New"/>
                <a:cs typeface="Courier New"/>
              </a:rPr>
              <a:t>with</a:t>
            </a:r>
            <a:r>
              <a:rPr sz="2400" spc="5" dirty="0">
                <a:solidFill>
                  <a:srgbClr val="FFAB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AB00"/>
                </a:solidFill>
                <a:latin typeface="Courier New"/>
                <a:cs typeface="Courier New"/>
              </a:rPr>
              <a:t>full</a:t>
            </a:r>
            <a:r>
              <a:rPr sz="2400" spc="5" dirty="0">
                <a:solidFill>
                  <a:srgbClr val="FFAB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AB00"/>
                </a:solidFill>
                <a:latin typeface="Courier New"/>
                <a:cs typeface="Courier New"/>
              </a:rPr>
              <a:t>power</a:t>
            </a:r>
            <a:r>
              <a:rPr sz="2400" spc="5" dirty="0">
                <a:solidFill>
                  <a:srgbClr val="FFAB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AB00"/>
                </a:solidFill>
                <a:latin typeface="Courier New"/>
                <a:cs typeface="Courier New"/>
              </a:rPr>
              <a:t>of</a:t>
            </a:r>
            <a:r>
              <a:rPr sz="2400" spc="5" dirty="0">
                <a:solidFill>
                  <a:srgbClr val="FFAB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AB00"/>
                </a:solidFill>
                <a:latin typeface="Courier New"/>
                <a:cs typeface="Courier New"/>
              </a:rPr>
              <a:t>Apache</a:t>
            </a:r>
            <a:r>
              <a:rPr sz="2400" spc="10" dirty="0">
                <a:solidFill>
                  <a:srgbClr val="FFAB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AB00"/>
                </a:solidFill>
                <a:latin typeface="Courier New"/>
                <a:cs typeface="Courier New"/>
              </a:rPr>
              <a:t>Spark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94020" y="1940052"/>
            <a:ext cx="1170940" cy="4337685"/>
            <a:chOff x="5494020" y="1940052"/>
            <a:chExt cx="1170940" cy="43376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94020" y="1940052"/>
              <a:ext cx="1170431" cy="43372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5560" y="2260091"/>
              <a:ext cx="257543" cy="36972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6983" y="2260091"/>
              <a:ext cx="185928" cy="369722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772912" y="2200656"/>
              <a:ext cx="612775" cy="3778250"/>
            </a:xfrm>
            <a:custGeom>
              <a:avLst/>
              <a:gdLst/>
              <a:ahLst/>
              <a:cxnLst/>
              <a:rect l="l" t="t" r="r" b="b"/>
              <a:pathLst>
                <a:path w="612775" h="3778250">
                  <a:moveTo>
                    <a:pt x="612648" y="0"/>
                  </a:moveTo>
                  <a:lnTo>
                    <a:pt x="0" y="0"/>
                  </a:lnTo>
                  <a:lnTo>
                    <a:pt x="0" y="3777996"/>
                  </a:lnTo>
                  <a:lnTo>
                    <a:pt x="612648" y="3777996"/>
                  </a:lnTo>
                  <a:lnTo>
                    <a:pt x="612648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72912" y="2200656"/>
              <a:ext cx="612775" cy="3778250"/>
            </a:xfrm>
            <a:custGeom>
              <a:avLst/>
              <a:gdLst/>
              <a:ahLst/>
              <a:cxnLst/>
              <a:rect l="l" t="t" r="r" b="b"/>
              <a:pathLst>
                <a:path w="612775" h="3778250">
                  <a:moveTo>
                    <a:pt x="0" y="0"/>
                  </a:moveTo>
                  <a:lnTo>
                    <a:pt x="612648" y="0"/>
                  </a:lnTo>
                  <a:lnTo>
                    <a:pt x="612648" y="3777996"/>
                  </a:lnTo>
                  <a:lnTo>
                    <a:pt x="0" y="37779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03584" y="2647361"/>
            <a:ext cx="339090" cy="2885440"/>
          </a:xfrm>
          <a:prstGeom prst="rect">
            <a:avLst/>
          </a:prstGeom>
        </p:spPr>
        <p:txBody>
          <a:bodyPr vert="vert270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900" spc="-10" dirty="0">
                <a:solidFill>
                  <a:srgbClr val="8FDDEE"/>
                </a:solidFill>
                <a:latin typeface="Lucida Sans Unicode"/>
                <a:cs typeface="Lucida Sans Unicode"/>
              </a:rPr>
              <a:t>Spark</a:t>
            </a:r>
            <a:r>
              <a:rPr sz="1900" spc="-135" dirty="0">
                <a:solidFill>
                  <a:srgbClr val="8FDDEE"/>
                </a:solidFill>
                <a:latin typeface="Lucida Sans Unicode"/>
                <a:cs typeface="Lucida Sans Unicode"/>
              </a:rPr>
              <a:t> </a:t>
            </a:r>
            <a:r>
              <a:rPr sz="1900" spc="15" dirty="0">
                <a:solidFill>
                  <a:srgbClr val="8FDDEE"/>
                </a:solidFill>
                <a:latin typeface="Lucida Sans Unicode"/>
                <a:cs typeface="Lucida Sans Unicode"/>
              </a:rPr>
              <a:t>Connect</a:t>
            </a:r>
            <a:r>
              <a:rPr sz="1900" spc="-114" dirty="0">
                <a:solidFill>
                  <a:srgbClr val="8FDDEE"/>
                </a:solidFill>
                <a:latin typeface="Lucida Sans Unicode"/>
                <a:cs typeface="Lucida Sans Unicode"/>
              </a:rPr>
              <a:t> </a:t>
            </a:r>
            <a:r>
              <a:rPr sz="1900" spc="-15" dirty="0">
                <a:solidFill>
                  <a:srgbClr val="8FDDEE"/>
                </a:solidFill>
                <a:latin typeface="Lucida Sans Unicode"/>
                <a:cs typeface="Lucida Sans Unicode"/>
              </a:rPr>
              <a:t>Client</a:t>
            </a:r>
            <a:r>
              <a:rPr sz="1900" spc="-130" dirty="0">
                <a:solidFill>
                  <a:srgbClr val="8FDDEE"/>
                </a:solidFill>
                <a:latin typeface="Lucida Sans Unicode"/>
                <a:cs typeface="Lucida Sans Unicode"/>
              </a:rPr>
              <a:t> </a:t>
            </a:r>
            <a:r>
              <a:rPr sz="1900" spc="-10" dirty="0">
                <a:solidFill>
                  <a:srgbClr val="8FDDEE"/>
                </a:solidFill>
                <a:latin typeface="Lucida Sans Unicode"/>
                <a:cs typeface="Lucida Sans Unicode"/>
              </a:rPr>
              <a:t>API</a:t>
            </a:r>
            <a:endParaRPr sz="190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745605" y="1813572"/>
            <a:ext cx="5443855" cy="4373880"/>
            <a:chOff x="6745605" y="1813572"/>
            <a:chExt cx="5443855" cy="4373880"/>
          </a:xfrm>
        </p:grpSpPr>
        <p:sp>
          <p:nvSpPr>
            <p:cNvPr id="12" name="object 12"/>
            <p:cNvSpPr/>
            <p:nvPr/>
          </p:nvSpPr>
          <p:spPr>
            <a:xfrm>
              <a:off x="6755130" y="4229861"/>
              <a:ext cx="718185" cy="2540"/>
            </a:xfrm>
            <a:custGeom>
              <a:avLst/>
              <a:gdLst/>
              <a:ahLst/>
              <a:cxnLst/>
              <a:rect l="l" t="t" r="r" b="b"/>
              <a:pathLst>
                <a:path w="718184" h="2539">
                  <a:moveTo>
                    <a:pt x="0" y="0"/>
                  </a:moveTo>
                  <a:lnTo>
                    <a:pt x="717994" y="2476"/>
                  </a:lnTo>
                </a:path>
              </a:pathLst>
            </a:custGeom>
            <a:ln w="19050">
              <a:solidFill>
                <a:srgbClr val="9710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60296" y="4194195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4" h="76200">
                  <a:moveTo>
                    <a:pt x="266" y="0"/>
                  </a:moveTo>
                  <a:lnTo>
                    <a:pt x="0" y="76200"/>
                  </a:lnTo>
                  <a:lnTo>
                    <a:pt x="76339" y="38366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9710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7392" y="1813572"/>
              <a:ext cx="4861559" cy="43738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0288" y="1929383"/>
              <a:ext cx="2759963" cy="36728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904988" y="2296664"/>
              <a:ext cx="3749040" cy="3217545"/>
            </a:xfrm>
            <a:custGeom>
              <a:avLst/>
              <a:gdLst/>
              <a:ahLst/>
              <a:cxnLst/>
              <a:rect l="l" t="t" r="r" b="b"/>
              <a:pathLst>
                <a:path w="3749040" h="3217545">
                  <a:moveTo>
                    <a:pt x="3695954" y="0"/>
                  </a:moveTo>
                  <a:lnTo>
                    <a:pt x="53086" y="0"/>
                  </a:lnTo>
                  <a:lnTo>
                    <a:pt x="32420" y="4172"/>
                  </a:lnTo>
                  <a:lnTo>
                    <a:pt x="15546" y="15551"/>
                  </a:lnTo>
                  <a:lnTo>
                    <a:pt x="4170" y="32425"/>
                  </a:lnTo>
                  <a:lnTo>
                    <a:pt x="0" y="53086"/>
                  </a:lnTo>
                  <a:lnTo>
                    <a:pt x="0" y="3164090"/>
                  </a:lnTo>
                  <a:lnTo>
                    <a:pt x="4170" y="3184749"/>
                  </a:lnTo>
                  <a:lnTo>
                    <a:pt x="15546" y="3201619"/>
                  </a:lnTo>
                  <a:lnTo>
                    <a:pt x="32420" y="3212993"/>
                  </a:lnTo>
                  <a:lnTo>
                    <a:pt x="53086" y="3217164"/>
                  </a:lnTo>
                  <a:lnTo>
                    <a:pt x="3695954" y="3217164"/>
                  </a:lnTo>
                  <a:lnTo>
                    <a:pt x="3716619" y="3212993"/>
                  </a:lnTo>
                  <a:lnTo>
                    <a:pt x="3733493" y="3201619"/>
                  </a:lnTo>
                  <a:lnTo>
                    <a:pt x="3744869" y="3184749"/>
                  </a:lnTo>
                  <a:lnTo>
                    <a:pt x="3749040" y="3164090"/>
                  </a:lnTo>
                  <a:lnTo>
                    <a:pt x="3749040" y="53086"/>
                  </a:lnTo>
                  <a:lnTo>
                    <a:pt x="3744869" y="32425"/>
                  </a:lnTo>
                  <a:lnTo>
                    <a:pt x="3733493" y="15551"/>
                  </a:lnTo>
                  <a:lnTo>
                    <a:pt x="3716619" y="4172"/>
                  </a:lnTo>
                  <a:lnTo>
                    <a:pt x="3695954" y="0"/>
                  </a:lnTo>
                  <a:close/>
                </a:path>
              </a:pathLst>
            </a:custGeom>
            <a:solidFill>
              <a:srgbClr val="1012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904988" y="2296664"/>
              <a:ext cx="3749040" cy="3217545"/>
            </a:xfrm>
            <a:custGeom>
              <a:avLst/>
              <a:gdLst/>
              <a:ahLst/>
              <a:cxnLst/>
              <a:rect l="l" t="t" r="r" b="b"/>
              <a:pathLst>
                <a:path w="3749040" h="3217545">
                  <a:moveTo>
                    <a:pt x="0" y="53086"/>
                  </a:moveTo>
                  <a:lnTo>
                    <a:pt x="4170" y="32425"/>
                  </a:lnTo>
                  <a:lnTo>
                    <a:pt x="15546" y="15551"/>
                  </a:lnTo>
                  <a:lnTo>
                    <a:pt x="32420" y="4172"/>
                  </a:lnTo>
                  <a:lnTo>
                    <a:pt x="53086" y="0"/>
                  </a:lnTo>
                  <a:lnTo>
                    <a:pt x="3695954" y="0"/>
                  </a:lnTo>
                  <a:lnTo>
                    <a:pt x="3716619" y="4172"/>
                  </a:lnTo>
                  <a:lnTo>
                    <a:pt x="3733493" y="15551"/>
                  </a:lnTo>
                  <a:lnTo>
                    <a:pt x="3744869" y="32425"/>
                  </a:lnTo>
                  <a:lnTo>
                    <a:pt x="3749040" y="53086"/>
                  </a:lnTo>
                  <a:lnTo>
                    <a:pt x="3749040" y="3164090"/>
                  </a:lnTo>
                  <a:lnTo>
                    <a:pt x="3744869" y="3184749"/>
                  </a:lnTo>
                  <a:lnTo>
                    <a:pt x="3733493" y="3201619"/>
                  </a:lnTo>
                  <a:lnTo>
                    <a:pt x="3716619" y="3212993"/>
                  </a:lnTo>
                  <a:lnTo>
                    <a:pt x="3695954" y="3217164"/>
                  </a:lnTo>
                  <a:lnTo>
                    <a:pt x="53086" y="3217164"/>
                  </a:lnTo>
                  <a:lnTo>
                    <a:pt x="32420" y="3212993"/>
                  </a:lnTo>
                  <a:lnTo>
                    <a:pt x="15546" y="3201619"/>
                  </a:lnTo>
                  <a:lnTo>
                    <a:pt x="4170" y="3184749"/>
                  </a:lnTo>
                  <a:lnTo>
                    <a:pt x="0" y="3164090"/>
                  </a:lnTo>
                  <a:lnTo>
                    <a:pt x="0" y="53086"/>
                  </a:lnTo>
                  <a:close/>
                </a:path>
              </a:pathLst>
            </a:custGeom>
            <a:ln w="9524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87452" y="1711451"/>
            <a:ext cx="5138420" cy="4982210"/>
            <a:chOff x="187452" y="1711451"/>
            <a:chExt cx="5138420" cy="4982210"/>
          </a:xfrm>
        </p:grpSpPr>
        <p:sp>
          <p:nvSpPr>
            <p:cNvPr id="19" name="object 19"/>
            <p:cNvSpPr/>
            <p:nvPr/>
          </p:nvSpPr>
          <p:spPr>
            <a:xfrm>
              <a:off x="4210049" y="5229990"/>
              <a:ext cx="1056005" cy="354330"/>
            </a:xfrm>
            <a:custGeom>
              <a:avLst/>
              <a:gdLst/>
              <a:ahLst/>
              <a:cxnLst/>
              <a:rect l="l" t="t" r="r" b="b"/>
              <a:pathLst>
                <a:path w="1056004" h="354329">
                  <a:moveTo>
                    <a:pt x="0" y="354203"/>
                  </a:moveTo>
                  <a:lnTo>
                    <a:pt x="1055497" y="0"/>
                  </a:lnTo>
                </a:path>
              </a:pathLst>
            </a:custGeom>
            <a:ln w="19050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41389" y="5197922"/>
              <a:ext cx="84455" cy="72390"/>
            </a:xfrm>
            <a:custGeom>
              <a:avLst/>
              <a:gdLst/>
              <a:ahLst/>
              <a:cxnLst/>
              <a:rect l="l" t="t" r="r" b="b"/>
              <a:pathLst>
                <a:path w="84454" h="72389">
                  <a:moveTo>
                    <a:pt x="0" y="0"/>
                  </a:moveTo>
                  <a:lnTo>
                    <a:pt x="24244" y="72237"/>
                  </a:lnTo>
                  <a:lnTo>
                    <a:pt x="84366" y="118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32910" y="4229861"/>
              <a:ext cx="1028700" cy="2540"/>
            </a:xfrm>
            <a:custGeom>
              <a:avLst/>
              <a:gdLst/>
              <a:ahLst/>
              <a:cxnLst/>
              <a:rect l="l" t="t" r="r" b="b"/>
              <a:pathLst>
                <a:path w="1028700" h="2539">
                  <a:moveTo>
                    <a:pt x="0" y="0"/>
                  </a:moveTo>
                  <a:lnTo>
                    <a:pt x="1028204" y="2540"/>
                  </a:lnTo>
                </a:path>
              </a:pathLst>
            </a:custGeom>
            <a:ln w="19050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48315" y="4194270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5" h="76200">
                  <a:moveTo>
                    <a:pt x="190" y="0"/>
                  </a:moveTo>
                  <a:lnTo>
                    <a:pt x="0" y="76200"/>
                  </a:lnTo>
                  <a:lnTo>
                    <a:pt x="76288" y="3829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06061" y="3012185"/>
              <a:ext cx="958215" cy="241935"/>
            </a:xfrm>
            <a:custGeom>
              <a:avLst/>
              <a:gdLst/>
              <a:ahLst/>
              <a:cxnLst/>
              <a:rect l="l" t="t" r="r" b="b"/>
              <a:pathLst>
                <a:path w="958214" h="241935">
                  <a:moveTo>
                    <a:pt x="0" y="0"/>
                  </a:moveTo>
                  <a:lnTo>
                    <a:pt x="958126" y="241579"/>
                  </a:lnTo>
                </a:path>
              </a:pathLst>
            </a:custGeom>
            <a:ln w="19050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42561" y="3213709"/>
              <a:ext cx="83820" cy="74295"/>
            </a:xfrm>
            <a:custGeom>
              <a:avLst/>
              <a:gdLst/>
              <a:ahLst/>
              <a:cxnLst/>
              <a:rect l="l" t="t" r="r" b="b"/>
              <a:pathLst>
                <a:path w="83820" h="74295">
                  <a:moveTo>
                    <a:pt x="18630" y="0"/>
                  </a:moveTo>
                  <a:lnTo>
                    <a:pt x="0" y="73888"/>
                  </a:lnTo>
                  <a:lnTo>
                    <a:pt x="83197" y="55575"/>
                  </a:lnTo>
                  <a:lnTo>
                    <a:pt x="18630" y="0"/>
                  </a:lnTo>
                  <a:close/>
                </a:path>
              </a:pathLst>
            </a:custGeom>
            <a:solidFill>
              <a:srgbClr val="9E9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452" y="1711451"/>
              <a:ext cx="4186427" cy="235762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65047" y="2194558"/>
              <a:ext cx="3031490" cy="1201420"/>
            </a:xfrm>
            <a:custGeom>
              <a:avLst/>
              <a:gdLst/>
              <a:ahLst/>
              <a:cxnLst/>
              <a:rect l="l" t="t" r="r" b="b"/>
              <a:pathLst>
                <a:path w="3031490" h="1201420">
                  <a:moveTo>
                    <a:pt x="2989021" y="0"/>
                  </a:moveTo>
                  <a:lnTo>
                    <a:pt x="42214" y="0"/>
                  </a:lnTo>
                  <a:lnTo>
                    <a:pt x="25781" y="3317"/>
                  </a:lnTo>
                  <a:lnTo>
                    <a:pt x="12363" y="12363"/>
                  </a:lnTo>
                  <a:lnTo>
                    <a:pt x="3317" y="25781"/>
                  </a:lnTo>
                  <a:lnTo>
                    <a:pt x="0" y="42214"/>
                  </a:lnTo>
                  <a:lnTo>
                    <a:pt x="0" y="1158697"/>
                  </a:lnTo>
                  <a:lnTo>
                    <a:pt x="3317" y="1175130"/>
                  </a:lnTo>
                  <a:lnTo>
                    <a:pt x="12363" y="1188548"/>
                  </a:lnTo>
                  <a:lnTo>
                    <a:pt x="25781" y="1197594"/>
                  </a:lnTo>
                  <a:lnTo>
                    <a:pt x="42214" y="1200912"/>
                  </a:lnTo>
                  <a:lnTo>
                    <a:pt x="2989021" y="1200912"/>
                  </a:lnTo>
                  <a:lnTo>
                    <a:pt x="3005454" y="1197594"/>
                  </a:lnTo>
                  <a:lnTo>
                    <a:pt x="3018872" y="1188548"/>
                  </a:lnTo>
                  <a:lnTo>
                    <a:pt x="3027918" y="1175130"/>
                  </a:lnTo>
                  <a:lnTo>
                    <a:pt x="3031236" y="1158697"/>
                  </a:lnTo>
                  <a:lnTo>
                    <a:pt x="3031236" y="42214"/>
                  </a:lnTo>
                  <a:lnTo>
                    <a:pt x="3027918" y="25781"/>
                  </a:lnTo>
                  <a:lnTo>
                    <a:pt x="3018872" y="12363"/>
                  </a:lnTo>
                  <a:lnTo>
                    <a:pt x="3005454" y="3317"/>
                  </a:lnTo>
                  <a:lnTo>
                    <a:pt x="2989021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5047" y="2194558"/>
              <a:ext cx="3031490" cy="1201420"/>
            </a:xfrm>
            <a:custGeom>
              <a:avLst/>
              <a:gdLst/>
              <a:ahLst/>
              <a:cxnLst/>
              <a:rect l="l" t="t" r="r" b="b"/>
              <a:pathLst>
                <a:path w="3031490" h="1201420">
                  <a:moveTo>
                    <a:pt x="0" y="42214"/>
                  </a:moveTo>
                  <a:lnTo>
                    <a:pt x="3317" y="25781"/>
                  </a:lnTo>
                  <a:lnTo>
                    <a:pt x="12363" y="12363"/>
                  </a:lnTo>
                  <a:lnTo>
                    <a:pt x="25781" y="3317"/>
                  </a:lnTo>
                  <a:lnTo>
                    <a:pt x="42214" y="0"/>
                  </a:lnTo>
                  <a:lnTo>
                    <a:pt x="2989021" y="0"/>
                  </a:lnTo>
                  <a:lnTo>
                    <a:pt x="3005454" y="3317"/>
                  </a:lnTo>
                  <a:lnTo>
                    <a:pt x="3018872" y="12363"/>
                  </a:lnTo>
                  <a:lnTo>
                    <a:pt x="3027918" y="25781"/>
                  </a:lnTo>
                  <a:lnTo>
                    <a:pt x="3031236" y="42214"/>
                  </a:lnTo>
                  <a:lnTo>
                    <a:pt x="3031236" y="1158697"/>
                  </a:lnTo>
                  <a:lnTo>
                    <a:pt x="3027918" y="1175130"/>
                  </a:lnTo>
                  <a:lnTo>
                    <a:pt x="3018872" y="1188548"/>
                  </a:lnTo>
                  <a:lnTo>
                    <a:pt x="3005454" y="1197594"/>
                  </a:lnTo>
                  <a:lnTo>
                    <a:pt x="2989021" y="1200912"/>
                  </a:lnTo>
                  <a:lnTo>
                    <a:pt x="42214" y="1200912"/>
                  </a:lnTo>
                  <a:lnTo>
                    <a:pt x="25781" y="1197594"/>
                  </a:lnTo>
                  <a:lnTo>
                    <a:pt x="12363" y="1188548"/>
                  </a:lnTo>
                  <a:lnTo>
                    <a:pt x="3317" y="1175130"/>
                  </a:lnTo>
                  <a:lnTo>
                    <a:pt x="0" y="1158697"/>
                  </a:lnTo>
                  <a:lnTo>
                    <a:pt x="0" y="42214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452" y="3017519"/>
              <a:ext cx="4186427" cy="235762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65047" y="3500626"/>
              <a:ext cx="3031490" cy="1201420"/>
            </a:xfrm>
            <a:custGeom>
              <a:avLst/>
              <a:gdLst/>
              <a:ahLst/>
              <a:cxnLst/>
              <a:rect l="l" t="t" r="r" b="b"/>
              <a:pathLst>
                <a:path w="3031490" h="1201420">
                  <a:moveTo>
                    <a:pt x="2989021" y="0"/>
                  </a:moveTo>
                  <a:lnTo>
                    <a:pt x="42214" y="0"/>
                  </a:lnTo>
                  <a:lnTo>
                    <a:pt x="25781" y="3317"/>
                  </a:lnTo>
                  <a:lnTo>
                    <a:pt x="12363" y="12363"/>
                  </a:lnTo>
                  <a:lnTo>
                    <a:pt x="3317" y="25781"/>
                  </a:lnTo>
                  <a:lnTo>
                    <a:pt x="0" y="42214"/>
                  </a:lnTo>
                  <a:lnTo>
                    <a:pt x="0" y="1158697"/>
                  </a:lnTo>
                  <a:lnTo>
                    <a:pt x="3317" y="1175130"/>
                  </a:lnTo>
                  <a:lnTo>
                    <a:pt x="12363" y="1188548"/>
                  </a:lnTo>
                  <a:lnTo>
                    <a:pt x="25781" y="1197594"/>
                  </a:lnTo>
                  <a:lnTo>
                    <a:pt x="42214" y="1200912"/>
                  </a:lnTo>
                  <a:lnTo>
                    <a:pt x="2989021" y="1200912"/>
                  </a:lnTo>
                  <a:lnTo>
                    <a:pt x="3005454" y="1197594"/>
                  </a:lnTo>
                  <a:lnTo>
                    <a:pt x="3018872" y="1188548"/>
                  </a:lnTo>
                  <a:lnTo>
                    <a:pt x="3027918" y="1175130"/>
                  </a:lnTo>
                  <a:lnTo>
                    <a:pt x="3031236" y="1158697"/>
                  </a:lnTo>
                  <a:lnTo>
                    <a:pt x="3031236" y="42214"/>
                  </a:lnTo>
                  <a:lnTo>
                    <a:pt x="3027918" y="25781"/>
                  </a:lnTo>
                  <a:lnTo>
                    <a:pt x="3018872" y="12363"/>
                  </a:lnTo>
                  <a:lnTo>
                    <a:pt x="3005454" y="3317"/>
                  </a:lnTo>
                  <a:lnTo>
                    <a:pt x="2989021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5047" y="3500626"/>
              <a:ext cx="3031490" cy="1201420"/>
            </a:xfrm>
            <a:custGeom>
              <a:avLst/>
              <a:gdLst/>
              <a:ahLst/>
              <a:cxnLst/>
              <a:rect l="l" t="t" r="r" b="b"/>
              <a:pathLst>
                <a:path w="3031490" h="1201420">
                  <a:moveTo>
                    <a:pt x="0" y="42214"/>
                  </a:moveTo>
                  <a:lnTo>
                    <a:pt x="3317" y="25781"/>
                  </a:lnTo>
                  <a:lnTo>
                    <a:pt x="12363" y="12363"/>
                  </a:lnTo>
                  <a:lnTo>
                    <a:pt x="25781" y="3317"/>
                  </a:lnTo>
                  <a:lnTo>
                    <a:pt x="42214" y="0"/>
                  </a:lnTo>
                  <a:lnTo>
                    <a:pt x="2989021" y="0"/>
                  </a:lnTo>
                  <a:lnTo>
                    <a:pt x="3005454" y="3317"/>
                  </a:lnTo>
                  <a:lnTo>
                    <a:pt x="3018872" y="12363"/>
                  </a:lnTo>
                  <a:lnTo>
                    <a:pt x="3027918" y="25781"/>
                  </a:lnTo>
                  <a:lnTo>
                    <a:pt x="3031236" y="42214"/>
                  </a:lnTo>
                  <a:lnTo>
                    <a:pt x="3031236" y="1158697"/>
                  </a:lnTo>
                  <a:lnTo>
                    <a:pt x="3027918" y="1175130"/>
                  </a:lnTo>
                  <a:lnTo>
                    <a:pt x="3018872" y="1188548"/>
                  </a:lnTo>
                  <a:lnTo>
                    <a:pt x="3005454" y="1197594"/>
                  </a:lnTo>
                  <a:lnTo>
                    <a:pt x="2989021" y="1200912"/>
                  </a:lnTo>
                  <a:lnTo>
                    <a:pt x="42214" y="1200912"/>
                  </a:lnTo>
                  <a:lnTo>
                    <a:pt x="25781" y="1197594"/>
                  </a:lnTo>
                  <a:lnTo>
                    <a:pt x="12363" y="1188548"/>
                  </a:lnTo>
                  <a:lnTo>
                    <a:pt x="3317" y="1175130"/>
                  </a:lnTo>
                  <a:lnTo>
                    <a:pt x="0" y="1158697"/>
                  </a:lnTo>
                  <a:lnTo>
                    <a:pt x="0" y="42214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452" y="4335779"/>
              <a:ext cx="4186427" cy="235762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65047" y="4818886"/>
              <a:ext cx="3031490" cy="1201420"/>
            </a:xfrm>
            <a:custGeom>
              <a:avLst/>
              <a:gdLst/>
              <a:ahLst/>
              <a:cxnLst/>
              <a:rect l="l" t="t" r="r" b="b"/>
              <a:pathLst>
                <a:path w="3031490" h="1201420">
                  <a:moveTo>
                    <a:pt x="2989021" y="0"/>
                  </a:moveTo>
                  <a:lnTo>
                    <a:pt x="42214" y="0"/>
                  </a:lnTo>
                  <a:lnTo>
                    <a:pt x="25781" y="3317"/>
                  </a:lnTo>
                  <a:lnTo>
                    <a:pt x="12363" y="12363"/>
                  </a:lnTo>
                  <a:lnTo>
                    <a:pt x="3317" y="25781"/>
                  </a:lnTo>
                  <a:lnTo>
                    <a:pt x="0" y="42214"/>
                  </a:lnTo>
                  <a:lnTo>
                    <a:pt x="0" y="1158697"/>
                  </a:lnTo>
                  <a:lnTo>
                    <a:pt x="3317" y="1175130"/>
                  </a:lnTo>
                  <a:lnTo>
                    <a:pt x="12363" y="1188548"/>
                  </a:lnTo>
                  <a:lnTo>
                    <a:pt x="25781" y="1197594"/>
                  </a:lnTo>
                  <a:lnTo>
                    <a:pt x="42214" y="1200912"/>
                  </a:lnTo>
                  <a:lnTo>
                    <a:pt x="2989021" y="1200912"/>
                  </a:lnTo>
                  <a:lnTo>
                    <a:pt x="3005454" y="1197594"/>
                  </a:lnTo>
                  <a:lnTo>
                    <a:pt x="3018872" y="1188548"/>
                  </a:lnTo>
                  <a:lnTo>
                    <a:pt x="3027918" y="1175130"/>
                  </a:lnTo>
                  <a:lnTo>
                    <a:pt x="3031236" y="1158697"/>
                  </a:lnTo>
                  <a:lnTo>
                    <a:pt x="3031236" y="42214"/>
                  </a:lnTo>
                  <a:lnTo>
                    <a:pt x="3027918" y="25781"/>
                  </a:lnTo>
                  <a:lnTo>
                    <a:pt x="3018872" y="12363"/>
                  </a:lnTo>
                  <a:lnTo>
                    <a:pt x="3005454" y="3317"/>
                  </a:lnTo>
                  <a:lnTo>
                    <a:pt x="2989021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5047" y="4818886"/>
              <a:ext cx="3031490" cy="1201420"/>
            </a:xfrm>
            <a:custGeom>
              <a:avLst/>
              <a:gdLst/>
              <a:ahLst/>
              <a:cxnLst/>
              <a:rect l="l" t="t" r="r" b="b"/>
              <a:pathLst>
                <a:path w="3031490" h="1201420">
                  <a:moveTo>
                    <a:pt x="0" y="42214"/>
                  </a:moveTo>
                  <a:lnTo>
                    <a:pt x="3317" y="25781"/>
                  </a:lnTo>
                  <a:lnTo>
                    <a:pt x="12363" y="12363"/>
                  </a:lnTo>
                  <a:lnTo>
                    <a:pt x="25781" y="3317"/>
                  </a:lnTo>
                  <a:lnTo>
                    <a:pt x="42214" y="0"/>
                  </a:lnTo>
                  <a:lnTo>
                    <a:pt x="2989021" y="0"/>
                  </a:lnTo>
                  <a:lnTo>
                    <a:pt x="3005454" y="3317"/>
                  </a:lnTo>
                  <a:lnTo>
                    <a:pt x="3018872" y="12363"/>
                  </a:lnTo>
                  <a:lnTo>
                    <a:pt x="3027918" y="25781"/>
                  </a:lnTo>
                  <a:lnTo>
                    <a:pt x="3031236" y="42214"/>
                  </a:lnTo>
                  <a:lnTo>
                    <a:pt x="3031236" y="1158697"/>
                  </a:lnTo>
                  <a:lnTo>
                    <a:pt x="3027918" y="1175130"/>
                  </a:lnTo>
                  <a:lnTo>
                    <a:pt x="3018872" y="1188548"/>
                  </a:lnTo>
                  <a:lnTo>
                    <a:pt x="3005454" y="1197594"/>
                  </a:lnTo>
                  <a:lnTo>
                    <a:pt x="2989021" y="1200912"/>
                  </a:lnTo>
                  <a:lnTo>
                    <a:pt x="42214" y="1200912"/>
                  </a:lnTo>
                  <a:lnTo>
                    <a:pt x="25781" y="1197594"/>
                  </a:lnTo>
                  <a:lnTo>
                    <a:pt x="12363" y="1188548"/>
                  </a:lnTo>
                  <a:lnTo>
                    <a:pt x="3317" y="1175130"/>
                  </a:lnTo>
                  <a:lnTo>
                    <a:pt x="0" y="1158697"/>
                  </a:lnTo>
                  <a:lnTo>
                    <a:pt x="0" y="42214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9739" y="3963923"/>
              <a:ext cx="499871" cy="583691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7917523" y="2438681"/>
            <a:ext cx="3724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77290">
              <a:lnSpc>
                <a:spcPct val="100000"/>
              </a:lnSpc>
              <a:spcBef>
                <a:spcPts val="95"/>
              </a:spcBef>
            </a:pPr>
            <a:r>
              <a:rPr sz="1600" b="1" spc="-120" dirty="0">
                <a:solidFill>
                  <a:srgbClr val="ECEDF0"/>
                </a:solidFill>
                <a:latin typeface="Arial"/>
                <a:cs typeface="Arial"/>
              </a:rPr>
              <a:t>S</a:t>
            </a:r>
            <a:r>
              <a:rPr sz="1600" b="1" spc="60" dirty="0">
                <a:solidFill>
                  <a:srgbClr val="ECEDF0"/>
                </a:solidFill>
                <a:latin typeface="Arial"/>
                <a:cs typeface="Arial"/>
              </a:rPr>
              <a:t>p</a:t>
            </a:r>
            <a:r>
              <a:rPr sz="1600" b="1" spc="30" dirty="0">
                <a:solidFill>
                  <a:srgbClr val="ECEDF0"/>
                </a:solidFill>
                <a:latin typeface="Arial"/>
                <a:cs typeface="Arial"/>
              </a:rPr>
              <a:t>a</a:t>
            </a:r>
            <a:r>
              <a:rPr sz="1600" b="1" spc="5" dirty="0">
                <a:solidFill>
                  <a:srgbClr val="ECEDF0"/>
                </a:solidFill>
                <a:latin typeface="Arial"/>
                <a:cs typeface="Arial"/>
              </a:rPr>
              <a:t>r</a:t>
            </a:r>
            <a:r>
              <a:rPr sz="1600" b="1" spc="-5" dirty="0">
                <a:solidFill>
                  <a:srgbClr val="ECEDF0"/>
                </a:solidFill>
                <a:latin typeface="Arial"/>
                <a:cs typeface="Arial"/>
              </a:rPr>
              <a:t>k</a:t>
            </a:r>
            <a:r>
              <a:rPr sz="1600" b="1" spc="-10" dirty="0">
                <a:solidFill>
                  <a:srgbClr val="ECEDF0"/>
                </a:solidFill>
                <a:latin typeface="Arial"/>
                <a:cs typeface="Arial"/>
              </a:rPr>
              <a:t>’</a:t>
            </a:r>
            <a:r>
              <a:rPr sz="1600" b="1" spc="-55" dirty="0">
                <a:solidFill>
                  <a:srgbClr val="ECEDF0"/>
                </a:solidFill>
                <a:latin typeface="Arial"/>
                <a:cs typeface="Arial"/>
              </a:rPr>
              <a:t>s</a:t>
            </a:r>
            <a:r>
              <a:rPr sz="1600" b="1" spc="-75" dirty="0">
                <a:solidFill>
                  <a:srgbClr val="ECEDF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ECEDF0"/>
                </a:solidFill>
                <a:latin typeface="Arial"/>
                <a:cs typeface="Arial"/>
              </a:rPr>
              <a:t>Dr</a:t>
            </a:r>
            <a:r>
              <a:rPr sz="1600" b="1" spc="-15" dirty="0">
                <a:solidFill>
                  <a:srgbClr val="ECEDF0"/>
                </a:solidFill>
                <a:latin typeface="Arial"/>
                <a:cs typeface="Arial"/>
              </a:rPr>
              <a:t>i</a:t>
            </a:r>
            <a:r>
              <a:rPr sz="1600" b="1" spc="20" dirty="0">
                <a:solidFill>
                  <a:srgbClr val="ECEDF0"/>
                </a:solidFill>
                <a:latin typeface="Arial"/>
                <a:cs typeface="Arial"/>
              </a:rPr>
              <a:t>ver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47304" y="2903220"/>
            <a:ext cx="3264535" cy="386080"/>
          </a:xfrm>
          <a:prstGeom prst="rect">
            <a:avLst/>
          </a:prstGeom>
          <a:solidFill>
            <a:srgbClr val="1B5161"/>
          </a:solidFill>
        </p:spPr>
        <p:txBody>
          <a:bodyPr vert="horz" wrap="square" lIns="0" tIns="78740" rIns="0" bIns="0" rtlCol="0">
            <a:spAutoFit/>
          </a:bodyPr>
          <a:lstStyle/>
          <a:p>
            <a:pPr marL="814069">
              <a:lnSpc>
                <a:spcPct val="100000"/>
              </a:lnSpc>
              <a:spcBef>
                <a:spcPts val="620"/>
              </a:spcBef>
            </a:pPr>
            <a:r>
              <a:rPr sz="1300" spc="-15" dirty="0">
                <a:solidFill>
                  <a:srgbClr val="ECEDF0"/>
                </a:solidFill>
                <a:latin typeface="Lucida Sans Unicode"/>
                <a:cs typeface="Lucida Sans Unicode"/>
              </a:rPr>
              <a:t>A</a:t>
            </a:r>
            <a:r>
              <a:rPr sz="1300" spc="5" dirty="0">
                <a:solidFill>
                  <a:srgbClr val="ECEDF0"/>
                </a:solidFill>
                <a:latin typeface="Lucida Sans Unicode"/>
                <a:cs typeface="Lucida Sans Unicode"/>
              </a:rPr>
              <a:t>pp</a:t>
            </a:r>
            <a:r>
              <a:rPr sz="1300" spc="-65" dirty="0">
                <a:solidFill>
                  <a:srgbClr val="ECEDF0"/>
                </a:solidFill>
                <a:latin typeface="Lucida Sans Unicode"/>
                <a:cs typeface="Lucida Sans Unicode"/>
              </a:rPr>
              <a:t>l</a:t>
            </a:r>
            <a:r>
              <a:rPr sz="1300" spc="15" dirty="0">
                <a:solidFill>
                  <a:srgbClr val="ECEDF0"/>
                </a:solidFill>
                <a:latin typeface="Lucida Sans Unicode"/>
                <a:cs typeface="Lucida Sans Unicode"/>
              </a:rPr>
              <a:t>ic</a:t>
            </a:r>
            <a:r>
              <a:rPr sz="1300" dirty="0">
                <a:solidFill>
                  <a:srgbClr val="ECEDF0"/>
                </a:solidFill>
                <a:latin typeface="Lucida Sans Unicode"/>
                <a:cs typeface="Lucida Sans Unicode"/>
              </a:rPr>
              <a:t>a</a:t>
            </a:r>
            <a:r>
              <a:rPr sz="1300" spc="35" dirty="0">
                <a:solidFill>
                  <a:srgbClr val="ECEDF0"/>
                </a:solidFill>
                <a:latin typeface="Lucida Sans Unicode"/>
                <a:cs typeface="Lucida Sans Unicode"/>
              </a:rPr>
              <a:t>t</a:t>
            </a:r>
            <a:r>
              <a:rPr sz="1300" spc="-30" dirty="0">
                <a:solidFill>
                  <a:srgbClr val="ECEDF0"/>
                </a:solidFill>
                <a:latin typeface="Lucida Sans Unicode"/>
                <a:cs typeface="Lucida Sans Unicode"/>
              </a:rPr>
              <a:t>i</a:t>
            </a:r>
            <a:r>
              <a:rPr sz="1300" spc="-50" dirty="0">
                <a:solidFill>
                  <a:srgbClr val="ECEDF0"/>
                </a:solidFill>
                <a:latin typeface="Lucida Sans Unicode"/>
                <a:cs typeface="Lucida Sans Unicode"/>
              </a:rPr>
              <a:t>o</a:t>
            </a:r>
            <a:r>
              <a:rPr sz="1300" spc="-45" dirty="0">
                <a:solidFill>
                  <a:srgbClr val="ECEDF0"/>
                </a:solidFill>
                <a:latin typeface="Lucida Sans Unicode"/>
                <a:cs typeface="Lucida Sans Unicode"/>
              </a:rPr>
              <a:t>n</a:t>
            </a:r>
            <a:r>
              <a:rPr sz="1300" spc="-60" dirty="0">
                <a:solidFill>
                  <a:srgbClr val="ECEDF0"/>
                </a:solidFill>
                <a:latin typeface="Lucida Sans Unicode"/>
                <a:cs typeface="Lucida Sans Unicode"/>
              </a:rPr>
              <a:t> </a:t>
            </a:r>
            <a:r>
              <a:rPr sz="1300" spc="50" dirty="0">
                <a:solidFill>
                  <a:srgbClr val="ECEDF0"/>
                </a:solidFill>
                <a:latin typeface="Lucida Sans Unicode"/>
                <a:cs typeface="Lucida Sans Unicode"/>
              </a:rPr>
              <a:t>G</a:t>
            </a:r>
            <a:r>
              <a:rPr sz="1300" dirty="0">
                <a:solidFill>
                  <a:srgbClr val="ECEDF0"/>
                </a:solidFill>
                <a:latin typeface="Lucida Sans Unicode"/>
                <a:cs typeface="Lucida Sans Unicode"/>
              </a:rPr>
              <a:t>a</a:t>
            </a:r>
            <a:r>
              <a:rPr sz="1300" spc="35" dirty="0">
                <a:solidFill>
                  <a:srgbClr val="ECEDF0"/>
                </a:solidFill>
                <a:latin typeface="Lucida Sans Unicode"/>
                <a:cs typeface="Lucida Sans Unicode"/>
              </a:rPr>
              <a:t>t</a:t>
            </a:r>
            <a:r>
              <a:rPr sz="1300" spc="25" dirty="0">
                <a:solidFill>
                  <a:srgbClr val="ECEDF0"/>
                </a:solidFill>
                <a:latin typeface="Lucida Sans Unicode"/>
                <a:cs typeface="Lucida Sans Unicode"/>
              </a:rPr>
              <a:t>e</a:t>
            </a:r>
            <a:r>
              <a:rPr sz="1300" dirty="0">
                <a:solidFill>
                  <a:srgbClr val="ECEDF0"/>
                </a:solidFill>
                <a:latin typeface="Lucida Sans Unicode"/>
                <a:cs typeface="Lucida Sans Unicode"/>
              </a:rPr>
              <a:t>wa</a:t>
            </a:r>
            <a:r>
              <a:rPr sz="1300" spc="65" dirty="0">
                <a:solidFill>
                  <a:srgbClr val="ECEDF0"/>
                </a:solidFill>
                <a:latin typeface="Lucida Sans Unicode"/>
                <a:cs typeface="Lucida Sans Unicode"/>
              </a:rPr>
              <a:t>y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47304" y="3390900"/>
            <a:ext cx="3264535" cy="386080"/>
          </a:xfrm>
          <a:prstGeom prst="rect">
            <a:avLst/>
          </a:prstGeom>
          <a:solidFill>
            <a:srgbClr val="608693"/>
          </a:solidFill>
        </p:spPr>
        <p:txBody>
          <a:bodyPr vert="horz" wrap="square" lIns="0" tIns="8001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630"/>
              </a:spcBef>
            </a:pPr>
            <a:r>
              <a:rPr sz="1300" spc="-30" dirty="0">
                <a:solidFill>
                  <a:srgbClr val="10121E"/>
                </a:solidFill>
                <a:latin typeface="Lucida Sans Unicode"/>
                <a:cs typeface="Lucida Sans Unicode"/>
              </a:rPr>
              <a:t>Analyzer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47304" y="3880103"/>
            <a:ext cx="3264535" cy="386080"/>
          </a:xfrm>
          <a:prstGeom prst="rect">
            <a:avLst/>
          </a:prstGeom>
          <a:solidFill>
            <a:srgbClr val="FFAB00"/>
          </a:solidFill>
        </p:spPr>
        <p:txBody>
          <a:bodyPr vert="horz" wrap="square" lIns="0" tIns="787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1300" spc="-30" dirty="0">
                <a:solidFill>
                  <a:srgbClr val="10121E"/>
                </a:solidFill>
                <a:latin typeface="Lucida Sans Unicode"/>
                <a:cs typeface="Lucida Sans Unicode"/>
              </a:rPr>
              <a:t>Optimizer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47304" y="4367784"/>
            <a:ext cx="3264535" cy="386080"/>
          </a:xfrm>
          <a:prstGeom prst="rect">
            <a:avLst/>
          </a:prstGeom>
          <a:solidFill>
            <a:srgbClr val="FFAB00"/>
          </a:solidFill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1300" dirty="0">
                <a:solidFill>
                  <a:srgbClr val="10121E"/>
                </a:solidFill>
                <a:latin typeface="Lucida Sans Unicode"/>
                <a:cs typeface="Lucida Sans Unicode"/>
              </a:rPr>
              <a:t>Scheduler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147304" y="4856988"/>
            <a:ext cx="3264535" cy="386080"/>
          </a:xfrm>
          <a:prstGeom prst="rect">
            <a:avLst/>
          </a:prstGeom>
          <a:solidFill>
            <a:srgbClr val="FFAB00"/>
          </a:solidFill>
        </p:spPr>
        <p:txBody>
          <a:bodyPr vert="horz" wrap="square" lIns="0" tIns="78740" rIns="0" bIns="0" rtlCol="0">
            <a:spAutoFit/>
          </a:bodyPr>
          <a:lstStyle/>
          <a:p>
            <a:pPr marL="504825">
              <a:lnSpc>
                <a:spcPct val="100000"/>
              </a:lnSpc>
              <a:spcBef>
                <a:spcPts val="620"/>
              </a:spcBef>
            </a:pPr>
            <a:r>
              <a:rPr sz="1300" spc="-20" dirty="0">
                <a:solidFill>
                  <a:srgbClr val="10121E"/>
                </a:solidFill>
                <a:latin typeface="Lucida Sans Unicode"/>
                <a:cs typeface="Lucida Sans Unicode"/>
              </a:rPr>
              <a:t>Distributed</a:t>
            </a:r>
            <a:r>
              <a:rPr sz="1300" spc="-70" dirty="0">
                <a:solidFill>
                  <a:srgbClr val="10121E"/>
                </a:solidFill>
                <a:latin typeface="Lucida Sans Unicode"/>
                <a:cs typeface="Lucida Sans Unicode"/>
              </a:rPr>
              <a:t> </a:t>
            </a:r>
            <a:r>
              <a:rPr sz="1300" spc="-15" dirty="0">
                <a:solidFill>
                  <a:srgbClr val="10121E"/>
                </a:solidFill>
                <a:latin typeface="Lucida Sans Unicode"/>
                <a:cs typeface="Lucida Sans Unicode"/>
              </a:rPr>
              <a:t>Execution</a:t>
            </a:r>
            <a:r>
              <a:rPr sz="1300" spc="-80" dirty="0">
                <a:solidFill>
                  <a:srgbClr val="10121E"/>
                </a:solidFill>
                <a:latin typeface="Lucida Sans Unicode"/>
                <a:cs typeface="Lucida Sans Unicode"/>
              </a:rPr>
              <a:t> </a:t>
            </a:r>
            <a:r>
              <a:rPr sz="1300" spc="-30" dirty="0">
                <a:solidFill>
                  <a:srgbClr val="10121E"/>
                </a:solidFill>
                <a:latin typeface="Lucida Sans Unicode"/>
                <a:cs typeface="Lucida Sans Unicode"/>
              </a:rPr>
              <a:t>Engine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736711" y="2295255"/>
            <a:ext cx="10902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Applications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45208" y="3624720"/>
            <a:ext cx="14668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IDE</a:t>
            </a:r>
            <a:r>
              <a:rPr sz="14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4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sz="14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Notebooks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5992" y="4901048"/>
            <a:ext cx="30099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Programming</a:t>
            </a:r>
            <a:r>
              <a:rPr sz="14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Language</a:t>
            </a:r>
            <a:r>
              <a:rPr sz="14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4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sz="14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SDKs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213103" y="2738630"/>
            <a:ext cx="2135505" cy="1800225"/>
            <a:chOff x="1213103" y="2738630"/>
            <a:chExt cx="2135505" cy="1800225"/>
          </a:xfrm>
        </p:grpSpPr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8400" y="3973067"/>
              <a:ext cx="565403" cy="56540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213103" y="2738630"/>
              <a:ext cx="2135505" cy="462280"/>
            </a:xfrm>
            <a:custGeom>
              <a:avLst/>
              <a:gdLst/>
              <a:ahLst/>
              <a:cxnLst/>
              <a:rect l="l" t="t" r="r" b="b"/>
              <a:pathLst>
                <a:path w="2135504" h="462280">
                  <a:moveTo>
                    <a:pt x="2058162" y="0"/>
                  </a:moveTo>
                  <a:lnTo>
                    <a:pt x="76962" y="0"/>
                  </a:lnTo>
                  <a:lnTo>
                    <a:pt x="47004" y="6047"/>
                  </a:lnTo>
                  <a:lnTo>
                    <a:pt x="22540" y="22540"/>
                  </a:lnTo>
                  <a:lnTo>
                    <a:pt x="6047" y="47004"/>
                  </a:lnTo>
                  <a:lnTo>
                    <a:pt x="0" y="76962"/>
                  </a:lnTo>
                  <a:lnTo>
                    <a:pt x="0" y="384810"/>
                  </a:lnTo>
                  <a:lnTo>
                    <a:pt x="6047" y="414767"/>
                  </a:lnTo>
                  <a:lnTo>
                    <a:pt x="22540" y="439231"/>
                  </a:lnTo>
                  <a:lnTo>
                    <a:pt x="47004" y="455724"/>
                  </a:lnTo>
                  <a:lnTo>
                    <a:pt x="76962" y="461772"/>
                  </a:lnTo>
                  <a:lnTo>
                    <a:pt x="2058162" y="461772"/>
                  </a:lnTo>
                  <a:lnTo>
                    <a:pt x="2088119" y="455724"/>
                  </a:lnTo>
                  <a:lnTo>
                    <a:pt x="2112583" y="439231"/>
                  </a:lnTo>
                  <a:lnTo>
                    <a:pt x="2129076" y="414767"/>
                  </a:lnTo>
                  <a:lnTo>
                    <a:pt x="2135124" y="384810"/>
                  </a:lnTo>
                  <a:lnTo>
                    <a:pt x="2135124" y="76962"/>
                  </a:lnTo>
                  <a:lnTo>
                    <a:pt x="2129076" y="47004"/>
                  </a:lnTo>
                  <a:lnTo>
                    <a:pt x="2112583" y="22540"/>
                  </a:lnTo>
                  <a:lnTo>
                    <a:pt x="2088119" y="6047"/>
                  </a:lnTo>
                  <a:lnTo>
                    <a:pt x="2058162" y="0"/>
                  </a:lnTo>
                  <a:close/>
                </a:path>
              </a:pathLst>
            </a:custGeom>
            <a:solidFill>
              <a:srgbClr val="00B6DF">
                <a:alpha val="4117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431710" y="2860751"/>
            <a:ext cx="169735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20" dirty="0">
                <a:solidFill>
                  <a:srgbClr val="FFFFFF"/>
                </a:solidFill>
                <a:latin typeface="Arial"/>
                <a:cs typeface="Arial"/>
              </a:rPr>
              <a:t>Modern</a:t>
            </a:r>
            <a:r>
              <a:rPr sz="11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4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1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20" dirty="0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120139" y="5233428"/>
            <a:ext cx="2200910" cy="693420"/>
            <a:chOff x="1120139" y="5233428"/>
            <a:chExt cx="2200910" cy="693420"/>
          </a:xfrm>
        </p:grpSpPr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0139" y="5233428"/>
              <a:ext cx="693419" cy="69340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2260" y="5369051"/>
              <a:ext cx="478523" cy="47853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99488" y="5359907"/>
              <a:ext cx="592835" cy="460247"/>
            </a:xfrm>
            <a:prstGeom prst="rect">
              <a:avLst/>
            </a:prstGeom>
          </p:spPr>
        </p:pic>
      </p:grp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8442" y="6472304"/>
            <a:ext cx="278828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5"/>
              </a:lnSpc>
            </a:pPr>
            <a:r>
              <a:rPr sz="1100" spc="6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5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5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2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2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3119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25" dirty="0">
                <a:latin typeface="Lucida Sans Unicode"/>
                <a:cs typeface="Lucida Sans Unicode"/>
              </a:rPr>
              <a:t>Python</a:t>
            </a:r>
            <a:r>
              <a:rPr sz="4000" b="0" spc="-300" dirty="0">
                <a:latin typeface="Lucida Sans Unicode"/>
                <a:cs typeface="Lucida Sans Unicode"/>
              </a:rPr>
              <a:t> </a:t>
            </a:r>
            <a:r>
              <a:rPr sz="4000" b="0" spc="-130" dirty="0">
                <a:latin typeface="Lucida Sans Unicode"/>
                <a:cs typeface="Lucida Sans Unicode"/>
              </a:rPr>
              <a:t>UDTF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974" y="1256312"/>
            <a:ext cx="4944110" cy="125158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2400" spc="-5" dirty="0">
                <a:solidFill>
                  <a:srgbClr val="FF5F46"/>
                </a:solidFill>
                <a:latin typeface="Lucida Sans Unicode"/>
                <a:cs typeface="Lucida Sans Unicode"/>
              </a:rPr>
              <a:t>Polymorphic</a:t>
            </a:r>
            <a:r>
              <a:rPr sz="2400" spc="-185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FF5F46"/>
                </a:solidFill>
                <a:latin typeface="Lucida Sans Unicode"/>
                <a:cs typeface="Lucida Sans Unicode"/>
              </a:rPr>
              <a:t>Analysis</a:t>
            </a:r>
            <a:endParaRPr sz="2400">
              <a:latin typeface="Lucida Sans Unicode"/>
              <a:cs typeface="Lucida Sans Unicode"/>
            </a:endParaRPr>
          </a:p>
          <a:p>
            <a:pPr marL="12700" marR="5080">
              <a:lnSpc>
                <a:spcPct val="114999"/>
              </a:lnSpc>
              <a:spcBef>
                <a:spcPts val="375"/>
              </a:spcBef>
            </a:pPr>
            <a:r>
              <a:rPr sz="20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Compute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8F7F4"/>
                </a:solidFill>
                <a:latin typeface="Microsoft Sans Serif"/>
                <a:cs typeface="Microsoft Sans Serif"/>
              </a:rPr>
              <a:t>output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schema</a:t>
            </a:r>
            <a:r>
              <a:rPr sz="2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for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each</a:t>
            </a:r>
            <a:r>
              <a:rPr sz="2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call </a:t>
            </a:r>
            <a:r>
              <a:rPr sz="2000" spc="-5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depending</a:t>
            </a:r>
            <a:r>
              <a:rPr sz="2000" spc="-5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on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arguments,</a:t>
            </a:r>
            <a:r>
              <a:rPr sz="2000" spc="-4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using</a:t>
            </a:r>
            <a:r>
              <a:rPr sz="20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92C47C"/>
                </a:solidFill>
                <a:latin typeface="Courier New"/>
                <a:cs typeface="Courier New"/>
              </a:rPr>
              <a:t>analyze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5199" y="567859"/>
            <a:ext cx="5480685" cy="125158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2400" spc="-30" dirty="0">
                <a:solidFill>
                  <a:srgbClr val="FF5F46"/>
                </a:solidFill>
                <a:latin typeface="Lucida Sans Unicode"/>
                <a:cs typeface="Lucida Sans Unicode"/>
              </a:rPr>
              <a:t>Input</a:t>
            </a:r>
            <a:r>
              <a:rPr sz="2400" spc="-175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FF5F46"/>
                </a:solidFill>
                <a:latin typeface="Lucida Sans Unicode"/>
                <a:cs typeface="Lucida Sans Unicode"/>
              </a:rPr>
              <a:t>Table</a:t>
            </a:r>
            <a:r>
              <a:rPr sz="2400" spc="-175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-35" dirty="0">
                <a:solidFill>
                  <a:srgbClr val="FF5F46"/>
                </a:solidFill>
                <a:latin typeface="Lucida Sans Unicode"/>
                <a:cs typeface="Lucida Sans Unicode"/>
              </a:rPr>
              <a:t>Partitioning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0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Split</a:t>
            </a:r>
            <a:r>
              <a:rPr sz="20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8F7F4"/>
                </a:solidFill>
                <a:latin typeface="Microsoft Sans Serif"/>
                <a:cs typeface="Microsoft Sans Serif"/>
              </a:rPr>
              <a:t>input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rows</a:t>
            </a:r>
            <a:r>
              <a:rPr sz="2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among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class</a:t>
            </a:r>
            <a:r>
              <a:rPr sz="2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instances: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92C47C"/>
                </a:solidFill>
                <a:latin typeface="Courier New"/>
                <a:cs typeface="Courier New"/>
              </a:rPr>
              <a:t>eval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0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r</a:t>
            </a:r>
            <a:r>
              <a:rPr sz="20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un</a:t>
            </a:r>
            <a:r>
              <a:rPr sz="20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s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o</a:t>
            </a:r>
            <a:r>
              <a:rPr sz="20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n</a:t>
            </a:r>
            <a:r>
              <a:rPr sz="20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c</a:t>
            </a:r>
            <a:r>
              <a:rPr sz="20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e</a:t>
            </a:r>
            <a:r>
              <a:rPr sz="2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e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000" spc="135" dirty="0">
                <a:solidFill>
                  <a:srgbClr val="F8F7F4"/>
                </a:solidFill>
                <a:latin typeface="Microsoft Sans Serif"/>
                <a:cs typeface="Microsoft Sans Serif"/>
              </a:rPr>
              <a:t>c</a:t>
            </a:r>
            <a:r>
              <a:rPr sz="20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h</a:t>
            </a:r>
            <a:r>
              <a:rPr sz="20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r</a:t>
            </a:r>
            <a:r>
              <a:rPr sz="20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o</a:t>
            </a:r>
            <a:r>
              <a:rPr sz="20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w</a:t>
            </a:r>
            <a:r>
              <a:rPr sz="2000" spc="-200" dirty="0">
                <a:solidFill>
                  <a:srgbClr val="F8F7F4"/>
                </a:solidFill>
                <a:latin typeface="Microsoft Sans Serif"/>
                <a:cs typeface="Microsoft Sans Serif"/>
              </a:rPr>
              <a:t>,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215" dirty="0">
                <a:solidFill>
                  <a:srgbClr val="F8F7F4"/>
                </a:solidFill>
                <a:latin typeface="Microsoft Sans Serif"/>
                <a:cs typeface="Microsoft Sans Serif"/>
              </a:rPr>
              <a:t>t</a:t>
            </a:r>
            <a:r>
              <a:rPr sz="2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h</a:t>
            </a:r>
            <a:r>
              <a:rPr sz="20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e</a:t>
            </a:r>
            <a:r>
              <a:rPr sz="20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n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92C47C"/>
                </a:solidFill>
                <a:latin typeface="Courier New"/>
                <a:cs typeface="Courier New"/>
              </a:rPr>
              <a:t>terminat</a:t>
            </a:r>
            <a:r>
              <a:rPr sz="2000" dirty="0">
                <a:solidFill>
                  <a:srgbClr val="92C47C"/>
                </a:solidFill>
                <a:latin typeface="Courier New"/>
                <a:cs typeface="Courier New"/>
              </a:rPr>
              <a:t>e</a:t>
            </a:r>
            <a:r>
              <a:rPr sz="2000" spc="-680" dirty="0">
                <a:solidFill>
                  <a:srgbClr val="92C47C"/>
                </a:solidFill>
                <a:latin typeface="Courier New"/>
                <a:cs typeface="Courier New"/>
              </a:rPr>
              <a:t> </a:t>
            </a:r>
            <a:r>
              <a:rPr sz="20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r</a:t>
            </a:r>
            <a:r>
              <a:rPr sz="20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un</a:t>
            </a:r>
            <a:r>
              <a:rPr sz="20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s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l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000" spc="114" dirty="0">
                <a:solidFill>
                  <a:srgbClr val="F8F7F4"/>
                </a:solidFill>
                <a:latin typeface="Microsoft Sans Serif"/>
                <a:cs typeface="Microsoft Sans Serif"/>
              </a:rPr>
              <a:t>st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5045" y="2611945"/>
            <a:ext cx="5105400" cy="4219575"/>
            <a:chOff x="745045" y="2611945"/>
            <a:chExt cx="5105400" cy="4219575"/>
          </a:xfrm>
        </p:grpSpPr>
        <p:sp>
          <p:nvSpPr>
            <p:cNvPr id="8" name="object 8"/>
            <p:cNvSpPr/>
            <p:nvPr/>
          </p:nvSpPr>
          <p:spPr>
            <a:xfrm>
              <a:off x="831062" y="2701289"/>
              <a:ext cx="5019040" cy="4130040"/>
            </a:xfrm>
            <a:custGeom>
              <a:avLst/>
              <a:gdLst/>
              <a:ahLst/>
              <a:cxnLst/>
              <a:rect l="l" t="t" r="r" b="b"/>
              <a:pathLst>
                <a:path w="5019040" h="4130040">
                  <a:moveTo>
                    <a:pt x="5018913" y="1270"/>
                  </a:moveTo>
                  <a:lnTo>
                    <a:pt x="5017681" y="1270"/>
                  </a:lnTo>
                  <a:lnTo>
                    <a:pt x="5017681" y="0"/>
                  </a:lnTo>
                  <a:lnTo>
                    <a:pt x="4928133" y="0"/>
                  </a:lnTo>
                  <a:lnTo>
                    <a:pt x="4928133" y="1270"/>
                  </a:lnTo>
                  <a:lnTo>
                    <a:pt x="4928133" y="4495"/>
                  </a:lnTo>
                  <a:lnTo>
                    <a:pt x="4928133" y="8890"/>
                  </a:lnTo>
                  <a:lnTo>
                    <a:pt x="4928133" y="4036745"/>
                  </a:lnTo>
                  <a:lnTo>
                    <a:pt x="9525" y="4036745"/>
                  </a:lnTo>
                  <a:lnTo>
                    <a:pt x="9525" y="4036060"/>
                  </a:lnTo>
                  <a:lnTo>
                    <a:pt x="0" y="4036060"/>
                  </a:lnTo>
                  <a:lnTo>
                    <a:pt x="0" y="4121150"/>
                  </a:lnTo>
                  <a:lnTo>
                    <a:pt x="0" y="4127500"/>
                  </a:lnTo>
                  <a:lnTo>
                    <a:pt x="749" y="4127500"/>
                  </a:lnTo>
                  <a:lnTo>
                    <a:pt x="749" y="4130040"/>
                  </a:lnTo>
                  <a:lnTo>
                    <a:pt x="5018151" y="4130040"/>
                  </a:lnTo>
                  <a:lnTo>
                    <a:pt x="5018151" y="4127500"/>
                  </a:lnTo>
                  <a:lnTo>
                    <a:pt x="5018913" y="4127500"/>
                  </a:lnTo>
                  <a:lnTo>
                    <a:pt x="5018913" y="4121150"/>
                  </a:lnTo>
                  <a:lnTo>
                    <a:pt x="5018913" y="8890"/>
                  </a:lnTo>
                  <a:lnTo>
                    <a:pt x="5018913" y="127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9808" y="2616707"/>
              <a:ext cx="5009515" cy="4121150"/>
            </a:xfrm>
            <a:custGeom>
              <a:avLst/>
              <a:gdLst/>
              <a:ahLst/>
              <a:cxnLst/>
              <a:rect l="l" t="t" r="r" b="b"/>
              <a:pathLst>
                <a:path w="5009515" h="4121150">
                  <a:moveTo>
                    <a:pt x="5009388" y="0"/>
                  </a:moveTo>
                  <a:lnTo>
                    <a:pt x="0" y="0"/>
                  </a:lnTo>
                  <a:lnTo>
                    <a:pt x="0" y="4120896"/>
                  </a:lnTo>
                  <a:lnTo>
                    <a:pt x="5009388" y="4120896"/>
                  </a:lnTo>
                  <a:lnTo>
                    <a:pt x="5009388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8" y="2616707"/>
              <a:ext cx="5009515" cy="4121150"/>
            </a:xfrm>
            <a:custGeom>
              <a:avLst/>
              <a:gdLst/>
              <a:ahLst/>
              <a:cxnLst/>
              <a:rect l="l" t="t" r="r" b="b"/>
              <a:pathLst>
                <a:path w="5009515" h="4121150">
                  <a:moveTo>
                    <a:pt x="0" y="0"/>
                  </a:moveTo>
                  <a:lnTo>
                    <a:pt x="5009388" y="0"/>
                  </a:lnTo>
                  <a:lnTo>
                    <a:pt x="5009388" y="4120896"/>
                  </a:lnTo>
                  <a:lnTo>
                    <a:pt x="0" y="412089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40679" y="2773354"/>
            <a:ext cx="3992879" cy="2600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680" marR="1724025" indent="-361315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559CD5"/>
                </a:solidFill>
                <a:latin typeface="Consolas"/>
                <a:cs typeface="Consolas"/>
              </a:rPr>
              <a:t>class</a:t>
            </a:r>
            <a:r>
              <a:rPr sz="1300" spc="-7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ReadFromConfigFile: </a:t>
            </a:r>
            <a:r>
              <a:rPr sz="1300" spc="-70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@staticmethod</a:t>
            </a:r>
            <a:endParaRPr sz="1300">
              <a:latin typeface="Consolas"/>
              <a:cs typeface="Consolas"/>
            </a:endParaRPr>
          </a:p>
          <a:p>
            <a:pPr marL="721995" marR="96520" indent="-361315">
              <a:lnSpc>
                <a:spcPct val="100000"/>
              </a:lnSpc>
            </a:pPr>
            <a:r>
              <a:rPr sz="1300" spc="-5" dirty="0">
                <a:solidFill>
                  <a:srgbClr val="559CD5"/>
                </a:solidFill>
                <a:latin typeface="Consolas"/>
                <a:cs typeface="Consolas"/>
              </a:rPr>
              <a:t>def</a:t>
            </a:r>
            <a:r>
              <a:rPr sz="1300" spc="-4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analyze(filename:</a:t>
            </a:r>
            <a:r>
              <a:rPr sz="1300" spc="-2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AnalyzeArgument): </a:t>
            </a:r>
            <a:r>
              <a:rPr sz="1300" spc="-70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559CD5"/>
                </a:solidFill>
                <a:latin typeface="Consolas"/>
                <a:cs typeface="Consolas"/>
              </a:rPr>
              <a:t>with</a:t>
            </a:r>
            <a:r>
              <a:rPr sz="1300" spc="-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open(os.path.join(</a:t>
            </a:r>
            <a:endParaRPr sz="1300">
              <a:latin typeface="Consolas"/>
              <a:cs typeface="Consolas"/>
            </a:endParaRPr>
          </a:p>
          <a:p>
            <a:pPr marL="1084580" marR="186055">
              <a:lnSpc>
                <a:spcPct val="100000"/>
              </a:lnSpc>
            </a:pP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S</a:t>
            </a:r>
            <a:r>
              <a:rPr sz="1300" dirty="0">
                <a:solidFill>
                  <a:srgbClr val="D3D3D3"/>
                </a:solidFill>
                <a:latin typeface="Consolas"/>
                <a:cs typeface="Consolas"/>
              </a:rPr>
              <a:t>p</a:t>
            </a: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ar</a:t>
            </a:r>
            <a:r>
              <a:rPr sz="1300" dirty="0">
                <a:solidFill>
                  <a:srgbClr val="D3D3D3"/>
                </a:solidFill>
                <a:latin typeface="Consolas"/>
                <a:cs typeface="Consolas"/>
              </a:rPr>
              <a:t>k</a:t>
            </a: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Fil</a:t>
            </a:r>
            <a:r>
              <a:rPr sz="1300" dirty="0">
                <a:solidFill>
                  <a:srgbClr val="D3D3D3"/>
                </a:solidFill>
                <a:latin typeface="Consolas"/>
                <a:cs typeface="Consolas"/>
              </a:rPr>
              <a:t>e</a:t>
            </a: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s</a:t>
            </a:r>
            <a:r>
              <a:rPr sz="1300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ge</a:t>
            </a:r>
            <a:r>
              <a:rPr sz="1300" dirty="0">
                <a:solidFill>
                  <a:srgbClr val="D3D3D3"/>
                </a:solidFill>
                <a:latin typeface="Consolas"/>
                <a:cs typeface="Consolas"/>
              </a:rPr>
              <a:t>t</a:t>
            </a: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Ro</a:t>
            </a:r>
            <a:r>
              <a:rPr sz="1300" dirty="0">
                <a:solidFill>
                  <a:srgbClr val="D3D3D3"/>
                </a:solidFill>
                <a:latin typeface="Consolas"/>
                <a:cs typeface="Consolas"/>
              </a:rPr>
              <a:t>o</a:t>
            </a: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t</a:t>
            </a:r>
            <a:r>
              <a:rPr sz="1300" dirty="0">
                <a:solidFill>
                  <a:srgbClr val="D3D3D3"/>
                </a:solidFill>
                <a:latin typeface="Consolas"/>
                <a:cs typeface="Consolas"/>
              </a:rPr>
              <a:t>D</a:t>
            </a: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ir</a:t>
            </a:r>
            <a:r>
              <a:rPr sz="1300" dirty="0">
                <a:solidFill>
                  <a:srgbClr val="D3D3D3"/>
                </a:solidFill>
                <a:latin typeface="Consolas"/>
                <a:cs typeface="Consolas"/>
              </a:rPr>
              <a:t>e</a:t>
            </a: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cto</a:t>
            </a:r>
            <a:r>
              <a:rPr sz="1300" dirty="0">
                <a:solidFill>
                  <a:srgbClr val="D3D3D3"/>
                </a:solidFill>
                <a:latin typeface="Consolas"/>
                <a:cs typeface="Consolas"/>
              </a:rPr>
              <a:t>r</a:t>
            </a: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y</a:t>
            </a:r>
            <a:r>
              <a:rPr sz="1300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,  filename.value),</a:t>
            </a:r>
            <a:r>
              <a:rPr sz="13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FFAB00"/>
                </a:solidFill>
                <a:latin typeface="Consolas"/>
                <a:cs typeface="Consolas"/>
              </a:rPr>
              <a:t>"r"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r>
              <a:rPr sz="1300" spc="-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559CD5"/>
                </a:solidFill>
                <a:latin typeface="Consolas"/>
                <a:cs typeface="Consolas"/>
              </a:rPr>
              <a:t>as</a:t>
            </a:r>
            <a:r>
              <a:rPr sz="1300" spc="-2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D3D3D3"/>
                </a:solidFill>
                <a:latin typeface="Consolas"/>
                <a:cs typeface="Consolas"/>
              </a:rPr>
              <a:t>f:</a:t>
            </a:r>
            <a:endParaRPr sz="1300">
              <a:latin typeface="Consolas"/>
              <a:cs typeface="Consolas"/>
            </a:endParaRPr>
          </a:p>
          <a:p>
            <a:pPr marL="721995">
              <a:lnSpc>
                <a:spcPct val="100000"/>
              </a:lnSpc>
            </a:pPr>
            <a:r>
              <a:rPr sz="1300" spc="-5" dirty="0">
                <a:solidFill>
                  <a:srgbClr val="6A9954"/>
                </a:solidFill>
                <a:latin typeface="Consolas"/>
                <a:cs typeface="Consolas"/>
              </a:rPr>
              <a:t>#</a:t>
            </a:r>
            <a:r>
              <a:rPr sz="1300" spc="-1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6A9954"/>
                </a:solidFill>
                <a:latin typeface="Consolas"/>
                <a:cs typeface="Consolas"/>
              </a:rPr>
              <a:t>Compute</a:t>
            </a:r>
            <a:r>
              <a:rPr sz="1300" spc="-10" dirty="0">
                <a:solidFill>
                  <a:srgbClr val="6A9954"/>
                </a:solidFill>
                <a:latin typeface="Consolas"/>
                <a:cs typeface="Consolas"/>
              </a:rPr>
              <a:t> the </a:t>
            </a:r>
            <a:r>
              <a:rPr sz="1300" spc="-5" dirty="0">
                <a:solidFill>
                  <a:srgbClr val="6A9954"/>
                </a:solidFill>
                <a:latin typeface="Consolas"/>
                <a:cs typeface="Consolas"/>
              </a:rPr>
              <a:t>UDTF</a:t>
            </a:r>
            <a:r>
              <a:rPr sz="1300" spc="-1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6A9954"/>
                </a:solidFill>
                <a:latin typeface="Consolas"/>
                <a:cs typeface="Consolas"/>
              </a:rPr>
              <a:t>output</a:t>
            </a:r>
            <a:r>
              <a:rPr sz="1300" spc="-1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6A9954"/>
                </a:solidFill>
                <a:latin typeface="Consolas"/>
                <a:cs typeface="Consolas"/>
              </a:rPr>
              <a:t>schema</a:t>
            </a:r>
            <a:endParaRPr sz="1300">
              <a:latin typeface="Consolas"/>
              <a:cs typeface="Consolas"/>
            </a:endParaRPr>
          </a:p>
          <a:p>
            <a:pPr marL="721995" marR="5080">
              <a:lnSpc>
                <a:spcPct val="100000"/>
              </a:lnSpc>
            </a:pPr>
            <a:r>
              <a:rPr sz="1300" spc="-5" dirty="0">
                <a:solidFill>
                  <a:srgbClr val="6A9954"/>
                </a:solidFill>
                <a:latin typeface="Consolas"/>
                <a:cs typeface="Consolas"/>
              </a:rPr>
              <a:t># based </a:t>
            </a:r>
            <a:r>
              <a:rPr sz="1300" dirty="0">
                <a:solidFill>
                  <a:srgbClr val="6A9954"/>
                </a:solidFill>
                <a:latin typeface="Consolas"/>
                <a:cs typeface="Consolas"/>
              </a:rPr>
              <a:t>on </a:t>
            </a:r>
            <a:r>
              <a:rPr sz="1300" spc="-5" dirty="0">
                <a:solidFill>
                  <a:srgbClr val="6A9954"/>
                </a:solidFill>
                <a:latin typeface="Consolas"/>
                <a:cs typeface="Consolas"/>
              </a:rPr>
              <a:t>the contents of </a:t>
            </a:r>
            <a:r>
              <a:rPr sz="1300" spc="-10" dirty="0">
                <a:solidFill>
                  <a:srgbClr val="6A9954"/>
                </a:solidFill>
                <a:latin typeface="Consolas"/>
                <a:cs typeface="Consolas"/>
              </a:rPr>
              <a:t>the </a:t>
            </a:r>
            <a:r>
              <a:rPr sz="1300" spc="-5" dirty="0">
                <a:solidFill>
                  <a:srgbClr val="6A9954"/>
                </a:solidFill>
                <a:latin typeface="Consolas"/>
                <a:cs typeface="Consolas"/>
              </a:rPr>
              <a:t>file. </a:t>
            </a:r>
            <a:r>
              <a:rPr sz="1300" spc="-70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300" spc="-5" dirty="0">
                <a:solidFill>
                  <a:srgbClr val="559CD5"/>
                </a:solidFill>
                <a:latin typeface="Consolas"/>
                <a:cs typeface="Consolas"/>
              </a:rPr>
              <a:t>return 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AnalyzeResult(</a:t>
            </a:r>
            <a:endParaRPr sz="1300">
              <a:latin typeface="Consolas"/>
              <a:cs typeface="Consolas"/>
            </a:endParaRPr>
          </a:p>
          <a:p>
            <a:pPr marL="1084580">
              <a:lnSpc>
                <a:spcPct val="100000"/>
              </a:lnSpc>
              <a:spcBef>
                <a:spcPts val="5"/>
              </a:spcBef>
            </a:pP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from_file(f.read()))</a:t>
            </a:r>
            <a:endParaRPr sz="1300">
              <a:latin typeface="Consolas"/>
              <a:cs typeface="Consolas"/>
            </a:endParaRPr>
          </a:p>
          <a:p>
            <a:pPr marL="360680">
              <a:lnSpc>
                <a:spcPct val="100000"/>
              </a:lnSpc>
            </a:pP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...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ReadFromConfigFile(</a:t>
            </a:r>
            <a:r>
              <a:rPr sz="1300" spc="-5" dirty="0">
                <a:solidFill>
                  <a:srgbClr val="4299DF"/>
                </a:solidFill>
                <a:latin typeface="Consolas"/>
                <a:cs typeface="Consolas"/>
              </a:rPr>
              <a:t>lit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("config.txt")).</a:t>
            </a:r>
            <a:r>
              <a:rPr sz="1300" spc="-5" dirty="0">
                <a:solidFill>
                  <a:srgbClr val="4299DF"/>
                </a:solidFill>
                <a:latin typeface="Consolas"/>
                <a:cs typeface="Consolas"/>
              </a:rPr>
              <a:t>show</a:t>
            </a:r>
            <a:r>
              <a:rPr sz="1300" spc="-5" dirty="0">
                <a:solidFill>
                  <a:srgbClr val="D3D3D3"/>
                </a:solidFill>
                <a:latin typeface="Consolas"/>
                <a:cs typeface="Consolas"/>
              </a:rPr>
              <a:t>()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0843" y="6340063"/>
            <a:ext cx="25450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F8F7F4"/>
                </a:solidFill>
                <a:latin typeface="Consolas"/>
                <a:cs typeface="Consolas"/>
              </a:rPr>
              <a:t>+------------+-------------+</a:t>
            </a:r>
            <a:endParaRPr sz="13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73177" y="1784413"/>
            <a:ext cx="5525770" cy="4878070"/>
            <a:chOff x="6373177" y="1784413"/>
            <a:chExt cx="5525770" cy="4878070"/>
          </a:xfrm>
        </p:grpSpPr>
        <p:sp>
          <p:nvSpPr>
            <p:cNvPr id="14" name="object 14"/>
            <p:cNvSpPr/>
            <p:nvPr/>
          </p:nvSpPr>
          <p:spPr>
            <a:xfrm>
              <a:off x="6459195" y="1873249"/>
              <a:ext cx="5440045" cy="4789170"/>
            </a:xfrm>
            <a:custGeom>
              <a:avLst/>
              <a:gdLst/>
              <a:ahLst/>
              <a:cxnLst/>
              <a:rect l="l" t="t" r="r" b="b"/>
              <a:pathLst>
                <a:path w="5440045" h="4789170">
                  <a:moveTo>
                    <a:pt x="5439537" y="2540"/>
                  </a:moveTo>
                  <a:lnTo>
                    <a:pt x="5438432" y="2540"/>
                  </a:lnTo>
                  <a:lnTo>
                    <a:pt x="5438432" y="0"/>
                  </a:lnTo>
                  <a:lnTo>
                    <a:pt x="5348757" y="0"/>
                  </a:lnTo>
                  <a:lnTo>
                    <a:pt x="5348757" y="2540"/>
                  </a:lnTo>
                  <a:lnTo>
                    <a:pt x="5348757" y="5003"/>
                  </a:lnTo>
                  <a:lnTo>
                    <a:pt x="5348757" y="10160"/>
                  </a:lnTo>
                  <a:lnTo>
                    <a:pt x="5348757" y="4695114"/>
                  </a:lnTo>
                  <a:lnTo>
                    <a:pt x="4749" y="4695114"/>
                  </a:lnTo>
                  <a:lnTo>
                    <a:pt x="0" y="4695190"/>
                  </a:lnTo>
                  <a:lnTo>
                    <a:pt x="0" y="4779010"/>
                  </a:lnTo>
                  <a:lnTo>
                    <a:pt x="0" y="4786630"/>
                  </a:lnTo>
                  <a:lnTo>
                    <a:pt x="1003" y="4786630"/>
                  </a:lnTo>
                  <a:lnTo>
                    <a:pt x="1003" y="4789170"/>
                  </a:lnTo>
                  <a:lnTo>
                    <a:pt x="5438533" y="4789170"/>
                  </a:lnTo>
                  <a:lnTo>
                    <a:pt x="5438533" y="4786630"/>
                  </a:lnTo>
                  <a:lnTo>
                    <a:pt x="5439537" y="4786630"/>
                  </a:lnTo>
                  <a:lnTo>
                    <a:pt x="5439537" y="4779010"/>
                  </a:lnTo>
                  <a:lnTo>
                    <a:pt x="5439537" y="10160"/>
                  </a:lnTo>
                  <a:lnTo>
                    <a:pt x="5439537" y="254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77940" y="1789176"/>
              <a:ext cx="5430520" cy="4779645"/>
            </a:xfrm>
            <a:custGeom>
              <a:avLst/>
              <a:gdLst/>
              <a:ahLst/>
              <a:cxnLst/>
              <a:rect l="l" t="t" r="r" b="b"/>
              <a:pathLst>
                <a:path w="5430520" h="4779645">
                  <a:moveTo>
                    <a:pt x="5430012" y="0"/>
                  </a:moveTo>
                  <a:lnTo>
                    <a:pt x="0" y="0"/>
                  </a:lnTo>
                  <a:lnTo>
                    <a:pt x="0" y="4779264"/>
                  </a:lnTo>
                  <a:lnTo>
                    <a:pt x="5430012" y="4779264"/>
                  </a:lnTo>
                  <a:lnTo>
                    <a:pt x="5430012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77940" y="1789176"/>
              <a:ext cx="5430520" cy="4779645"/>
            </a:xfrm>
            <a:custGeom>
              <a:avLst/>
              <a:gdLst/>
              <a:ahLst/>
              <a:cxnLst/>
              <a:rect l="l" t="t" r="r" b="b"/>
              <a:pathLst>
                <a:path w="5430520" h="4779645">
                  <a:moveTo>
                    <a:pt x="0" y="0"/>
                  </a:moveTo>
                  <a:lnTo>
                    <a:pt x="5430012" y="0"/>
                  </a:lnTo>
                  <a:lnTo>
                    <a:pt x="5430012" y="4779264"/>
                  </a:lnTo>
                  <a:lnTo>
                    <a:pt x="0" y="477926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456445" y="1922733"/>
            <a:ext cx="4258945" cy="2785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class</a:t>
            </a:r>
            <a:r>
              <a:rPr sz="1400" spc="-2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CountAndMax:</a:t>
            </a:r>
            <a:endParaRPr sz="1400">
              <a:latin typeface="Consolas"/>
              <a:cs typeface="Consolas"/>
            </a:endParaRPr>
          </a:p>
          <a:p>
            <a:pPr marL="798830" marR="1972945" indent="-393700">
              <a:lnSpc>
                <a:spcPct val="100000"/>
              </a:lnSpc>
            </a:pP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def</a:t>
            </a:r>
            <a:r>
              <a:rPr sz="1400" u="sng" spc="5" dirty="0">
                <a:solidFill>
                  <a:srgbClr val="559CD5"/>
                </a:solidFill>
                <a:uFill>
                  <a:solidFill>
                    <a:srgbClr val="D2D2D2"/>
                  </a:solidFill>
                </a:u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init</a:t>
            </a:r>
            <a:r>
              <a:rPr sz="1400" u="sng" spc="5" dirty="0">
                <a:solidFill>
                  <a:srgbClr val="D3D3D3"/>
                </a:solidFill>
                <a:uFill>
                  <a:solidFill>
                    <a:srgbClr val="D2D2D2"/>
                  </a:solidFill>
                </a:u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(self): </a:t>
            </a:r>
            <a:r>
              <a:rPr sz="1400" spc="-75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self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._count</a:t>
            </a:r>
            <a:r>
              <a:rPr sz="1400" spc="-2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=</a:t>
            </a:r>
            <a:r>
              <a:rPr sz="14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B5CEA8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</a:pP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self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._max</a:t>
            </a:r>
            <a:r>
              <a:rPr sz="1400" spc="-2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=</a:t>
            </a:r>
            <a:r>
              <a:rPr sz="1400" spc="-2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B5CEA8"/>
                </a:solidFill>
                <a:latin typeface="Consolas"/>
                <a:cs typeface="Consolas"/>
              </a:rPr>
              <a:t>0</a:t>
            </a:r>
            <a:endParaRPr sz="1400">
              <a:latin typeface="Consolas"/>
              <a:cs typeface="Consolas"/>
            </a:endParaRPr>
          </a:p>
          <a:p>
            <a:pPr marL="798830" marR="1383665" indent="-393700">
              <a:lnSpc>
                <a:spcPct val="100000"/>
              </a:lnSpc>
            </a:pP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def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eval(self, row: Row): </a:t>
            </a:r>
            <a:r>
              <a:rPr sz="1400" spc="-75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self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._count</a:t>
            </a: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+=</a:t>
            </a: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endParaRPr sz="1400">
              <a:latin typeface="Consolas"/>
              <a:cs typeface="Consolas"/>
            </a:endParaRPr>
          </a:p>
          <a:p>
            <a:pPr marL="405765" marR="102870" indent="393065">
              <a:lnSpc>
                <a:spcPct val="100000"/>
              </a:lnSpc>
            </a:pP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self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._max =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max(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self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._max,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row[</a:t>
            </a:r>
            <a:r>
              <a:rPr sz="1400" dirty="0">
                <a:solidFill>
                  <a:srgbClr val="B5CEA8"/>
                </a:solidFill>
                <a:latin typeface="Consolas"/>
                <a:cs typeface="Consolas"/>
              </a:rPr>
              <a:t>0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]) </a:t>
            </a:r>
            <a:r>
              <a:rPr sz="1400" spc="-75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def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terminate(self):</a:t>
            </a:r>
            <a:endParaRPr sz="140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</a:pP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yield</a:t>
            </a:r>
            <a:r>
              <a:rPr sz="1400" spc="-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self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._count, 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self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._max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WITH</a:t>
            </a:r>
            <a:r>
              <a:rPr sz="1400" spc="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t</a:t>
            </a:r>
            <a:r>
              <a:rPr sz="1400" spc="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559CD5"/>
                </a:solidFill>
                <a:latin typeface="Consolas"/>
                <a:cs typeface="Consolas"/>
              </a:rPr>
              <a:t>AS</a:t>
            </a:r>
            <a:r>
              <a:rPr sz="1400" spc="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SELECT</a:t>
            </a:r>
            <a:r>
              <a:rPr sz="1400" spc="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id</a:t>
            </a:r>
            <a:r>
              <a:rPr sz="1400" spc="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FROM</a:t>
            </a:r>
            <a:r>
              <a:rPr sz="1400" spc="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RANGE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400" dirty="0">
                <a:solidFill>
                  <a:srgbClr val="B5CEA8"/>
                </a:solidFill>
                <a:latin typeface="Consolas"/>
                <a:cs typeface="Consolas"/>
              </a:rPr>
              <a:t>0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B5CEA8"/>
                </a:solidFill>
                <a:latin typeface="Consolas"/>
                <a:cs typeface="Consolas"/>
              </a:rPr>
              <a:t>100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))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SELECT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*</a:t>
            </a: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FROM</a:t>
            </a:r>
            <a:r>
              <a:rPr sz="1400" spc="-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CountAndMax(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TABLE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(t)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PARTITION </a:t>
            </a:r>
            <a:r>
              <a:rPr sz="1400" spc="-5" dirty="0">
                <a:solidFill>
                  <a:srgbClr val="559CD5"/>
                </a:solidFill>
                <a:latin typeface="Consolas"/>
                <a:cs typeface="Consolas"/>
              </a:rPr>
              <a:t>BY</a:t>
            </a:r>
            <a:r>
              <a:rPr sz="1400" spc="2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id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/</a:t>
            </a:r>
            <a:r>
              <a:rPr sz="1400" spc="2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B5CEA8"/>
                </a:solidFill>
                <a:latin typeface="Consolas"/>
                <a:cs typeface="Consolas"/>
              </a:rPr>
              <a:t>10</a:t>
            </a:r>
            <a:r>
              <a:rPr sz="1400" spc="15" dirty="0">
                <a:solidFill>
                  <a:srgbClr val="B5CEA8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ORDER</a:t>
            </a:r>
            <a:r>
              <a:rPr sz="1400" spc="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BY</a:t>
            </a:r>
            <a:r>
              <a:rPr sz="1400" spc="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id);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559912" y="5031581"/>
            <a:ext cx="1293495" cy="14604"/>
            <a:chOff x="6559912" y="5031581"/>
            <a:chExt cx="1293495" cy="14604"/>
          </a:xfrm>
        </p:grpSpPr>
        <p:sp>
          <p:nvSpPr>
            <p:cNvPr id="19" name="object 19"/>
            <p:cNvSpPr/>
            <p:nvPr/>
          </p:nvSpPr>
          <p:spPr>
            <a:xfrm>
              <a:off x="6567215" y="5038883"/>
              <a:ext cx="690880" cy="0"/>
            </a:xfrm>
            <a:custGeom>
              <a:avLst/>
              <a:gdLst/>
              <a:ahLst/>
              <a:cxnLst/>
              <a:rect l="l" t="t" r="r" b="b"/>
              <a:pathLst>
                <a:path w="690879">
                  <a:moveTo>
                    <a:pt x="0" y="0"/>
                  </a:moveTo>
                  <a:lnTo>
                    <a:pt x="690676" y="0"/>
                  </a:lnTo>
                </a:path>
              </a:pathLst>
            </a:custGeom>
            <a:ln w="14264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55158" y="5038883"/>
              <a:ext cx="195580" cy="0"/>
            </a:xfrm>
            <a:custGeom>
              <a:avLst/>
              <a:gdLst/>
              <a:ahLst/>
              <a:cxnLst/>
              <a:rect l="l" t="t" r="r" b="b"/>
              <a:pathLst>
                <a:path w="195579">
                  <a:moveTo>
                    <a:pt x="0" y="0"/>
                  </a:moveTo>
                  <a:lnTo>
                    <a:pt x="195068" y="0"/>
                  </a:lnTo>
                </a:path>
              </a:pathLst>
            </a:custGeom>
            <a:ln w="14264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551760" y="5038883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40">
                  <a:moveTo>
                    <a:pt x="0" y="0"/>
                  </a:moveTo>
                  <a:lnTo>
                    <a:pt x="294119" y="0"/>
                  </a:lnTo>
                </a:path>
              </a:pathLst>
            </a:custGeom>
            <a:ln w="14264">
              <a:solidFill>
                <a:srgbClr val="F7F6F3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456980" y="4895305"/>
            <a:ext cx="15017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8830" algn="l"/>
                <a:tab pos="1390015" algn="l"/>
              </a:tabLst>
            </a:pPr>
            <a:r>
              <a:rPr sz="1400" spc="-5" dirty="0">
                <a:solidFill>
                  <a:srgbClr val="F8F7F4"/>
                </a:solidFill>
                <a:latin typeface="Consolas"/>
                <a:cs typeface="Consolas"/>
              </a:rPr>
              <a:t>+</a:t>
            </a:r>
            <a:r>
              <a:rPr sz="1400" dirty="0">
                <a:solidFill>
                  <a:srgbClr val="F8F7F4"/>
                </a:solidFill>
                <a:latin typeface="Consolas"/>
                <a:cs typeface="Consolas"/>
              </a:rPr>
              <a:t> 	</a:t>
            </a:r>
            <a:r>
              <a:rPr sz="1400" spc="5" dirty="0">
                <a:solidFill>
                  <a:srgbClr val="F8F7F4"/>
                </a:solidFill>
                <a:latin typeface="Consolas"/>
                <a:cs typeface="Consolas"/>
              </a:rPr>
              <a:t>+</a:t>
            </a:r>
            <a:r>
              <a:rPr sz="1400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F7F4"/>
                </a:solidFill>
                <a:latin typeface="Consolas"/>
                <a:cs typeface="Consolas"/>
              </a:rPr>
              <a:t> 	+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57158" y="5108740"/>
            <a:ext cx="15017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8F7F4"/>
                </a:solidFill>
                <a:latin typeface="Consolas"/>
                <a:cs typeface="Consolas"/>
              </a:rPr>
              <a:t>|</a:t>
            </a:r>
            <a:r>
              <a:rPr sz="1400" spc="-1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F7F4"/>
                </a:solidFill>
                <a:latin typeface="Consolas"/>
                <a:cs typeface="Consolas"/>
              </a:rPr>
              <a:t>count</a:t>
            </a:r>
            <a:r>
              <a:rPr sz="1400" spc="-1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F7F4"/>
                </a:solidFill>
                <a:latin typeface="Consolas"/>
                <a:cs typeface="Consolas"/>
              </a:rPr>
              <a:t>|</a:t>
            </a:r>
            <a:r>
              <a:rPr sz="1400" spc="-1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8F7F4"/>
                </a:solidFill>
                <a:latin typeface="Consolas"/>
                <a:cs typeface="Consolas"/>
              </a:rPr>
              <a:t>max</a:t>
            </a:r>
            <a:r>
              <a:rPr sz="1400" spc="-1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F7F4"/>
                </a:solidFill>
                <a:latin typeface="Consolas"/>
                <a:cs typeface="Consolas"/>
              </a:rPr>
              <a:t>|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567393" y="5458620"/>
            <a:ext cx="1278890" cy="14604"/>
            <a:chOff x="6567393" y="5458620"/>
            <a:chExt cx="1278890" cy="14604"/>
          </a:xfrm>
        </p:grpSpPr>
        <p:sp>
          <p:nvSpPr>
            <p:cNvPr id="25" name="object 25"/>
            <p:cNvSpPr/>
            <p:nvPr/>
          </p:nvSpPr>
          <p:spPr>
            <a:xfrm>
              <a:off x="6567393" y="5465753"/>
              <a:ext cx="690880" cy="0"/>
            </a:xfrm>
            <a:custGeom>
              <a:avLst/>
              <a:gdLst/>
              <a:ahLst/>
              <a:cxnLst/>
              <a:rect l="l" t="t" r="r" b="b"/>
              <a:pathLst>
                <a:path w="690879">
                  <a:moveTo>
                    <a:pt x="0" y="0"/>
                  </a:moveTo>
                  <a:lnTo>
                    <a:pt x="690676" y="0"/>
                  </a:lnTo>
                </a:path>
              </a:pathLst>
            </a:custGeom>
            <a:ln w="14264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55336" y="5465753"/>
              <a:ext cx="195580" cy="0"/>
            </a:xfrm>
            <a:custGeom>
              <a:avLst/>
              <a:gdLst/>
              <a:ahLst/>
              <a:cxnLst/>
              <a:rect l="l" t="t" r="r" b="b"/>
              <a:pathLst>
                <a:path w="195579">
                  <a:moveTo>
                    <a:pt x="0" y="0"/>
                  </a:moveTo>
                  <a:lnTo>
                    <a:pt x="195068" y="0"/>
                  </a:lnTo>
                </a:path>
              </a:pathLst>
            </a:custGeom>
            <a:ln w="14264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51939" y="5465753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40">
                  <a:moveTo>
                    <a:pt x="0" y="0"/>
                  </a:moveTo>
                  <a:lnTo>
                    <a:pt x="294119" y="0"/>
                  </a:lnTo>
                </a:path>
              </a:pathLst>
            </a:custGeom>
            <a:ln w="14264">
              <a:solidFill>
                <a:srgbClr val="F7F6F3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457158" y="5322175"/>
            <a:ext cx="15017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8830" algn="l"/>
                <a:tab pos="1390015" algn="l"/>
              </a:tabLst>
            </a:pPr>
            <a:r>
              <a:rPr sz="1400" spc="-5" dirty="0">
                <a:solidFill>
                  <a:srgbClr val="F8F7F4"/>
                </a:solidFill>
                <a:latin typeface="Consolas"/>
                <a:cs typeface="Consolas"/>
              </a:rPr>
              <a:t>+</a:t>
            </a:r>
            <a:r>
              <a:rPr sz="1400" dirty="0">
                <a:solidFill>
                  <a:srgbClr val="F8F7F4"/>
                </a:solidFill>
                <a:latin typeface="Consolas"/>
                <a:cs typeface="Consolas"/>
              </a:rPr>
              <a:t> 	</a:t>
            </a:r>
            <a:r>
              <a:rPr sz="1400" spc="5" dirty="0">
                <a:solidFill>
                  <a:srgbClr val="F8F7F4"/>
                </a:solidFill>
                <a:latin typeface="Consolas"/>
                <a:cs typeface="Consolas"/>
              </a:rPr>
              <a:t>+</a:t>
            </a:r>
            <a:r>
              <a:rPr sz="1400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F7F4"/>
                </a:solidFill>
                <a:latin typeface="Consolas"/>
                <a:cs typeface="Consolas"/>
              </a:rPr>
              <a:t> 	+</a:t>
            </a:r>
            <a:endParaRPr sz="1400">
              <a:latin typeface="Consolas"/>
              <a:cs typeface="Consolas"/>
            </a:endParaRPr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808929" y="5594192"/>
          <a:ext cx="7169150" cy="767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2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1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5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2363">
                <a:tc>
                  <a:txBody>
                    <a:bodyPr/>
                    <a:lstStyle/>
                    <a:p>
                      <a:pPr marL="31750">
                        <a:lnSpc>
                          <a:spcPts val="1285"/>
                        </a:lnSpc>
                      </a:pPr>
                      <a:r>
                        <a:rPr sz="1300" spc="-5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+------------+-------------+</a:t>
                      </a:r>
                      <a:endParaRPr sz="13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1548130">
                        <a:lnSpc>
                          <a:spcPts val="1325"/>
                        </a:lnSpc>
                      </a:pPr>
                      <a:r>
                        <a:rPr sz="1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ts val="1325"/>
                        </a:lnSpc>
                      </a:pPr>
                      <a:r>
                        <a:rPr sz="1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10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325"/>
                        </a:lnSpc>
                      </a:pPr>
                      <a:r>
                        <a:rPr sz="1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ts val="1325"/>
                        </a:lnSpc>
                      </a:pPr>
                      <a:r>
                        <a:rPr sz="1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325"/>
                        </a:lnSpc>
                      </a:pPr>
                      <a:r>
                        <a:rPr sz="1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801">
                <a:tc>
                  <a:txBody>
                    <a:bodyPr/>
                    <a:lstStyle/>
                    <a:p>
                      <a:pPr marL="31750">
                        <a:lnSpc>
                          <a:spcPts val="1335"/>
                        </a:lnSpc>
                      </a:pPr>
                      <a:r>
                        <a:rPr sz="1300" spc="-5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r>
                        <a:rPr sz="1300" spc="-3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300" spc="-5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start_date</a:t>
                      </a:r>
                      <a:r>
                        <a:rPr sz="1300" spc="-15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300" spc="-5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r>
                        <a:rPr sz="1300" spc="-15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300" spc="-5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other_field</a:t>
                      </a:r>
                      <a:r>
                        <a:rPr sz="1300" spc="-15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300" spc="-5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3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1548130">
                        <a:lnSpc>
                          <a:spcPts val="1490"/>
                        </a:lnSpc>
                      </a:pPr>
                      <a:r>
                        <a:rPr sz="1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ts val="1490"/>
                        </a:lnSpc>
                      </a:pPr>
                      <a:r>
                        <a:rPr sz="1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10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490"/>
                        </a:lnSpc>
                      </a:pPr>
                      <a:r>
                        <a:rPr sz="1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ts val="1490"/>
                        </a:lnSpc>
                      </a:pPr>
                      <a:r>
                        <a:rPr sz="1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1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1490"/>
                        </a:lnSpc>
                      </a:pPr>
                      <a:r>
                        <a:rPr sz="1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182">
                <a:tc>
                  <a:txBody>
                    <a:bodyPr/>
                    <a:lstStyle/>
                    <a:p>
                      <a:pPr marL="31750">
                        <a:lnSpc>
                          <a:spcPts val="1275"/>
                        </a:lnSpc>
                      </a:pPr>
                      <a:r>
                        <a:rPr sz="1300" spc="-5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+------------+-------------+</a:t>
                      </a:r>
                      <a:endParaRPr sz="1300">
                        <a:latin typeface="Consolas"/>
                        <a:cs typeface="Consolas"/>
                      </a:endParaRPr>
                    </a:p>
                    <a:p>
                      <a:pPr marL="31750">
                        <a:lnSpc>
                          <a:spcPts val="1535"/>
                        </a:lnSpc>
                        <a:tabLst>
                          <a:tab pos="2291715" algn="l"/>
                        </a:tabLst>
                      </a:pPr>
                      <a:r>
                        <a:rPr sz="1300" spc="-5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r>
                        <a:rPr sz="1300" spc="-1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300" spc="-5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2024-04-02</a:t>
                      </a:r>
                      <a:r>
                        <a:rPr sz="1300" spc="5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300" spc="-5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	1</a:t>
                      </a:r>
                      <a:r>
                        <a:rPr sz="1300" spc="-95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300" spc="-5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3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1548765">
                        <a:lnSpc>
                          <a:spcPts val="1550"/>
                        </a:lnSpc>
                      </a:pPr>
                      <a:r>
                        <a:rPr sz="14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4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" name="object 30"/>
          <p:cNvSpPr txBox="1"/>
          <p:nvPr/>
        </p:nvSpPr>
        <p:spPr>
          <a:xfrm>
            <a:off x="4959853" y="6349305"/>
            <a:ext cx="5670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AB00"/>
                </a:solidFill>
                <a:latin typeface="Arial MT"/>
                <a:cs typeface="Arial MT"/>
              </a:rPr>
              <a:t>Python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086118" y="6195425"/>
            <a:ext cx="5797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AB00"/>
                </a:solidFill>
                <a:latin typeface="Arial MT"/>
                <a:cs typeface="Arial MT"/>
              </a:rPr>
              <a:t>Python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413492" y="1523"/>
            <a:ext cx="1775460" cy="402590"/>
          </a:xfrm>
          <a:custGeom>
            <a:avLst/>
            <a:gdLst/>
            <a:ahLst/>
            <a:cxnLst/>
            <a:rect l="l" t="t" r="r" b="b"/>
            <a:pathLst>
              <a:path w="1775459" h="402590">
                <a:moveTo>
                  <a:pt x="1775459" y="0"/>
                </a:moveTo>
                <a:lnTo>
                  <a:pt x="0" y="0"/>
                </a:lnTo>
                <a:lnTo>
                  <a:pt x="0" y="402336"/>
                </a:lnTo>
                <a:lnTo>
                  <a:pt x="1775459" y="402336"/>
                </a:lnTo>
                <a:lnTo>
                  <a:pt x="1775459" y="0"/>
                </a:lnTo>
                <a:close/>
              </a:path>
            </a:pathLst>
          </a:custGeom>
          <a:solidFill>
            <a:srgbClr val="00A9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519366" y="67574"/>
            <a:ext cx="1565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F8F7F4"/>
                </a:solidFill>
                <a:latin typeface="Tahoma"/>
                <a:cs typeface="Tahoma"/>
              </a:rPr>
              <a:t>A</a:t>
            </a:r>
            <a:r>
              <a:rPr sz="1600" spc="-20" dirty="0">
                <a:solidFill>
                  <a:srgbClr val="F8F7F4"/>
                </a:solidFill>
                <a:latin typeface="Tahoma"/>
                <a:cs typeface="Tahoma"/>
              </a:rPr>
              <a:t>p</a:t>
            </a:r>
            <a:r>
              <a:rPr sz="1600" spc="-15" dirty="0">
                <a:solidFill>
                  <a:srgbClr val="F8F7F4"/>
                </a:solidFill>
                <a:latin typeface="Tahoma"/>
                <a:cs typeface="Tahoma"/>
              </a:rPr>
              <a:t>a</a:t>
            </a:r>
            <a:r>
              <a:rPr sz="1600" spc="85" dirty="0">
                <a:solidFill>
                  <a:srgbClr val="F8F7F4"/>
                </a:solidFill>
                <a:latin typeface="Tahoma"/>
                <a:cs typeface="Tahoma"/>
              </a:rPr>
              <a:t>c</a:t>
            </a:r>
            <a:r>
              <a:rPr sz="1600" spc="-35" dirty="0">
                <a:solidFill>
                  <a:srgbClr val="F8F7F4"/>
                </a:solidFill>
                <a:latin typeface="Tahoma"/>
                <a:cs typeface="Tahoma"/>
              </a:rPr>
              <a:t>h</a:t>
            </a:r>
            <a:r>
              <a:rPr sz="1600" spc="5" dirty="0">
                <a:solidFill>
                  <a:srgbClr val="F8F7F4"/>
                </a:solidFill>
                <a:latin typeface="Tahoma"/>
                <a:cs typeface="Tahoma"/>
              </a:rPr>
              <a:t>e</a:t>
            </a:r>
            <a:r>
              <a:rPr sz="1600" spc="-165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F8F7F4"/>
                </a:solidFill>
                <a:latin typeface="Tahoma"/>
                <a:cs typeface="Tahoma"/>
              </a:rPr>
              <a:t>S</a:t>
            </a:r>
            <a:r>
              <a:rPr sz="1600" spc="-20" dirty="0">
                <a:solidFill>
                  <a:srgbClr val="F8F7F4"/>
                </a:solidFill>
                <a:latin typeface="Tahoma"/>
                <a:cs typeface="Tahoma"/>
              </a:rPr>
              <a:t>p</a:t>
            </a:r>
            <a:r>
              <a:rPr sz="1600" spc="-15" dirty="0">
                <a:solidFill>
                  <a:srgbClr val="F8F7F4"/>
                </a:solidFill>
                <a:latin typeface="Tahoma"/>
                <a:cs typeface="Tahoma"/>
              </a:rPr>
              <a:t>a</a:t>
            </a:r>
            <a:r>
              <a:rPr sz="1600" spc="-5" dirty="0">
                <a:solidFill>
                  <a:srgbClr val="F8F7F4"/>
                </a:solidFill>
                <a:latin typeface="Tahoma"/>
                <a:cs typeface="Tahoma"/>
              </a:rPr>
              <a:t>r</a:t>
            </a:r>
            <a:r>
              <a:rPr sz="1600" dirty="0">
                <a:solidFill>
                  <a:srgbClr val="F8F7F4"/>
                </a:solidFill>
                <a:latin typeface="Tahoma"/>
                <a:cs typeface="Tahoma"/>
              </a:rPr>
              <a:t>k</a:t>
            </a:r>
            <a:r>
              <a:rPr sz="1600" spc="-150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8F7F4"/>
                </a:solidFill>
                <a:latin typeface="Tahoma"/>
                <a:cs typeface="Tahoma"/>
              </a:rPr>
              <a:t>4</a:t>
            </a:r>
            <a:r>
              <a:rPr sz="1600" spc="-45" dirty="0">
                <a:solidFill>
                  <a:srgbClr val="F8F7F4"/>
                </a:solidFill>
                <a:latin typeface="Tahoma"/>
                <a:cs typeface="Tahoma"/>
              </a:rPr>
              <a:t>.</a:t>
            </a:r>
            <a:r>
              <a:rPr sz="1600" spc="25" dirty="0">
                <a:solidFill>
                  <a:srgbClr val="F8F7F4"/>
                </a:solidFill>
                <a:latin typeface="Tahoma"/>
                <a:cs typeface="Tahoma"/>
              </a:rPr>
              <a:t>0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8442" y="6472304"/>
            <a:ext cx="2771140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5"/>
              </a:lnSpc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2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373177" y="1784413"/>
            <a:ext cx="5525770" cy="4878070"/>
            <a:chOff x="6373177" y="1784413"/>
            <a:chExt cx="5525770" cy="48780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4952" y="6473952"/>
              <a:ext cx="187451" cy="1859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59195" y="1873249"/>
              <a:ext cx="5440045" cy="4789170"/>
            </a:xfrm>
            <a:custGeom>
              <a:avLst/>
              <a:gdLst/>
              <a:ahLst/>
              <a:cxnLst/>
              <a:rect l="l" t="t" r="r" b="b"/>
              <a:pathLst>
                <a:path w="5440045" h="4789170">
                  <a:moveTo>
                    <a:pt x="5439537" y="2540"/>
                  </a:moveTo>
                  <a:lnTo>
                    <a:pt x="5438432" y="2540"/>
                  </a:lnTo>
                  <a:lnTo>
                    <a:pt x="5438432" y="0"/>
                  </a:lnTo>
                  <a:lnTo>
                    <a:pt x="5348757" y="0"/>
                  </a:lnTo>
                  <a:lnTo>
                    <a:pt x="5348757" y="2540"/>
                  </a:lnTo>
                  <a:lnTo>
                    <a:pt x="5348757" y="5003"/>
                  </a:lnTo>
                  <a:lnTo>
                    <a:pt x="5348757" y="10160"/>
                  </a:lnTo>
                  <a:lnTo>
                    <a:pt x="5348757" y="4695114"/>
                  </a:lnTo>
                  <a:lnTo>
                    <a:pt x="4749" y="4695114"/>
                  </a:lnTo>
                  <a:lnTo>
                    <a:pt x="0" y="4695190"/>
                  </a:lnTo>
                  <a:lnTo>
                    <a:pt x="0" y="4779010"/>
                  </a:lnTo>
                  <a:lnTo>
                    <a:pt x="0" y="4786630"/>
                  </a:lnTo>
                  <a:lnTo>
                    <a:pt x="1003" y="4786630"/>
                  </a:lnTo>
                  <a:lnTo>
                    <a:pt x="1003" y="4789170"/>
                  </a:lnTo>
                  <a:lnTo>
                    <a:pt x="5438533" y="4789170"/>
                  </a:lnTo>
                  <a:lnTo>
                    <a:pt x="5438533" y="4786630"/>
                  </a:lnTo>
                  <a:lnTo>
                    <a:pt x="5439537" y="4786630"/>
                  </a:lnTo>
                  <a:lnTo>
                    <a:pt x="5439537" y="4779010"/>
                  </a:lnTo>
                  <a:lnTo>
                    <a:pt x="5439537" y="10160"/>
                  </a:lnTo>
                  <a:lnTo>
                    <a:pt x="5439537" y="254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77940" y="1789176"/>
              <a:ext cx="5430520" cy="4779645"/>
            </a:xfrm>
            <a:custGeom>
              <a:avLst/>
              <a:gdLst/>
              <a:ahLst/>
              <a:cxnLst/>
              <a:rect l="l" t="t" r="r" b="b"/>
              <a:pathLst>
                <a:path w="5430520" h="4779645">
                  <a:moveTo>
                    <a:pt x="5430012" y="0"/>
                  </a:moveTo>
                  <a:lnTo>
                    <a:pt x="0" y="0"/>
                  </a:lnTo>
                  <a:lnTo>
                    <a:pt x="0" y="4779264"/>
                  </a:lnTo>
                  <a:lnTo>
                    <a:pt x="5430012" y="4779264"/>
                  </a:lnTo>
                  <a:lnTo>
                    <a:pt x="5430012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77940" y="1789176"/>
              <a:ext cx="5430520" cy="4779645"/>
            </a:xfrm>
            <a:custGeom>
              <a:avLst/>
              <a:gdLst/>
              <a:ahLst/>
              <a:cxnLst/>
              <a:rect l="l" t="t" r="r" b="b"/>
              <a:pathLst>
                <a:path w="5430520" h="4779645">
                  <a:moveTo>
                    <a:pt x="0" y="0"/>
                  </a:moveTo>
                  <a:lnTo>
                    <a:pt x="5430012" y="0"/>
                  </a:lnTo>
                  <a:lnTo>
                    <a:pt x="5430012" y="4779264"/>
                  </a:lnTo>
                  <a:lnTo>
                    <a:pt x="0" y="477926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31191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25" dirty="0">
                <a:latin typeface="Lucida Sans Unicode"/>
                <a:cs typeface="Lucida Sans Unicode"/>
              </a:rPr>
              <a:t>Python</a:t>
            </a:r>
            <a:r>
              <a:rPr sz="4000" b="0" spc="-300" dirty="0">
                <a:latin typeface="Lucida Sans Unicode"/>
                <a:cs typeface="Lucida Sans Unicode"/>
              </a:rPr>
              <a:t> </a:t>
            </a:r>
            <a:r>
              <a:rPr sz="4000" b="0" spc="-130" dirty="0">
                <a:latin typeface="Lucida Sans Unicode"/>
                <a:cs typeface="Lucida Sans Unicode"/>
              </a:rPr>
              <a:t>UDTF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6974" y="1256312"/>
            <a:ext cx="4469765" cy="125158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ct val="120300"/>
              </a:lnSpc>
              <a:spcBef>
                <a:spcPts val="390"/>
              </a:spcBef>
            </a:pPr>
            <a:r>
              <a:rPr sz="2400" spc="-10" dirty="0">
                <a:solidFill>
                  <a:srgbClr val="FF5F46"/>
                </a:solidFill>
                <a:latin typeface="Lucida Sans Unicode"/>
                <a:cs typeface="Lucida Sans Unicode"/>
              </a:rPr>
              <a:t>Variable</a:t>
            </a:r>
            <a:r>
              <a:rPr sz="2400" spc="-185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5F46"/>
                </a:solidFill>
                <a:latin typeface="Lucida Sans Unicode"/>
                <a:cs typeface="Lucida Sans Unicode"/>
              </a:rPr>
              <a:t>Keyword</a:t>
            </a:r>
            <a:r>
              <a:rPr sz="2400" spc="-185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FF5F46"/>
                </a:solidFill>
                <a:latin typeface="Lucida Sans Unicode"/>
                <a:cs typeface="Lucida Sans Unicode"/>
              </a:rPr>
              <a:t>Arguments  </a:t>
            </a:r>
            <a:r>
              <a:rPr sz="2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Th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e</a:t>
            </a:r>
            <a:r>
              <a:rPr sz="2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92C47C"/>
                </a:solidFill>
                <a:latin typeface="Courier New"/>
                <a:cs typeface="Courier New"/>
              </a:rPr>
              <a:t>analyz</a:t>
            </a:r>
            <a:r>
              <a:rPr sz="2000" dirty="0">
                <a:solidFill>
                  <a:srgbClr val="92C47C"/>
                </a:solidFill>
                <a:latin typeface="Courier New"/>
                <a:cs typeface="Courier New"/>
              </a:rPr>
              <a:t>e</a:t>
            </a:r>
            <a:r>
              <a:rPr sz="2000" spc="-680" dirty="0">
                <a:solidFill>
                  <a:srgbClr val="92C47C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0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n</a:t>
            </a:r>
            <a:r>
              <a:rPr sz="2000" spc="145" dirty="0">
                <a:solidFill>
                  <a:srgbClr val="F8F7F4"/>
                </a:solidFill>
                <a:latin typeface="Microsoft Sans Serif"/>
                <a:cs typeface="Microsoft Sans Serif"/>
              </a:rPr>
              <a:t>d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92C47C"/>
                </a:solidFill>
                <a:latin typeface="Courier New"/>
                <a:cs typeface="Courier New"/>
              </a:rPr>
              <a:t>eva</a:t>
            </a:r>
            <a:r>
              <a:rPr sz="2000" dirty="0">
                <a:solidFill>
                  <a:srgbClr val="92C47C"/>
                </a:solidFill>
                <a:latin typeface="Courier New"/>
                <a:cs typeface="Courier New"/>
              </a:rPr>
              <a:t>l</a:t>
            </a:r>
            <a:r>
              <a:rPr sz="2000" spc="-680" dirty="0">
                <a:solidFill>
                  <a:srgbClr val="92C47C"/>
                </a:solidFill>
                <a:latin typeface="Courier New"/>
                <a:cs typeface="Courier New"/>
              </a:rPr>
              <a:t> </a:t>
            </a:r>
            <a:r>
              <a:rPr sz="2000" spc="114" dirty="0">
                <a:solidFill>
                  <a:srgbClr val="F8F7F4"/>
                </a:solidFill>
                <a:latin typeface="Microsoft Sans Serif"/>
                <a:cs typeface="Microsoft Sans Serif"/>
              </a:rPr>
              <a:t>m</a:t>
            </a:r>
            <a:r>
              <a:rPr sz="20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e</a:t>
            </a:r>
            <a:r>
              <a:rPr sz="2000" spc="215" dirty="0">
                <a:solidFill>
                  <a:srgbClr val="F8F7F4"/>
                </a:solidFill>
                <a:latin typeface="Microsoft Sans Serif"/>
                <a:cs typeface="Microsoft Sans Serif"/>
              </a:rPr>
              <a:t>t</a:t>
            </a:r>
            <a:r>
              <a:rPr sz="2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h</a:t>
            </a:r>
            <a:r>
              <a:rPr sz="20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ods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F8F7F4"/>
                </a:solidFill>
                <a:latin typeface="Microsoft Sans Serif"/>
                <a:cs typeface="Microsoft Sans Serif"/>
              </a:rPr>
              <a:t>m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0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y  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0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cce</a:t>
            </a:r>
            <a:r>
              <a:rPr sz="2000" spc="145" dirty="0">
                <a:solidFill>
                  <a:srgbClr val="F8F7F4"/>
                </a:solidFill>
                <a:latin typeface="Microsoft Sans Serif"/>
                <a:cs typeface="Microsoft Sans Serif"/>
              </a:rPr>
              <a:t>p</a:t>
            </a:r>
            <a:r>
              <a:rPr sz="2000" spc="215" dirty="0">
                <a:solidFill>
                  <a:srgbClr val="F8F7F4"/>
                </a:solidFill>
                <a:latin typeface="Microsoft Sans Serif"/>
                <a:cs typeface="Microsoft Sans Serif"/>
              </a:rPr>
              <a:t>t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92C47C"/>
                </a:solidFill>
                <a:latin typeface="Courier New"/>
                <a:cs typeface="Courier New"/>
              </a:rPr>
              <a:t>*arg</a:t>
            </a:r>
            <a:r>
              <a:rPr sz="2000" dirty="0">
                <a:solidFill>
                  <a:srgbClr val="92C47C"/>
                </a:solidFill>
                <a:latin typeface="Courier New"/>
                <a:cs typeface="Courier New"/>
              </a:rPr>
              <a:t>s</a:t>
            </a:r>
            <a:r>
              <a:rPr sz="2000" spc="-680" dirty="0">
                <a:solidFill>
                  <a:srgbClr val="92C47C"/>
                </a:solidFill>
                <a:latin typeface="Courier New"/>
                <a:cs typeface="Courier New"/>
              </a:rPr>
              <a:t> </a:t>
            </a:r>
            <a:r>
              <a:rPr sz="20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or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92C47C"/>
                </a:solidFill>
                <a:latin typeface="Courier New"/>
                <a:cs typeface="Courier New"/>
              </a:rPr>
              <a:t>**kwargs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65199" y="493860"/>
            <a:ext cx="5000625" cy="1251585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2400" dirty="0">
                <a:solidFill>
                  <a:srgbClr val="FF5F46"/>
                </a:solidFill>
                <a:latin typeface="Lucida Sans Unicode"/>
                <a:cs typeface="Lucida Sans Unicode"/>
              </a:rPr>
              <a:t>Custom</a:t>
            </a:r>
            <a:r>
              <a:rPr sz="2400" spc="-160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FF5F46"/>
                </a:solidFill>
                <a:latin typeface="Lucida Sans Unicode"/>
                <a:cs typeface="Lucida Sans Unicode"/>
              </a:rPr>
              <a:t>Initialization</a:t>
            </a:r>
            <a:endParaRPr sz="2400">
              <a:latin typeface="Lucida Sans Unicode"/>
              <a:cs typeface="Lucida Sans Unicode"/>
            </a:endParaRPr>
          </a:p>
          <a:p>
            <a:pPr marL="12700" marR="5080">
              <a:lnSpc>
                <a:spcPct val="114999"/>
              </a:lnSpc>
              <a:spcBef>
                <a:spcPts val="375"/>
              </a:spcBef>
              <a:tabLst>
                <a:tab pos="4072254" algn="l"/>
              </a:tabLst>
            </a:pPr>
            <a:r>
              <a:rPr sz="2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C</a:t>
            </a:r>
            <a:r>
              <a:rPr sz="20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r</a:t>
            </a:r>
            <a:r>
              <a:rPr sz="20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e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000" spc="215" dirty="0">
                <a:solidFill>
                  <a:srgbClr val="F8F7F4"/>
                </a:solidFill>
                <a:latin typeface="Microsoft Sans Serif"/>
                <a:cs typeface="Microsoft Sans Serif"/>
              </a:rPr>
              <a:t>t</a:t>
            </a:r>
            <a:r>
              <a:rPr sz="20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e</a:t>
            </a:r>
            <a:r>
              <a:rPr sz="2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sub</a:t>
            </a:r>
            <a:r>
              <a:rPr sz="2000" spc="135" dirty="0">
                <a:solidFill>
                  <a:srgbClr val="F8F7F4"/>
                </a:solidFill>
                <a:latin typeface="Microsoft Sans Serif"/>
                <a:cs typeface="Microsoft Sans Serif"/>
              </a:rPr>
              <a:t>c</a:t>
            </a:r>
            <a:r>
              <a:rPr sz="2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l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0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s</a:t>
            </a:r>
            <a:r>
              <a:rPr sz="2000" dirty="0">
                <a:solidFill>
                  <a:srgbClr val="F8F7F4"/>
                </a:solidFill>
                <a:latin typeface="Microsoft Sans Serif"/>
                <a:cs typeface="Microsoft Sans Serif"/>
              </a:rPr>
              <a:t>s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o</a:t>
            </a:r>
            <a:r>
              <a:rPr sz="2000" spc="110" dirty="0">
                <a:solidFill>
                  <a:srgbClr val="F8F7F4"/>
                </a:solidFill>
                <a:latin typeface="Microsoft Sans Serif"/>
                <a:cs typeface="Microsoft Sans Serif"/>
              </a:rPr>
              <a:t>f</a:t>
            </a:r>
            <a:r>
              <a:rPr sz="2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92C47C"/>
                </a:solidFill>
                <a:latin typeface="Courier New"/>
                <a:cs typeface="Courier New"/>
              </a:rPr>
              <a:t>AnalyzeResul</a:t>
            </a:r>
            <a:r>
              <a:rPr sz="2000" dirty="0">
                <a:solidFill>
                  <a:srgbClr val="92C47C"/>
                </a:solidFill>
                <a:latin typeface="Courier New"/>
                <a:cs typeface="Courier New"/>
              </a:rPr>
              <a:t>t</a:t>
            </a:r>
            <a:r>
              <a:rPr sz="2000" spc="-695" dirty="0">
                <a:solidFill>
                  <a:srgbClr val="92C47C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0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n</a:t>
            </a:r>
            <a:r>
              <a:rPr sz="20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d  </a:t>
            </a:r>
            <a:r>
              <a:rPr sz="20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consume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8F7F4"/>
                </a:solidFill>
                <a:latin typeface="Microsoft Sans Serif"/>
                <a:cs typeface="Microsoft Sans Serif"/>
              </a:rPr>
              <a:t>it</a:t>
            </a:r>
            <a:r>
              <a:rPr sz="2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in</a:t>
            </a:r>
            <a:r>
              <a:rPr sz="20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each</a:t>
            </a:r>
            <a:r>
              <a:rPr sz="20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subsequent</a:t>
            </a:r>
            <a:r>
              <a:rPr sz="2000" u="heavy" spc="65" dirty="0">
                <a:solidFill>
                  <a:srgbClr val="F8F7F4"/>
                </a:solidFill>
                <a:uFill>
                  <a:solidFill>
                    <a:srgbClr val="91C37B"/>
                  </a:solidFill>
                </a:uFill>
                <a:latin typeface="Microsoft Sans Serif"/>
                <a:cs typeface="Microsoft Sans Serif"/>
              </a:rPr>
              <a:t>	</a:t>
            </a:r>
            <a:r>
              <a:rPr sz="2000" spc="-5" dirty="0">
                <a:solidFill>
                  <a:srgbClr val="92C47C"/>
                </a:solidFill>
                <a:latin typeface="Courier New"/>
                <a:cs typeface="Courier New"/>
              </a:rPr>
              <a:t>init</a:t>
            </a:r>
            <a:r>
              <a:rPr sz="2000" u="heavy" dirty="0">
                <a:solidFill>
                  <a:srgbClr val="92C47C"/>
                </a:solidFill>
                <a:uFill>
                  <a:solidFill>
                    <a:srgbClr val="91C37B"/>
                  </a:solidFill>
                </a:uFill>
                <a:latin typeface="Courier New"/>
                <a:cs typeface="Courier New"/>
              </a:rPr>
              <a:t> </a:t>
            </a:r>
            <a:r>
              <a:rPr sz="2000" u="heavy" spc="-5" dirty="0">
                <a:solidFill>
                  <a:srgbClr val="92C47C"/>
                </a:solidFill>
                <a:uFill>
                  <a:solidFill>
                    <a:srgbClr val="91C37B"/>
                  </a:solidFill>
                </a:uFill>
                <a:latin typeface="Courier New"/>
                <a:cs typeface="Courier New"/>
              </a:rPr>
              <a:t> 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49808" y="2616707"/>
            <a:ext cx="5100320" cy="4215130"/>
            <a:chOff x="749808" y="2616707"/>
            <a:chExt cx="5100320" cy="4215130"/>
          </a:xfrm>
        </p:grpSpPr>
        <p:sp>
          <p:nvSpPr>
            <p:cNvPr id="12" name="object 12"/>
            <p:cNvSpPr/>
            <p:nvPr/>
          </p:nvSpPr>
          <p:spPr>
            <a:xfrm>
              <a:off x="831062" y="2701289"/>
              <a:ext cx="5019040" cy="4130040"/>
            </a:xfrm>
            <a:custGeom>
              <a:avLst/>
              <a:gdLst/>
              <a:ahLst/>
              <a:cxnLst/>
              <a:rect l="l" t="t" r="r" b="b"/>
              <a:pathLst>
                <a:path w="5019040" h="4130040">
                  <a:moveTo>
                    <a:pt x="5018913" y="1270"/>
                  </a:moveTo>
                  <a:lnTo>
                    <a:pt x="5017681" y="1270"/>
                  </a:lnTo>
                  <a:lnTo>
                    <a:pt x="5017681" y="0"/>
                  </a:lnTo>
                  <a:lnTo>
                    <a:pt x="4928133" y="0"/>
                  </a:lnTo>
                  <a:lnTo>
                    <a:pt x="4928133" y="1270"/>
                  </a:lnTo>
                  <a:lnTo>
                    <a:pt x="4928133" y="4495"/>
                  </a:lnTo>
                  <a:lnTo>
                    <a:pt x="4928133" y="8890"/>
                  </a:lnTo>
                  <a:lnTo>
                    <a:pt x="4928133" y="4036745"/>
                  </a:lnTo>
                  <a:lnTo>
                    <a:pt x="9525" y="4036745"/>
                  </a:lnTo>
                  <a:lnTo>
                    <a:pt x="9525" y="4036060"/>
                  </a:lnTo>
                  <a:lnTo>
                    <a:pt x="0" y="4036060"/>
                  </a:lnTo>
                  <a:lnTo>
                    <a:pt x="0" y="4121150"/>
                  </a:lnTo>
                  <a:lnTo>
                    <a:pt x="0" y="4127500"/>
                  </a:lnTo>
                  <a:lnTo>
                    <a:pt x="749" y="4127500"/>
                  </a:lnTo>
                  <a:lnTo>
                    <a:pt x="749" y="4130040"/>
                  </a:lnTo>
                  <a:lnTo>
                    <a:pt x="5018151" y="4130040"/>
                  </a:lnTo>
                  <a:lnTo>
                    <a:pt x="5018151" y="4127500"/>
                  </a:lnTo>
                  <a:lnTo>
                    <a:pt x="5018913" y="4127500"/>
                  </a:lnTo>
                  <a:lnTo>
                    <a:pt x="5018913" y="4121150"/>
                  </a:lnTo>
                  <a:lnTo>
                    <a:pt x="5018913" y="8890"/>
                  </a:lnTo>
                  <a:lnTo>
                    <a:pt x="5018913" y="127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9808" y="2616707"/>
              <a:ext cx="5009515" cy="4121150"/>
            </a:xfrm>
            <a:custGeom>
              <a:avLst/>
              <a:gdLst/>
              <a:ahLst/>
              <a:cxnLst/>
              <a:rect l="l" t="t" r="r" b="b"/>
              <a:pathLst>
                <a:path w="5009515" h="4121150">
                  <a:moveTo>
                    <a:pt x="5009388" y="0"/>
                  </a:moveTo>
                  <a:lnTo>
                    <a:pt x="0" y="0"/>
                  </a:lnTo>
                  <a:lnTo>
                    <a:pt x="0" y="4120896"/>
                  </a:lnTo>
                  <a:lnTo>
                    <a:pt x="5009388" y="4120896"/>
                  </a:lnTo>
                  <a:lnTo>
                    <a:pt x="5009388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456624" y="1915113"/>
            <a:ext cx="4651375" cy="3867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5765" marR="2958465" indent="-393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class</a:t>
            </a:r>
            <a:r>
              <a:rPr sz="1400" spc="-5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SplitWords: </a:t>
            </a:r>
            <a:r>
              <a:rPr sz="1400" spc="-75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@dataclass</a:t>
            </a:r>
            <a:endParaRPr sz="1400">
              <a:latin typeface="Consolas"/>
              <a:cs typeface="Consolas"/>
            </a:endParaRPr>
          </a:p>
          <a:p>
            <a:pPr marL="798830" marR="594995" indent="-393700">
              <a:lnSpc>
                <a:spcPct val="100000"/>
              </a:lnSpc>
            </a:pP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class</a:t>
            </a:r>
            <a:r>
              <a:rPr sz="1400" spc="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MyAnalyzeResult(AnalyzeResult): </a:t>
            </a:r>
            <a:r>
              <a:rPr sz="1400" spc="-75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numWords: int</a:t>
            </a:r>
            <a:endParaRPr sz="140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</a:pP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numArticles:</a:t>
            </a:r>
            <a:r>
              <a:rPr sz="1400" spc="-3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int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@staticmethod</a:t>
            </a:r>
            <a:endParaRPr sz="1400">
              <a:latin typeface="Consolas"/>
              <a:cs typeface="Consolas"/>
            </a:endParaRPr>
          </a:p>
          <a:p>
            <a:pPr marL="798830" marR="1577340" indent="-393700">
              <a:lnSpc>
                <a:spcPct val="100000"/>
              </a:lnSpc>
            </a:pP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def</a:t>
            </a:r>
            <a:r>
              <a:rPr sz="1400" spc="-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analyze(text:</a:t>
            </a:r>
            <a:r>
              <a:rPr sz="1400" spc="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str): 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words = text.split(</a:t>
            </a:r>
            <a:r>
              <a:rPr sz="1400" dirty="0">
                <a:solidFill>
                  <a:srgbClr val="FFAB00"/>
                </a:solidFill>
                <a:latin typeface="Consolas"/>
                <a:cs typeface="Consolas"/>
              </a:rPr>
              <a:t>" "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) </a:t>
            </a:r>
            <a:r>
              <a:rPr sz="1400" spc="-75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return</a:t>
            </a:r>
            <a:r>
              <a:rPr sz="140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MyAnalyzeResult(</a:t>
            </a:r>
            <a:endParaRPr sz="1400">
              <a:latin typeface="Consolas"/>
              <a:cs typeface="Consolas"/>
            </a:endParaRPr>
          </a:p>
          <a:p>
            <a:pPr marL="11938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schema=StructType()</a:t>
            </a:r>
            <a:endParaRPr sz="1400">
              <a:latin typeface="Consolas"/>
              <a:cs typeface="Consolas"/>
            </a:endParaRPr>
          </a:p>
          <a:p>
            <a:pPr marL="1586865">
              <a:lnSpc>
                <a:spcPct val="100000"/>
              </a:lnSpc>
            </a:pP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.add(</a:t>
            </a:r>
            <a:r>
              <a:rPr sz="1400" dirty="0">
                <a:solidFill>
                  <a:srgbClr val="FFAB00"/>
                </a:solidFill>
                <a:latin typeface="Consolas"/>
                <a:cs typeface="Consolas"/>
              </a:rPr>
              <a:t>"word"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StringType())</a:t>
            </a:r>
            <a:endParaRPr sz="1400">
              <a:latin typeface="Consolas"/>
              <a:cs typeface="Consolas"/>
            </a:endParaRPr>
          </a:p>
          <a:p>
            <a:pPr marL="1193800" marR="199390" indent="393065">
              <a:lnSpc>
                <a:spcPct val="100000"/>
              </a:lnSpc>
            </a:pP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.add(</a:t>
            </a:r>
            <a:r>
              <a:rPr sz="1400" dirty="0">
                <a:solidFill>
                  <a:srgbClr val="FFAB00"/>
                </a:solidFill>
                <a:latin typeface="Consolas"/>
                <a:cs typeface="Consolas"/>
              </a:rPr>
              <a:t>"total"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, IntegerType()), </a:t>
            </a:r>
            <a:r>
              <a:rPr sz="1400" spc="-75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withSinglePartition=true, 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numWords=len(words) 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numArticles=len((</a:t>
            </a:r>
            <a:endParaRPr sz="1400">
              <a:latin typeface="Consolas"/>
              <a:cs typeface="Consolas"/>
            </a:endParaRPr>
          </a:p>
          <a:p>
            <a:pPr marL="1586865">
              <a:lnSpc>
                <a:spcPct val="100000"/>
              </a:lnSpc>
            </a:pP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word</a:t>
            </a:r>
            <a:r>
              <a:rPr sz="1400" spc="-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for</a:t>
            </a:r>
            <a:r>
              <a:rPr sz="1400" spc="-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word </a:t>
            </a:r>
            <a:r>
              <a:rPr sz="1400" spc="-5" dirty="0">
                <a:solidFill>
                  <a:srgbClr val="559CD5"/>
                </a:solidFill>
                <a:latin typeface="Consolas"/>
                <a:cs typeface="Consolas"/>
              </a:rPr>
              <a:t>in 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words</a:t>
            </a:r>
            <a:endParaRPr sz="1400">
              <a:latin typeface="Consolas"/>
              <a:cs typeface="Consolas"/>
            </a:endParaRPr>
          </a:p>
          <a:p>
            <a:pPr marL="1586865">
              <a:lnSpc>
                <a:spcPct val="100000"/>
              </a:lnSpc>
            </a:pP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if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word </a:t>
            </a:r>
            <a:r>
              <a:rPr sz="1400" spc="-5" dirty="0">
                <a:solidFill>
                  <a:srgbClr val="559CD5"/>
                </a:solidFill>
                <a:latin typeface="Consolas"/>
                <a:cs typeface="Consolas"/>
              </a:rPr>
              <a:t>in</a:t>
            </a:r>
            <a:r>
              <a:rPr sz="1400" spc="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400" dirty="0">
                <a:solidFill>
                  <a:srgbClr val="FFAB00"/>
                </a:solidFill>
                <a:latin typeface="Consolas"/>
                <a:cs typeface="Consolas"/>
              </a:rPr>
              <a:t>"a"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FAB00"/>
                </a:solidFill>
                <a:latin typeface="Consolas"/>
                <a:cs typeface="Consolas"/>
              </a:rPr>
              <a:t>"an"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400" dirty="0">
                <a:solidFill>
                  <a:srgbClr val="FFAB00"/>
                </a:solidFill>
                <a:latin typeface="Consolas"/>
                <a:cs typeface="Consolas"/>
              </a:rPr>
              <a:t>"the"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)))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49793" y="5970015"/>
            <a:ext cx="386715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def </a:t>
            </a:r>
            <a:r>
              <a:rPr sz="1400" u="sng" dirty="0">
                <a:solidFill>
                  <a:srgbClr val="559CD5"/>
                </a:solidFill>
                <a:uFill>
                  <a:solidFill>
                    <a:srgbClr val="D2D2D2"/>
                  </a:solidFill>
                </a:uFill>
                <a:latin typeface="Consolas"/>
                <a:cs typeface="Consolas"/>
              </a:rPr>
              <a:t> </a:t>
            </a:r>
            <a:r>
              <a:rPr sz="1400" u="sng" spc="25" dirty="0">
                <a:solidFill>
                  <a:srgbClr val="559CD5"/>
                </a:solidFill>
                <a:uFill>
                  <a:solidFill>
                    <a:srgbClr val="D2D2D2"/>
                  </a:solidFill>
                </a:u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init</a:t>
            </a:r>
            <a:r>
              <a:rPr sz="1400" u="sng" spc="780" dirty="0">
                <a:solidFill>
                  <a:srgbClr val="D3D3D3"/>
                </a:solidFill>
                <a:uFill>
                  <a:solidFill>
                    <a:srgbClr val="D2D2D2"/>
                  </a:solidFill>
                </a:u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self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400" spc="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r: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MyAnalyzeResult):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...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9808" y="2616707"/>
            <a:ext cx="5009515" cy="4121150"/>
          </a:xfrm>
          <a:prstGeom prst="rect">
            <a:avLst/>
          </a:prstGeom>
          <a:ln w="9525">
            <a:solidFill>
              <a:srgbClr val="F8F7F4"/>
            </a:solidFill>
          </a:ln>
        </p:spPr>
        <p:txBody>
          <a:bodyPr vert="horz" wrap="square" lIns="0" tIns="130175" rIns="0" bIns="0" rtlCol="0">
            <a:spAutoFit/>
          </a:bodyPr>
          <a:lstStyle/>
          <a:p>
            <a:pPr marL="483870" marR="3237865" indent="-393700">
              <a:lnSpc>
                <a:spcPct val="100000"/>
              </a:lnSpc>
              <a:spcBef>
                <a:spcPts val="1025"/>
              </a:spcBef>
            </a:pP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class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VarArgs: 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@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st</a:t>
            </a: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a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t</a:t>
            </a: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i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cm</a:t>
            </a: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e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th</a:t>
            </a: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o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d</a:t>
            </a:r>
            <a:endParaRPr sz="1400">
              <a:latin typeface="Consolas"/>
              <a:cs typeface="Consolas"/>
            </a:endParaRPr>
          </a:p>
          <a:p>
            <a:pPr marL="876935" marR="676275" indent="-393700">
              <a:lnSpc>
                <a:spcPct val="100000"/>
              </a:lnSpc>
            </a:pP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def</a:t>
            </a:r>
            <a:r>
              <a:rPr sz="1400" spc="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analyze(**kwargs:</a:t>
            </a:r>
            <a:r>
              <a:rPr sz="1400" spc="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AnalyzeArgument): </a:t>
            </a:r>
            <a:r>
              <a:rPr sz="1400" spc="-75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return</a:t>
            </a:r>
            <a:r>
              <a:rPr sz="1400" spc="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AnalyzeResult(StructType(</a:t>
            </a:r>
            <a:endParaRPr sz="1400">
              <a:latin typeface="Consolas"/>
              <a:cs typeface="Consolas"/>
            </a:endParaRPr>
          </a:p>
          <a:p>
            <a:pPr marL="1271905" marR="675640">
              <a:lnSpc>
                <a:spcPct val="100000"/>
              </a:lnSpc>
            </a:pP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[StructField(key,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arg.dataType) </a:t>
            </a:r>
            <a:r>
              <a:rPr sz="1400" spc="-75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for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key, arg 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in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sorted(</a:t>
            </a:r>
            <a:endParaRPr sz="1400">
              <a:latin typeface="Consolas"/>
              <a:cs typeface="Consolas"/>
            </a:endParaRPr>
          </a:p>
          <a:p>
            <a:pPr marL="483870" marR="1564640" indent="1181100">
              <a:lnSpc>
                <a:spcPct val="100000"/>
              </a:lnSpc>
            </a:pP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k</a:t>
            </a: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w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a</a:t>
            </a: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r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gs</a:t>
            </a: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i</a:t>
            </a: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t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em</a:t>
            </a: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s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()</a:t>
            </a: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]</a:t>
            </a: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)  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def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eval(self, **kwargs):</a:t>
            </a:r>
            <a:endParaRPr sz="1400">
              <a:latin typeface="Consolas"/>
              <a:cs typeface="Consolas"/>
            </a:endParaRPr>
          </a:p>
          <a:p>
            <a:pPr marL="1271905" marR="1168400" indent="-39497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yield</a:t>
            </a:r>
            <a:r>
              <a:rPr sz="1400" spc="-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tuple(value</a:t>
            </a: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for</a:t>
            </a:r>
            <a:r>
              <a:rPr sz="1400" spc="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_,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value </a:t>
            </a:r>
            <a:r>
              <a:rPr sz="1400" spc="-75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559CD5"/>
                </a:solidFill>
                <a:latin typeface="Consolas"/>
                <a:cs typeface="Consolas"/>
              </a:rPr>
              <a:t>in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sorted(kwargs.items()))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SELECT</a:t>
            </a:r>
            <a:r>
              <a:rPr sz="1400" spc="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*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559CD5"/>
                </a:solidFill>
                <a:latin typeface="Consolas"/>
                <a:cs typeface="Consolas"/>
              </a:rPr>
              <a:t>FROM</a:t>
            </a:r>
            <a:r>
              <a:rPr sz="1400" spc="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VarArgs(a </a:t>
            </a:r>
            <a:r>
              <a:rPr sz="1400" spc="-5" dirty="0">
                <a:solidFill>
                  <a:srgbClr val="D3D3D3"/>
                </a:solidFill>
                <a:latin typeface="Consolas"/>
                <a:cs typeface="Consolas"/>
              </a:rPr>
              <a:t>=&gt;</a:t>
            </a:r>
            <a:r>
              <a:rPr sz="1400" spc="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B5CEA8"/>
                </a:solidFill>
                <a:latin typeface="Consolas"/>
                <a:cs typeface="Consolas"/>
              </a:rPr>
              <a:t>10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b =&gt;</a:t>
            </a:r>
            <a:r>
              <a:rPr sz="14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CE9178"/>
                </a:solidFill>
                <a:latin typeface="Consolas"/>
                <a:cs typeface="Consolas"/>
              </a:rPr>
              <a:t>'x'</a:t>
            </a:r>
            <a:r>
              <a:rPr sz="1400" dirty="0">
                <a:solidFill>
                  <a:srgbClr val="D3D3D3"/>
                </a:solidFill>
                <a:latin typeface="Consolas"/>
                <a:cs typeface="Consolas"/>
              </a:rPr>
              <a:t>);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sz="1400" dirty="0">
                <a:solidFill>
                  <a:srgbClr val="F8F7F4"/>
                </a:solidFill>
                <a:latin typeface="Consolas"/>
                <a:cs typeface="Consolas"/>
              </a:rPr>
              <a:t>+----+-----+</a:t>
            </a:r>
            <a:endParaRPr sz="14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  <a:tabLst>
                <a:tab pos="581660" algn="l"/>
                <a:tab pos="976630" algn="l"/>
              </a:tabLst>
            </a:pPr>
            <a:r>
              <a:rPr sz="1400" dirty="0">
                <a:solidFill>
                  <a:srgbClr val="F8F7F4"/>
                </a:solidFill>
                <a:latin typeface="Consolas"/>
                <a:cs typeface="Consolas"/>
              </a:rPr>
              <a:t>|</a:t>
            </a:r>
            <a:r>
              <a:rPr sz="1400" spc="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F7F4"/>
                </a:solidFill>
                <a:latin typeface="Consolas"/>
                <a:cs typeface="Consolas"/>
              </a:rPr>
              <a:t>a	|	b</a:t>
            </a:r>
            <a:r>
              <a:rPr sz="1400" spc="-90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F7F4"/>
                </a:solidFill>
                <a:latin typeface="Consolas"/>
                <a:cs typeface="Consolas"/>
              </a:rPr>
              <a:t>|</a:t>
            </a:r>
            <a:endParaRPr sz="14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sz="1400" dirty="0">
                <a:solidFill>
                  <a:srgbClr val="F8F7F4"/>
                </a:solidFill>
                <a:latin typeface="Consolas"/>
                <a:cs typeface="Consolas"/>
              </a:rPr>
              <a:t>+----+-----+</a:t>
            </a:r>
            <a:endParaRPr sz="14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sz="1400" dirty="0">
                <a:solidFill>
                  <a:srgbClr val="F8F7F4"/>
                </a:solidFill>
                <a:latin typeface="Consolas"/>
                <a:cs typeface="Consolas"/>
              </a:rPr>
              <a:t>|</a:t>
            </a:r>
            <a:r>
              <a:rPr sz="1400" spc="-1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400" spc="-5" dirty="0">
                <a:solidFill>
                  <a:srgbClr val="F8F7F4"/>
                </a:solidFill>
                <a:latin typeface="Consolas"/>
                <a:cs typeface="Consolas"/>
              </a:rPr>
              <a:t>10</a:t>
            </a:r>
            <a:r>
              <a:rPr sz="1400" spc="-1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F7F4"/>
                </a:solidFill>
                <a:latin typeface="Consolas"/>
                <a:cs typeface="Consolas"/>
              </a:rPr>
              <a:t>|</a:t>
            </a:r>
            <a:r>
              <a:rPr sz="1400" spc="-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F7F4"/>
                </a:solidFill>
                <a:latin typeface="Consolas"/>
                <a:cs typeface="Consolas"/>
              </a:rPr>
              <a:t>"x"</a:t>
            </a:r>
            <a:r>
              <a:rPr sz="1400" spc="-1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F8F7F4"/>
                </a:solidFill>
                <a:latin typeface="Consolas"/>
                <a:cs typeface="Consolas"/>
              </a:rPr>
              <a:t>|</a:t>
            </a:r>
            <a:endParaRPr sz="14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  <a:tabLst>
                <a:tab pos="4123054" algn="l"/>
              </a:tabLst>
            </a:pPr>
            <a:r>
              <a:rPr sz="1400" dirty="0">
                <a:solidFill>
                  <a:srgbClr val="F8F7F4"/>
                </a:solidFill>
                <a:latin typeface="Consolas"/>
                <a:cs typeface="Consolas"/>
              </a:rPr>
              <a:t>+----+-----+	</a:t>
            </a:r>
            <a:r>
              <a:rPr sz="2100" spc="-7" baseline="3968" dirty="0">
                <a:solidFill>
                  <a:srgbClr val="FFAB00"/>
                </a:solidFill>
                <a:latin typeface="Arial MT"/>
                <a:cs typeface="Arial MT"/>
              </a:rPr>
              <a:t>Python</a:t>
            </a:r>
            <a:endParaRPr sz="2100" baseline="3968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83399" y="6195425"/>
            <a:ext cx="5797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AB00"/>
                </a:solidFill>
                <a:latin typeface="Arial MT"/>
                <a:cs typeface="Arial MT"/>
              </a:rPr>
              <a:t>Python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413492" y="1523"/>
            <a:ext cx="1775460" cy="402590"/>
          </a:xfrm>
          <a:custGeom>
            <a:avLst/>
            <a:gdLst/>
            <a:ahLst/>
            <a:cxnLst/>
            <a:rect l="l" t="t" r="r" b="b"/>
            <a:pathLst>
              <a:path w="1775459" h="402590">
                <a:moveTo>
                  <a:pt x="1775459" y="0"/>
                </a:moveTo>
                <a:lnTo>
                  <a:pt x="0" y="0"/>
                </a:lnTo>
                <a:lnTo>
                  <a:pt x="0" y="402336"/>
                </a:lnTo>
                <a:lnTo>
                  <a:pt x="1775459" y="402336"/>
                </a:lnTo>
                <a:lnTo>
                  <a:pt x="1775459" y="0"/>
                </a:lnTo>
                <a:close/>
              </a:path>
            </a:pathLst>
          </a:custGeom>
          <a:solidFill>
            <a:srgbClr val="00A9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523939" y="67574"/>
            <a:ext cx="1548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" dirty="0">
                <a:solidFill>
                  <a:srgbClr val="F8F7F4"/>
                </a:solidFill>
                <a:latin typeface="Tahoma"/>
                <a:cs typeface="Tahoma"/>
              </a:rPr>
              <a:t>A</a:t>
            </a:r>
            <a:r>
              <a:rPr sz="1600" spc="-20" dirty="0">
                <a:solidFill>
                  <a:srgbClr val="F8F7F4"/>
                </a:solidFill>
                <a:latin typeface="Tahoma"/>
                <a:cs typeface="Tahoma"/>
              </a:rPr>
              <a:t>p</a:t>
            </a:r>
            <a:r>
              <a:rPr sz="1600" spc="-15" dirty="0">
                <a:solidFill>
                  <a:srgbClr val="F8F7F4"/>
                </a:solidFill>
                <a:latin typeface="Tahoma"/>
                <a:cs typeface="Tahoma"/>
              </a:rPr>
              <a:t>a</a:t>
            </a:r>
            <a:r>
              <a:rPr sz="1600" spc="85" dirty="0">
                <a:solidFill>
                  <a:srgbClr val="F8F7F4"/>
                </a:solidFill>
                <a:latin typeface="Tahoma"/>
                <a:cs typeface="Tahoma"/>
              </a:rPr>
              <a:t>c</a:t>
            </a:r>
            <a:r>
              <a:rPr sz="1600" spc="-45" dirty="0">
                <a:solidFill>
                  <a:srgbClr val="F8F7F4"/>
                </a:solidFill>
                <a:latin typeface="Tahoma"/>
                <a:cs typeface="Tahoma"/>
              </a:rPr>
              <a:t>h</a:t>
            </a:r>
            <a:r>
              <a:rPr sz="1600" spc="5" dirty="0">
                <a:solidFill>
                  <a:srgbClr val="F8F7F4"/>
                </a:solidFill>
                <a:latin typeface="Tahoma"/>
                <a:cs typeface="Tahoma"/>
              </a:rPr>
              <a:t>e</a:t>
            </a:r>
            <a:r>
              <a:rPr sz="1600" spc="-165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F8F7F4"/>
                </a:solidFill>
                <a:latin typeface="Tahoma"/>
                <a:cs typeface="Tahoma"/>
              </a:rPr>
              <a:t>S</a:t>
            </a:r>
            <a:r>
              <a:rPr sz="1600" spc="-20" dirty="0">
                <a:solidFill>
                  <a:srgbClr val="F8F7F4"/>
                </a:solidFill>
                <a:latin typeface="Tahoma"/>
                <a:cs typeface="Tahoma"/>
              </a:rPr>
              <a:t>p</a:t>
            </a:r>
            <a:r>
              <a:rPr sz="1600" spc="-15" dirty="0">
                <a:solidFill>
                  <a:srgbClr val="F8F7F4"/>
                </a:solidFill>
                <a:latin typeface="Tahoma"/>
                <a:cs typeface="Tahoma"/>
              </a:rPr>
              <a:t>a</a:t>
            </a:r>
            <a:r>
              <a:rPr sz="1600" spc="-5" dirty="0">
                <a:solidFill>
                  <a:srgbClr val="F8F7F4"/>
                </a:solidFill>
                <a:latin typeface="Tahoma"/>
                <a:cs typeface="Tahoma"/>
              </a:rPr>
              <a:t>r</a:t>
            </a:r>
            <a:r>
              <a:rPr sz="1600" dirty="0">
                <a:solidFill>
                  <a:srgbClr val="F8F7F4"/>
                </a:solidFill>
                <a:latin typeface="Tahoma"/>
                <a:cs typeface="Tahoma"/>
              </a:rPr>
              <a:t>k</a:t>
            </a:r>
            <a:r>
              <a:rPr sz="1600" spc="-150" dirty="0">
                <a:solidFill>
                  <a:srgbClr val="F8F7F4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8F7F4"/>
                </a:solidFill>
                <a:latin typeface="Tahoma"/>
                <a:cs typeface="Tahoma"/>
              </a:rPr>
              <a:t>4</a:t>
            </a:r>
            <a:r>
              <a:rPr sz="1600" spc="-70" dirty="0">
                <a:solidFill>
                  <a:srgbClr val="F8F7F4"/>
                </a:solidFill>
                <a:latin typeface="Tahoma"/>
                <a:cs typeface="Tahoma"/>
              </a:rPr>
              <a:t>.0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7147" y="2998723"/>
            <a:ext cx="84359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75" dirty="0">
                <a:latin typeface="Lucida Sans Unicode"/>
                <a:cs typeface="Lucida Sans Unicode"/>
              </a:rPr>
              <a:t>Arrow</a:t>
            </a:r>
            <a:r>
              <a:rPr sz="4800" b="0" spc="-305" dirty="0">
                <a:latin typeface="Lucida Sans Unicode"/>
                <a:cs typeface="Lucida Sans Unicode"/>
              </a:rPr>
              <a:t> </a:t>
            </a:r>
            <a:r>
              <a:rPr sz="4800" b="0" spc="-60" dirty="0">
                <a:latin typeface="Lucida Sans Unicode"/>
                <a:cs typeface="Lucida Sans Unicode"/>
              </a:rPr>
              <a:t>Optimized</a:t>
            </a:r>
            <a:r>
              <a:rPr sz="4800" b="0" spc="-305" dirty="0">
                <a:latin typeface="Lucida Sans Unicode"/>
                <a:cs typeface="Lucida Sans Unicode"/>
              </a:rPr>
              <a:t> </a:t>
            </a:r>
            <a:r>
              <a:rPr sz="4800" b="0" spc="35" dirty="0">
                <a:latin typeface="Lucida Sans Unicode"/>
                <a:cs typeface="Lucida Sans Unicode"/>
              </a:rPr>
              <a:t>Python</a:t>
            </a:r>
            <a:r>
              <a:rPr sz="4800" b="0" spc="-300" dirty="0">
                <a:latin typeface="Lucida Sans Unicode"/>
                <a:cs typeface="Lucida Sans Unicode"/>
              </a:rPr>
              <a:t> </a:t>
            </a:r>
            <a:r>
              <a:rPr sz="4800" b="0" spc="-105" dirty="0">
                <a:latin typeface="Lucida Sans Unicode"/>
                <a:cs typeface="Lucida Sans Unicode"/>
              </a:rPr>
              <a:t>UDF</a:t>
            </a:r>
            <a:endParaRPr sz="4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103987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60" dirty="0">
                <a:latin typeface="Lucida Sans Unicode"/>
                <a:cs typeface="Lucida Sans Unicode"/>
              </a:rPr>
              <a:t>Enhancing</a:t>
            </a:r>
            <a:r>
              <a:rPr sz="4000" b="0" spc="-225" dirty="0">
                <a:latin typeface="Lucida Sans Unicode"/>
                <a:cs typeface="Lucida Sans Unicode"/>
              </a:rPr>
              <a:t> </a:t>
            </a:r>
            <a:r>
              <a:rPr sz="4000" b="0" spc="25" dirty="0">
                <a:latin typeface="Lucida Sans Unicode"/>
                <a:cs typeface="Lucida Sans Unicode"/>
              </a:rPr>
              <a:t>Python</a:t>
            </a:r>
            <a:r>
              <a:rPr sz="4000" b="0" spc="-220" dirty="0">
                <a:latin typeface="Lucida Sans Unicode"/>
                <a:cs typeface="Lucida Sans Unicode"/>
              </a:rPr>
              <a:t> </a:t>
            </a:r>
            <a:r>
              <a:rPr sz="4000" b="0" spc="-70" dirty="0">
                <a:latin typeface="Lucida Sans Unicode"/>
                <a:cs typeface="Lucida Sans Unicode"/>
              </a:rPr>
              <a:t>UDFs</a:t>
            </a:r>
            <a:r>
              <a:rPr sz="4000" b="0" spc="-220" dirty="0">
                <a:latin typeface="Lucida Sans Unicode"/>
                <a:cs typeface="Lucida Sans Unicode"/>
              </a:rPr>
              <a:t> </a:t>
            </a:r>
            <a:r>
              <a:rPr sz="4000" b="0" spc="-35" dirty="0">
                <a:latin typeface="Lucida Sans Unicode"/>
                <a:cs typeface="Lucida Sans Unicode"/>
              </a:rPr>
              <a:t>with</a:t>
            </a:r>
            <a:r>
              <a:rPr sz="4000" b="0" spc="-220" dirty="0">
                <a:latin typeface="Lucida Sans Unicode"/>
                <a:cs typeface="Lucida Sans Unicode"/>
              </a:rPr>
              <a:t> </a:t>
            </a:r>
            <a:r>
              <a:rPr sz="4000" b="0" spc="45" dirty="0">
                <a:latin typeface="Lucida Sans Unicode"/>
                <a:cs typeface="Lucida Sans Unicode"/>
              </a:rPr>
              <a:t>Apache</a:t>
            </a:r>
            <a:r>
              <a:rPr sz="4000" b="0" spc="-220" dirty="0">
                <a:latin typeface="Lucida Sans Unicode"/>
                <a:cs typeface="Lucida Sans Unicode"/>
              </a:rPr>
              <a:t> </a:t>
            </a:r>
            <a:r>
              <a:rPr sz="4000" b="0" spc="-70" dirty="0">
                <a:latin typeface="Lucida Sans Unicode"/>
                <a:cs typeface="Lucida Sans Unicode"/>
              </a:rPr>
              <a:t>Arrow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8262" y="1556139"/>
            <a:ext cx="9524365" cy="3665854"/>
          </a:xfrm>
          <a:prstGeom prst="rect">
            <a:avLst/>
          </a:prstGeom>
        </p:spPr>
        <p:txBody>
          <a:bodyPr vert="horz" wrap="square" lIns="0" tIns="240029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889"/>
              </a:spcBef>
              <a:buSzPct val="85714"/>
              <a:buFont typeface="Times New Roman"/>
              <a:buChar char="●"/>
              <a:tabLst>
                <a:tab pos="393065" algn="l"/>
                <a:tab pos="393700" algn="l"/>
              </a:tabLst>
            </a:pPr>
            <a:r>
              <a:rPr sz="2800" spc="95" dirty="0">
                <a:solidFill>
                  <a:srgbClr val="FF5F46"/>
                </a:solidFill>
                <a:latin typeface="Microsoft Sans Serif"/>
                <a:cs typeface="Microsoft Sans Serif"/>
              </a:rPr>
              <a:t>Introduction</a:t>
            </a:r>
            <a:r>
              <a:rPr sz="2800" spc="5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800" spc="180" dirty="0">
                <a:solidFill>
                  <a:srgbClr val="FF5F46"/>
                </a:solidFill>
                <a:latin typeface="Microsoft Sans Serif"/>
                <a:cs typeface="Microsoft Sans Serif"/>
              </a:rPr>
              <a:t>to</a:t>
            </a:r>
            <a:r>
              <a:rPr sz="2800" spc="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800" spc="45" dirty="0">
                <a:solidFill>
                  <a:srgbClr val="FF5F46"/>
                </a:solidFill>
                <a:latin typeface="Microsoft Sans Serif"/>
                <a:cs typeface="Microsoft Sans Serif"/>
              </a:rPr>
              <a:t>Arrow</a:t>
            </a:r>
            <a:r>
              <a:rPr sz="2800" spc="-1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FF5F46"/>
                </a:solidFill>
                <a:latin typeface="Microsoft Sans Serif"/>
                <a:cs typeface="Microsoft Sans Serif"/>
              </a:rPr>
              <a:t>and</a:t>
            </a:r>
            <a:r>
              <a:rPr sz="280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FF5F46"/>
                </a:solidFill>
                <a:latin typeface="Microsoft Sans Serif"/>
                <a:cs typeface="Microsoft Sans Serif"/>
              </a:rPr>
              <a:t>Its</a:t>
            </a:r>
            <a:r>
              <a:rPr sz="2800" spc="1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FF5F46"/>
                </a:solidFill>
                <a:latin typeface="Microsoft Sans Serif"/>
                <a:cs typeface="Microsoft Sans Serif"/>
              </a:rPr>
              <a:t>Role</a:t>
            </a:r>
            <a:r>
              <a:rPr sz="2800" spc="1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800" spc="35" dirty="0">
                <a:solidFill>
                  <a:srgbClr val="FF5F46"/>
                </a:solidFill>
                <a:latin typeface="Microsoft Sans Serif"/>
                <a:cs typeface="Microsoft Sans Serif"/>
              </a:rPr>
              <a:t>in</a:t>
            </a:r>
            <a:r>
              <a:rPr sz="280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FF5F46"/>
                </a:solidFill>
                <a:latin typeface="Microsoft Sans Serif"/>
                <a:cs typeface="Microsoft Sans Serif"/>
              </a:rPr>
              <a:t>UDF</a:t>
            </a:r>
            <a:r>
              <a:rPr sz="2800" spc="1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FF5F46"/>
                </a:solidFill>
                <a:latin typeface="Microsoft Sans Serif"/>
                <a:cs typeface="Microsoft Sans Serif"/>
              </a:rPr>
              <a:t>Optimization:</a:t>
            </a:r>
            <a:endParaRPr sz="2800">
              <a:latin typeface="Microsoft Sans Serif"/>
              <a:cs typeface="Microsoft Sans Serif"/>
            </a:endParaRPr>
          </a:p>
          <a:p>
            <a:pPr marL="850900" lvl="1" indent="-355600">
              <a:lnSpc>
                <a:spcPct val="100000"/>
              </a:lnSpc>
              <a:spcBef>
                <a:spcPts val="1540"/>
              </a:spcBef>
              <a:buSzPct val="83333"/>
              <a:buFont typeface="Times New Roman"/>
              <a:buChar char="○"/>
              <a:tabLst>
                <a:tab pos="850265" algn="l"/>
                <a:tab pos="850900" algn="l"/>
              </a:tabLst>
            </a:pP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Utilizes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Apache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Arrow</a:t>
            </a:r>
            <a:endParaRPr sz="2400">
              <a:latin typeface="Microsoft Sans Serif"/>
              <a:cs typeface="Microsoft Sans Serif"/>
            </a:endParaRPr>
          </a:p>
          <a:p>
            <a:pPr marL="850900" lvl="1" indent="-355600">
              <a:lnSpc>
                <a:spcPct val="100000"/>
              </a:lnSpc>
              <a:spcBef>
                <a:spcPts val="1440"/>
              </a:spcBef>
              <a:buSzPct val="83333"/>
              <a:buFont typeface="Times New Roman"/>
              <a:buChar char="○"/>
              <a:tabLst>
                <a:tab pos="850265" algn="l"/>
                <a:tab pos="850900" algn="l"/>
              </a:tabLst>
            </a:pP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Supported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since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Spark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3.5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and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b="1" spc="10" dirty="0">
                <a:solidFill>
                  <a:srgbClr val="FF5F46"/>
                </a:solidFill>
                <a:latin typeface="Arial"/>
                <a:cs typeface="Arial"/>
              </a:rPr>
              <a:t>ON</a:t>
            </a:r>
            <a:r>
              <a:rPr sz="2400" b="1" spc="-95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2400" b="1" spc="40" dirty="0">
                <a:solidFill>
                  <a:srgbClr val="FF5F46"/>
                </a:solidFill>
                <a:latin typeface="Arial"/>
                <a:cs typeface="Arial"/>
              </a:rPr>
              <a:t>by</a:t>
            </a:r>
            <a:r>
              <a:rPr sz="2400" b="1" spc="-80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2400" b="1" spc="55" dirty="0">
                <a:solidFill>
                  <a:srgbClr val="FF5F46"/>
                </a:solidFill>
                <a:latin typeface="Arial"/>
                <a:cs typeface="Arial"/>
              </a:rPr>
              <a:t>default</a:t>
            </a:r>
            <a:r>
              <a:rPr sz="2400" b="1" spc="-20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since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Spark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4.0</a:t>
            </a:r>
            <a:endParaRPr sz="24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2670"/>
              </a:spcBef>
              <a:buSzPct val="85714"/>
              <a:buFont typeface="Times New Roman"/>
              <a:buChar char="●"/>
              <a:tabLst>
                <a:tab pos="393065" algn="l"/>
                <a:tab pos="393700" algn="l"/>
              </a:tabLst>
            </a:pPr>
            <a:r>
              <a:rPr sz="2800" spc="30" dirty="0">
                <a:solidFill>
                  <a:srgbClr val="FF5F46"/>
                </a:solidFill>
                <a:latin typeface="Trebuchet MS"/>
                <a:cs typeface="Trebuchet MS"/>
              </a:rPr>
              <a:t>Key</a:t>
            </a:r>
            <a:r>
              <a:rPr sz="2800" spc="-125" dirty="0">
                <a:solidFill>
                  <a:srgbClr val="FF5F46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FF5F46"/>
                </a:solidFill>
                <a:latin typeface="Trebuchet MS"/>
                <a:cs typeface="Trebuchet MS"/>
              </a:rPr>
              <a:t>Beneﬁts</a:t>
            </a:r>
            <a:endParaRPr sz="2800">
              <a:latin typeface="Trebuchet MS"/>
              <a:cs typeface="Trebuchet MS"/>
            </a:endParaRPr>
          </a:p>
          <a:p>
            <a:pPr marL="850900" lvl="1" indent="-355600">
              <a:lnSpc>
                <a:spcPct val="100000"/>
              </a:lnSpc>
              <a:spcBef>
                <a:spcPts val="1540"/>
              </a:spcBef>
              <a:buSzPct val="83333"/>
              <a:buFont typeface="Times New Roman"/>
              <a:buChar char="○"/>
              <a:tabLst>
                <a:tab pos="850265" algn="l"/>
                <a:tab pos="850900" algn="l"/>
              </a:tabLst>
            </a:pP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Enhances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data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serialization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and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deserialization</a:t>
            </a:r>
            <a:r>
              <a:rPr sz="24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speed</a:t>
            </a:r>
            <a:endParaRPr sz="2400">
              <a:latin typeface="Microsoft Sans Serif"/>
              <a:cs typeface="Microsoft Sans Serif"/>
            </a:endParaRPr>
          </a:p>
          <a:p>
            <a:pPr marL="850900" lvl="1" indent="-355600">
              <a:lnSpc>
                <a:spcPct val="100000"/>
              </a:lnSpc>
              <a:spcBef>
                <a:spcPts val="1440"/>
              </a:spcBef>
              <a:buSzPct val="83333"/>
              <a:buFont typeface="Times New Roman"/>
              <a:buChar char="○"/>
              <a:tabLst>
                <a:tab pos="850265" algn="l"/>
                <a:tab pos="850900" algn="l"/>
              </a:tabLst>
            </a:pP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Provides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standardized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8F7F4"/>
                </a:solidFill>
                <a:latin typeface="Microsoft Sans Serif"/>
                <a:cs typeface="Microsoft Sans Serif"/>
              </a:rPr>
              <a:t>type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coercion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68497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0" dirty="0">
                <a:latin typeface="Lucida Sans Unicode"/>
                <a:cs typeface="Lucida Sans Unicode"/>
              </a:rPr>
              <a:t>Enablin</a:t>
            </a:r>
            <a:r>
              <a:rPr sz="4000" b="0" spc="-100" dirty="0">
                <a:latin typeface="Lucida Sans Unicode"/>
                <a:cs typeface="Lucida Sans Unicode"/>
              </a:rPr>
              <a:t>g</a:t>
            </a:r>
            <a:r>
              <a:rPr sz="4000" b="0" spc="-229" dirty="0">
                <a:latin typeface="Lucida Sans Unicode"/>
                <a:cs typeface="Lucida Sans Unicode"/>
              </a:rPr>
              <a:t> </a:t>
            </a:r>
            <a:r>
              <a:rPr sz="4000" b="0" spc="-65" dirty="0">
                <a:latin typeface="Lucida Sans Unicode"/>
                <a:cs typeface="Lucida Sans Unicode"/>
              </a:rPr>
              <a:t>Arro</a:t>
            </a:r>
            <a:r>
              <a:rPr sz="4000" b="0" spc="-85" dirty="0">
                <a:latin typeface="Lucida Sans Unicode"/>
                <a:cs typeface="Lucida Sans Unicode"/>
              </a:rPr>
              <a:t>w</a:t>
            </a:r>
            <a:r>
              <a:rPr sz="4000" b="0" spc="-229" dirty="0">
                <a:latin typeface="Lucida Sans Unicode"/>
                <a:cs typeface="Lucida Sans Unicode"/>
              </a:rPr>
              <a:t> </a:t>
            </a:r>
            <a:r>
              <a:rPr sz="4000" b="0" spc="-75" dirty="0">
                <a:latin typeface="Lucida Sans Unicode"/>
                <a:cs typeface="Lucida Sans Unicode"/>
              </a:rPr>
              <a:t>Optimization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6047" y="1473359"/>
            <a:ext cx="4966970" cy="1985645"/>
          </a:xfrm>
          <a:prstGeom prst="rect">
            <a:avLst/>
          </a:prstGeom>
        </p:spPr>
        <p:txBody>
          <a:bodyPr vert="horz" wrap="square" lIns="0" tIns="206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sz="2400" spc="20" dirty="0">
                <a:solidFill>
                  <a:srgbClr val="FF5F46"/>
                </a:solidFill>
                <a:latin typeface="Microsoft Sans Serif"/>
                <a:cs typeface="Microsoft Sans Serif"/>
              </a:rPr>
              <a:t>Local</a:t>
            </a:r>
            <a:r>
              <a:rPr sz="2400" spc="-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5F46"/>
                </a:solidFill>
                <a:latin typeface="Microsoft Sans Serif"/>
                <a:cs typeface="Microsoft Sans Serif"/>
              </a:rPr>
              <a:t>Activation</a:t>
            </a:r>
            <a:r>
              <a:rPr sz="240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FF5F46"/>
                </a:solidFill>
                <a:latin typeface="Microsoft Sans Serif"/>
                <a:cs typeface="Microsoft Sans Serif"/>
              </a:rPr>
              <a:t>in</a:t>
            </a:r>
            <a:r>
              <a:rPr sz="240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FF5F46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FF5F46"/>
                </a:solidFill>
                <a:latin typeface="Microsoft Sans Serif"/>
                <a:cs typeface="Microsoft Sans Serif"/>
              </a:rPr>
              <a:t>UDF</a:t>
            </a:r>
            <a:endParaRPr sz="2400">
              <a:latin typeface="Microsoft Sans Serif"/>
              <a:cs typeface="Microsoft Sans Serif"/>
            </a:endParaRPr>
          </a:p>
          <a:p>
            <a:pPr marL="393065" marR="5080" indent="-381000">
              <a:lnSpc>
                <a:spcPct val="114999"/>
              </a:lnSpc>
              <a:spcBef>
                <a:spcPts val="109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Activates</a:t>
            </a:r>
            <a:r>
              <a:rPr sz="24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Arrow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optimization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8F7F4"/>
                </a:solidFill>
                <a:latin typeface="Microsoft Sans Serif"/>
                <a:cs typeface="Microsoft Sans Serif"/>
              </a:rPr>
              <a:t>for </a:t>
            </a:r>
            <a:r>
              <a:rPr sz="2400" spc="-6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s</a:t>
            </a:r>
            <a:r>
              <a:rPr sz="2400" spc="170" dirty="0">
                <a:solidFill>
                  <a:srgbClr val="F8F7F4"/>
                </a:solidFill>
                <a:latin typeface="Microsoft Sans Serif"/>
                <a:cs typeface="Microsoft Sans Serif"/>
              </a:rPr>
              <a:t>p</a:t>
            </a:r>
            <a:r>
              <a:rPr sz="24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ec</a:t>
            </a:r>
            <a:r>
              <a:rPr sz="24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if</a:t>
            </a:r>
            <a:r>
              <a:rPr sz="24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ic</a:t>
            </a:r>
            <a:r>
              <a:rPr sz="24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F8F7F4"/>
                </a:solidFill>
                <a:latin typeface="Microsoft Sans Serif"/>
                <a:cs typeface="Microsoft Sans Serif"/>
              </a:rPr>
              <a:t>U</a:t>
            </a:r>
            <a:r>
              <a:rPr sz="2400" spc="-70" dirty="0">
                <a:solidFill>
                  <a:srgbClr val="F8F7F4"/>
                </a:solidFill>
                <a:latin typeface="Microsoft Sans Serif"/>
                <a:cs typeface="Microsoft Sans Serif"/>
              </a:rPr>
              <a:t>D</a:t>
            </a:r>
            <a:r>
              <a:rPr sz="2400" spc="-215" dirty="0">
                <a:solidFill>
                  <a:srgbClr val="F8F7F4"/>
                </a:solidFill>
                <a:latin typeface="Microsoft Sans Serif"/>
                <a:cs typeface="Microsoft Sans Serif"/>
              </a:rPr>
              <a:t>F,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im</a:t>
            </a:r>
            <a:r>
              <a:rPr sz="2400" spc="170" dirty="0">
                <a:solidFill>
                  <a:srgbClr val="F8F7F4"/>
                </a:solidFill>
                <a:latin typeface="Microsoft Sans Serif"/>
                <a:cs typeface="Microsoft Sans Serif"/>
              </a:rPr>
              <a:t>p</a:t>
            </a:r>
            <a:r>
              <a:rPr sz="24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r</a:t>
            </a: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o</a:t>
            </a:r>
            <a:r>
              <a:rPr sz="24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v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i</a:t>
            </a:r>
            <a:r>
              <a:rPr sz="24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n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g  </a:t>
            </a: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performance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3137" y="1303889"/>
            <a:ext cx="5026025" cy="145542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400" spc="15" dirty="0">
                <a:solidFill>
                  <a:srgbClr val="FF5F46"/>
                </a:solidFill>
                <a:latin typeface="Microsoft Sans Serif"/>
                <a:cs typeface="Microsoft Sans Serif"/>
              </a:rPr>
              <a:t>Global</a:t>
            </a:r>
            <a:r>
              <a:rPr sz="240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5F46"/>
                </a:solidFill>
                <a:latin typeface="Microsoft Sans Serif"/>
                <a:cs typeface="Microsoft Sans Serif"/>
              </a:rPr>
              <a:t>Activation</a:t>
            </a:r>
            <a:r>
              <a:rPr sz="240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FF5F46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FF5F46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FF5F46"/>
                </a:solidFill>
                <a:latin typeface="Microsoft Sans Serif"/>
                <a:cs typeface="Microsoft Sans Serif"/>
              </a:rPr>
              <a:t>UDF</a:t>
            </a:r>
            <a:endParaRPr sz="2400">
              <a:latin typeface="Microsoft Sans Serif"/>
              <a:cs typeface="Microsoft Sans Serif"/>
            </a:endParaRPr>
          </a:p>
          <a:p>
            <a:pPr marL="355600" marR="5080" indent="-342900">
              <a:lnSpc>
                <a:spcPct val="100000"/>
              </a:lnSpc>
              <a:spcBef>
                <a:spcPts val="131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8F7F4"/>
                </a:solidFill>
                <a:latin typeface="Arial MT"/>
                <a:cs typeface="Arial MT"/>
              </a:rPr>
              <a:t>Activates Arrow optimization </a:t>
            </a:r>
            <a:r>
              <a:rPr sz="2400" dirty="0">
                <a:solidFill>
                  <a:srgbClr val="F8F7F4"/>
                </a:solidFill>
                <a:latin typeface="Arial MT"/>
                <a:cs typeface="Arial MT"/>
              </a:rPr>
              <a:t>for </a:t>
            </a:r>
            <a:r>
              <a:rPr sz="2400" spc="-5" dirty="0">
                <a:solidFill>
                  <a:srgbClr val="F8F7F4"/>
                </a:solidFill>
                <a:latin typeface="Arial MT"/>
                <a:cs typeface="Arial MT"/>
              </a:rPr>
              <a:t>all </a:t>
            </a:r>
            <a:r>
              <a:rPr sz="2400" spc="-655" dirty="0">
                <a:solidFill>
                  <a:srgbClr val="F8F7F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8F7F4"/>
                </a:solidFill>
                <a:latin typeface="Arial MT"/>
                <a:cs typeface="Arial MT"/>
              </a:rPr>
              <a:t>Python</a:t>
            </a:r>
            <a:r>
              <a:rPr sz="2400" spc="-15" dirty="0">
                <a:solidFill>
                  <a:srgbClr val="F8F7F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8F7F4"/>
                </a:solidFill>
                <a:latin typeface="Arial MT"/>
                <a:cs typeface="Arial MT"/>
              </a:rPr>
              <a:t>UDFs</a:t>
            </a:r>
            <a:r>
              <a:rPr sz="2400" dirty="0">
                <a:solidFill>
                  <a:srgbClr val="F8F7F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8F7F4"/>
                </a:solidFill>
                <a:latin typeface="Arial MT"/>
                <a:cs typeface="Arial MT"/>
              </a:rPr>
              <a:t>in</a:t>
            </a:r>
            <a:r>
              <a:rPr sz="2400" spc="-10" dirty="0">
                <a:solidFill>
                  <a:srgbClr val="F8F7F4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8F7F4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F8F7F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8F7F4"/>
                </a:solidFill>
                <a:latin typeface="Arial MT"/>
                <a:cs typeface="Arial MT"/>
              </a:rPr>
              <a:t>Spark</a:t>
            </a:r>
            <a:r>
              <a:rPr sz="2400" spc="-10" dirty="0">
                <a:solidFill>
                  <a:srgbClr val="F8F7F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8F7F4"/>
                </a:solidFill>
                <a:latin typeface="Arial MT"/>
                <a:cs typeface="Arial MT"/>
              </a:rPr>
              <a:t>session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3526" y="3997959"/>
            <a:ext cx="5069205" cy="1583690"/>
          </a:xfrm>
          <a:custGeom>
            <a:avLst/>
            <a:gdLst/>
            <a:ahLst/>
            <a:cxnLst/>
            <a:rect l="l" t="t" r="r" b="b"/>
            <a:pathLst>
              <a:path w="5069205" h="1583689">
                <a:moveTo>
                  <a:pt x="5069205" y="2540"/>
                </a:moveTo>
                <a:lnTo>
                  <a:pt x="5068354" y="2540"/>
                </a:lnTo>
                <a:lnTo>
                  <a:pt x="5068354" y="0"/>
                </a:lnTo>
                <a:lnTo>
                  <a:pt x="4978412" y="0"/>
                </a:lnTo>
                <a:lnTo>
                  <a:pt x="4978412" y="2540"/>
                </a:lnTo>
                <a:lnTo>
                  <a:pt x="4978412" y="4749"/>
                </a:lnTo>
                <a:lnTo>
                  <a:pt x="4978412" y="8890"/>
                </a:lnTo>
                <a:lnTo>
                  <a:pt x="4978412" y="1489379"/>
                </a:lnTo>
                <a:lnTo>
                  <a:pt x="4749" y="1489379"/>
                </a:lnTo>
                <a:lnTo>
                  <a:pt x="4749" y="1489710"/>
                </a:lnTo>
                <a:lnTo>
                  <a:pt x="0" y="1489710"/>
                </a:lnTo>
                <a:lnTo>
                  <a:pt x="0" y="1574800"/>
                </a:lnTo>
                <a:lnTo>
                  <a:pt x="0" y="1581150"/>
                </a:lnTo>
                <a:lnTo>
                  <a:pt x="749" y="1581150"/>
                </a:lnTo>
                <a:lnTo>
                  <a:pt x="749" y="1583690"/>
                </a:lnTo>
                <a:lnTo>
                  <a:pt x="5068455" y="1583690"/>
                </a:lnTo>
                <a:lnTo>
                  <a:pt x="5068455" y="1581150"/>
                </a:lnTo>
                <a:lnTo>
                  <a:pt x="5069205" y="1581150"/>
                </a:lnTo>
                <a:lnTo>
                  <a:pt x="5069205" y="1574800"/>
                </a:lnTo>
                <a:lnTo>
                  <a:pt x="5069205" y="8890"/>
                </a:lnTo>
                <a:lnTo>
                  <a:pt x="5069205" y="2540"/>
                </a:lnTo>
                <a:close/>
              </a:path>
            </a:pathLst>
          </a:custGeom>
          <a:solidFill>
            <a:srgbClr val="1B5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001321" y="3194113"/>
            <a:ext cx="6096000" cy="2349500"/>
            <a:chOff x="6001321" y="3194113"/>
            <a:chExt cx="6096000" cy="2349500"/>
          </a:xfrm>
        </p:grpSpPr>
        <p:sp>
          <p:nvSpPr>
            <p:cNvPr id="8" name="object 8"/>
            <p:cNvSpPr/>
            <p:nvPr/>
          </p:nvSpPr>
          <p:spPr>
            <a:xfrm>
              <a:off x="6087339" y="3282949"/>
              <a:ext cx="6009640" cy="2260600"/>
            </a:xfrm>
            <a:custGeom>
              <a:avLst/>
              <a:gdLst/>
              <a:ahLst/>
              <a:cxnLst/>
              <a:rect l="l" t="t" r="r" b="b"/>
              <a:pathLst>
                <a:path w="6009640" h="2260600">
                  <a:moveTo>
                    <a:pt x="6009513" y="2540"/>
                  </a:moveTo>
                  <a:lnTo>
                    <a:pt x="6008408" y="2540"/>
                  </a:lnTo>
                  <a:lnTo>
                    <a:pt x="6008408" y="0"/>
                  </a:lnTo>
                  <a:lnTo>
                    <a:pt x="5918733" y="0"/>
                  </a:lnTo>
                  <a:lnTo>
                    <a:pt x="5918733" y="2540"/>
                  </a:lnTo>
                  <a:lnTo>
                    <a:pt x="5918733" y="5003"/>
                  </a:lnTo>
                  <a:lnTo>
                    <a:pt x="5918733" y="10160"/>
                  </a:lnTo>
                  <a:lnTo>
                    <a:pt x="5918733" y="2166556"/>
                  </a:lnTo>
                  <a:lnTo>
                    <a:pt x="4762" y="2166556"/>
                  </a:lnTo>
                  <a:lnTo>
                    <a:pt x="0" y="2166620"/>
                  </a:lnTo>
                  <a:lnTo>
                    <a:pt x="0" y="2251710"/>
                  </a:lnTo>
                  <a:lnTo>
                    <a:pt x="0" y="2258060"/>
                  </a:lnTo>
                  <a:lnTo>
                    <a:pt x="749" y="2258060"/>
                  </a:lnTo>
                  <a:lnTo>
                    <a:pt x="749" y="2260600"/>
                  </a:lnTo>
                  <a:lnTo>
                    <a:pt x="6008763" y="2260600"/>
                  </a:lnTo>
                  <a:lnTo>
                    <a:pt x="6008763" y="2258060"/>
                  </a:lnTo>
                  <a:lnTo>
                    <a:pt x="6009513" y="2258060"/>
                  </a:lnTo>
                  <a:lnTo>
                    <a:pt x="6009513" y="2251710"/>
                  </a:lnTo>
                  <a:lnTo>
                    <a:pt x="6009513" y="10160"/>
                  </a:lnTo>
                  <a:lnTo>
                    <a:pt x="6009513" y="254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06084" y="3198876"/>
              <a:ext cx="6000115" cy="2251075"/>
            </a:xfrm>
            <a:custGeom>
              <a:avLst/>
              <a:gdLst/>
              <a:ahLst/>
              <a:cxnLst/>
              <a:rect l="l" t="t" r="r" b="b"/>
              <a:pathLst>
                <a:path w="6000115" h="2251075">
                  <a:moveTo>
                    <a:pt x="0" y="0"/>
                  </a:moveTo>
                  <a:lnTo>
                    <a:pt x="5999988" y="0"/>
                  </a:lnTo>
                  <a:lnTo>
                    <a:pt x="5999988" y="2250948"/>
                  </a:lnTo>
                  <a:lnTo>
                    <a:pt x="0" y="225094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79857" y="3447434"/>
            <a:ext cx="55721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spark.</a:t>
            </a:r>
            <a:r>
              <a:rPr sz="1600" spc="-10" dirty="0">
                <a:solidFill>
                  <a:srgbClr val="4299DF"/>
                </a:solidFill>
                <a:latin typeface="Consolas"/>
                <a:cs typeface="Consolas"/>
              </a:rPr>
              <a:t>conf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1600" spc="-10" dirty="0">
                <a:solidFill>
                  <a:srgbClr val="4299DF"/>
                </a:solidFill>
                <a:latin typeface="Consolas"/>
                <a:cs typeface="Consolas"/>
              </a:rPr>
              <a:t>set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"spark.sql.execution.pythonUDF.arro </a:t>
            </a:r>
            <a:r>
              <a:rPr sz="1600" spc="-8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w.enabled"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6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True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279857" y="4178949"/>
            <a:ext cx="245999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6A9954"/>
                </a:solidFill>
                <a:latin typeface="Consolas"/>
                <a:cs typeface="Consolas"/>
              </a:rPr>
              <a:t># An </a:t>
            </a:r>
            <a:r>
              <a:rPr sz="1600" spc="-10" dirty="0">
                <a:solidFill>
                  <a:srgbClr val="6A9954"/>
                </a:solidFill>
                <a:latin typeface="Consolas"/>
                <a:cs typeface="Consolas"/>
              </a:rPr>
              <a:t>Arrow Python UDF </a:t>
            </a:r>
            <a:r>
              <a:rPr sz="1600" spc="-5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@udf(returnType=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'int'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 </a:t>
            </a:r>
            <a:r>
              <a:rPr sz="1600" spc="-86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def</a:t>
            </a:r>
            <a:r>
              <a:rPr sz="1600" spc="-2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arrow_slen(s):</a:t>
            </a:r>
            <a:endParaRPr sz="1600">
              <a:latin typeface="Consolas"/>
              <a:cs typeface="Consolas"/>
            </a:endParaRPr>
          </a:p>
          <a:p>
            <a:pPr marL="444500">
              <a:lnSpc>
                <a:spcPct val="100000"/>
              </a:lnSpc>
            </a:pP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return</a:t>
            </a:r>
            <a:r>
              <a:rPr sz="1600" spc="-5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len(s)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27489" y="5066043"/>
            <a:ext cx="5670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AB00"/>
                </a:solidFill>
                <a:latin typeface="Arial MT"/>
                <a:cs typeface="Arial MT"/>
              </a:rPr>
              <a:t>Python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2272" y="3913632"/>
            <a:ext cx="5059680" cy="1574800"/>
          </a:xfrm>
          <a:prstGeom prst="rect">
            <a:avLst/>
          </a:prstGeom>
          <a:solidFill>
            <a:srgbClr val="1B3039"/>
          </a:solidFill>
          <a:ln w="9525">
            <a:solidFill>
              <a:srgbClr val="F8F7F4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379730" marR="55753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6A9954"/>
                </a:solidFill>
                <a:latin typeface="Consolas"/>
                <a:cs typeface="Consolas"/>
              </a:rPr>
              <a:t># An </a:t>
            </a:r>
            <a:r>
              <a:rPr sz="1600" spc="-10" dirty="0">
                <a:solidFill>
                  <a:srgbClr val="6A9954"/>
                </a:solidFill>
                <a:latin typeface="Consolas"/>
                <a:cs typeface="Consolas"/>
              </a:rPr>
              <a:t>Arrow Python UDF </a:t>
            </a:r>
            <a:r>
              <a:rPr sz="1600" spc="-5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@udf(returnType=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'int'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, useArrow=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True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 </a:t>
            </a:r>
            <a:r>
              <a:rPr sz="1600" spc="-86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def</a:t>
            </a:r>
            <a:r>
              <a:rPr sz="160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arrow_slen(s):</a:t>
            </a:r>
            <a:endParaRPr sz="1600">
              <a:latin typeface="Consolas"/>
              <a:cs typeface="Consolas"/>
            </a:endParaRPr>
          </a:p>
          <a:p>
            <a:pPr marL="824230">
              <a:lnSpc>
                <a:spcPct val="100000"/>
              </a:lnSpc>
              <a:tabLst>
                <a:tab pos="4318635" algn="l"/>
              </a:tabLst>
            </a:pP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return</a:t>
            </a:r>
            <a:r>
              <a:rPr sz="160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len(s)	</a:t>
            </a:r>
            <a:r>
              <a:rPr sz="2100" spc="-7" baseline="-37698" dirty="0">
                <a:solidFill>
                  <a:srgbClr val="FFAB00"/>
                </a:solidFill>
                <a:latin typeface="Arial MT"/>
                <a:cs typeface="Arial MT"/>
              </a:rPr>
              <a:t>Python</a:t>
            </a:r>
            <a:endParaRPr sz="2100" baseline="-37698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069145" y="790768"/>
            <a:ext cx="8270240" cy="5692775"/>
            <a:chOff x="3069145" y="790768"/>
            <a:chExt cx="8270240" cy="5692775"/>
          </a:xfrm>
        </p:grpSpPr>
        <p:sp>
          <p:nvSpPr>
            <p:cNvPr id="4" name="object 4"/>
            <p:cNvSpPr/>
            <p:nvPr/>
          </p:nvSpPr>
          <p:spPr>
            <a:xfrm>
              <a:off x="3159701" y="875212"/>
              <a:ext cx="8180070" cy="5395595"/>
            </a:xfrm>
            <a:custGeom>
              <a:avLst/>
              <a:gdLst/>
              <a:ahLst/>
              <a:cxnLst/>
              <a:rect l="l" t="t" r="r" b="b"/>
              <a:pathLst>
                <a:path w="8180070" h="5395595">
                  <a:moveTo>
                    <a:pt x="7953413" y="0"/>
                  </a:moveTo>
                  <a:lnTo>
                    <a:pt x="226161" y="0"/>
                  </a:lnTo>
                  <a:lnTo>
                    <a:pt x="214515" y="304"/>
                  </a:lnTo>
                  <a:lnTo>
                    <a:pt x="158775" y="10248"/>
                  </a:lnTo>
                  <a:lnTo>
                    <a:pt x="118224" y="27432"/>
                  </a:lnTo>
                  <a:lnTo>
                    <a:pt x="82168" y="51828"/>
                  </a:lnTo>
                  <a:lnTo>
                    <a:pt x="51536" y="82524"/>
                  </a:lnTo>
                  <a:lnTo>
                    <a:pt x="27216" y="118630"/>
                  </a:lnTo>
                  <a:lnTo>
                    <a:pt x="10109" y="159219"/>
                  </a:lnTo>
                  <a:lnTo>
                    <a:pt x="1155" y="203276"/>
                  </a:lnTo>
                  <a:lnTo>
                    <a:pt x="0" y="5169179"/>
                  </a:lnTo>
                  <a:lnTo>
                    <a:pt x="304" y="5180825"/>
                  </a:lnTo>
                  <a:lnTo>
                    <a:pt x="10248" y="5236578"/>
                  </a:lnTo>
                  <a:lnTo>
                    <a:pt x="27431" y="5277129"/>
                  </a:lnTo>
                  <a:lnTo>
                    <a:pt x="51828" y="5313172"/>
                  </a:lnTo>
                  <a:lnTo>
                    <a:pt x="82524" y="5343804"/>
                  </a:lnTo>
                  <a:lnTo>
                    <a:pt x="118630" y="5368137"/>
                  </a:lnTo>
                  <a:lnTo>
                    <a:pt x="159219" y="5385231"/>
                  </a:lnTo>
                  <a:lnTo>
                    <a:pt x="203276" y="5394185"/>
                  </a:lnTo>
                  <a:lnTo>
                    <a:pt x="226288" y="5395341"/>
                  </a:lnTo>
                  <a:lnTo>
                    <a:pt x="7953527" y="5395341"/>
                  </a:lnTo>
                  <a:lnTo>
                    <a:pt x="7965173" y="5395036"/>
                  </a:lnTo>
                  <a:lnTo>
                    <a:pt x="7976781" y="5394147"/>
                  </a:lnTo>
                  <a:lnTo>
                    <a:pt x="7999247" y="5390692"/>
                  </a:lnTo>
                  <a:lnTo>
                    <a:pt x="8018124" y="5385816"/>
                  </a:lnTo>
                  <a:lnTo>
                    <a:pt x="226288" y="5385816"/>
                  </a:lnTo>
                  <a:lnTo>
                    <a:pt x="214998" y="5385536"/>
                  </a:lnTo>
                  <a:lnTo>
                    <a:pt x="161594" y="5376011"/>
                  </a:lnTo>
                  <a:lnTo>
                    <a:pt x="122758" y="5359552"/>
                  </a:lnTo>
                  <a:lnTo>
                    <a:pt x="88226" y="5336184"/>
                  </a:lnTo>
                  <a:lnTo>
                    <a:pt x="58877" y="5306771"/>
                  </a:lnTo>
                  <a:lnTo>
                    <a:pt x="35572" y="5272176"/>
                  </a:lnTo>
                  <a:lnTo>
                    <a:pt x="19202" y="5233301"/>
                  </a:lnTo>
                  <a:lnTo>
                    <a:pt x="10617" y="5190998"/>
                  </a:lnTo>
                  <a:lnTo>
                    <a:pt x="9527" y="226161"/>
                  </a:lnTo>
                  <a:lnTo>
                    <a:pt x="9810" y="215239"/>
                  </a:lnTo>
                  <a:lnTo>
                    <a:pt x="19342" y="161594"/>
                  </a:lnTo>
                  <a:lnTo>
                    <a:pt x="35788" y="122758"/>
                  </a:lnTo>
                  <a:lnTo>
                    <a:pt x="59169" y="88226"/>
                  </a:lnTo>
                  <a:lnTo>
                    <a:pt x="88582" y="58877"/>
                  </a:lnTo>
                  <a:lnTo>
                    <a:pt x="123164" y="35572"/>
                  </a:lnTo>
                  <a:lnTo>
                    <a:pt x="162051" y="19189"/>
                  </a:lnTo>
                  <a:lnTo>
                    <a:pt x="204355" y="10617"/>
                  </a:lnTo>
                  <a:lnTo>
                    <a:pt x="226402" y="9525"/>
                  </a:lnTo>
                  <a:lnTo>
                    <a:pt x="8018185" y="9525"/>
                  </a:lnTo>
                  <a:lnTo>
                    <a:pt x="7998777" y="4559"/>
                  </a:lnTo>
                  <a:lnTo>
                    <a:pt x="7976425" y="1155"/>
                  </a:lnTo>
                  <a:lnTo>
                    <a:pt x="7964932" y="292"/>
                  </a:lnTo>
                  <a:lnTo>
                    <a:pt x="7953413" y="0"/>
                  </a:lnTo>
                  <a:close/>
                </a:path>
                <a:path w="8180070" h="5395595">
                  <a:moveTo>
                    <a:pt x="8018185" y="9525"/>
                  </a:moveTo>
                  <a:lnTo>
                    <a:pt x="7953413" y="9525"/>
                  </a:lnTo>
                  <a:lnTo>
                    <a:pt x="7964690" y="9817"/>
                  </a:lnTo>
                  <a:lnTo>
                    <a:pt x="7975701" y="10655"/>
                  </a:lnTo>
                  <a:lnTo>
                    <a:pt x="8018094" y="19329"/>
                  </a:lnTo>
                  <a:lnTo>
                    <a:pt x="8056930" y="35788"/>
                  </a:lnTo>
                  <a:lnTo>
                    <a:pt x="8091462" y="59156"/>
                  </a:lnTo>
                  <a:lnTo>
                    <a:pt x="8120824" y="88582"/>
                  </a:lnTo>
                  <a:lnTo>
                    <a:pt x="8144129" y="123164"/>
                  </a:lnTo>
                  <a:lnTo>
                    <a:pt x="8160499" y="162039"/>
                  </a:lnTo>
                  <a:lnTo>
                    <a:pt x="8169071" y="204355"/>
                  </a:lnTo>
                  <a:lnTo>
                    <a:pt x="8170161" y="5169179"/>
                  </a:lnTo>
                  <a:lnTo>
                    <a:pt x="8169890" y="5180101"/>
                  </a:lnTo>
                  <a:lnTo>
                    <a:pt x="8160359" y="5233746"/>
                  </a:lnTo>
                  <a:lnTo>
                    <a:pt x="8143900" y="5272582"/>
                  </a:lnTo>
                  <a:lnTo>
                    <a:pt x="8120532" y="5307114"/>
                  </a:lnTo>
                  <a:lnTo>
                    <a:pt x="8091119" y="5336476"/>
                  </a:lnTo>
                  <a:lnTo>
                    <a:pt x="8056524" y="5359768"/>
                  </a:lnTo>
                  <a:lnTo>
                    <a:pt x="8017649" y="5376151"/>
                  </a:lnTo>
                  <a:lnTo>
                    <a:pt x="7975346" y="5384723"/>
                  </a:lnTo>
                  <a:lnTo>
                    <a:pt x="7953298" y="5385816"/>
                  </a:lnTo>
                  <a:lnTo>
                    <a:pt x="8018124" y="5385816"/>
                  </a:lnTo>
                  <a:lnTo>
                    <a:pt x="8061477" y="5367909"/>
                  </a:lnTo>
                  <a:lnTo>
                    <a:pt x="8097520" y="5343525"/>
                  </a:lnTo>
                  <a:lnTo>
                    <a:pt x="8128165" y="5312816"/>
                  </a:lnTo>
                  <a:lnTo>
                    <a:pt x="8152485" y="5276723"/>
                  </a:lnTo>
                  <a:lnTo>
                    <a:pt x="8169579" y="5236121"/>
                  </a:lnTo>
                  <a:lnTo>
                    <a:pt x="8178479" y="5192433"/>
                  </a:lnTo>
                  <a:lnTo>
                    <a:pt x="8179689" y="226161"/>
                  </a:lnTo>
                  <a:lnTo>
                    <a:pt x="8179384" y="214515"/>
                  </a:lnTo>
                  <a:lnTo>
                    <a:pt x="8169440" y="158775"/>
                  </a:lnTo>
                  <a:lnTo>
                    <a:pt x="8152269" y="118224"/>
                  </a:lnTo>
                  <a:lnTo>
                    <a:pt x="8127873" y="82169"/>
                  </a:lnTo>
                  <a:lnTo>
                    <a:pt x="8097164" y="51536"/>
                  </a:lnTo>
                  <a:lnTo>
                    <a:pt x="8061071" y="27203"/>
                  </a:lnTo>
                  <a:lnTo>
                    <a:pt x="8020469" y="10109"/>
                  </a:lnTo>
                  <a:lnTo>
                    <a:pt x="8018185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73907" y="795530"/>
              <a:ext cx="8170545" cy="5386070"/>
            </a:xfrm>
            <a:custGeom>
              <a:avLst/>
              <a:gdLst/>
              <a:ahLst/>
              <a:cxnLst/>
              <a:rect l="l" t="t" r="r" b="b"/>
              <a:pathLst>
                <a:path w="8170545" h="5386070">
                  <a:moveTo>
                    <a:pt x="0" y="221513"/>
                  </a:moveTo>
                  <a:lnTo>
                    <a:pt x="4500" y="176870"/>
                  </a:lnTo>
                  <a:lnTo>
                    <a:pt x="17407" y="135290"/>
                  </a:lnTo>
                  <a:lnTo>
                    <a:pt x="37830" y="97662"/>
                  </a:lnTo>
                  <a:lnTo>
                    <a:pt x="64879" y="64879"/>
                  </a:lnTo>
                  <a:lnTo>
                    <a:pt x="97662" y="37830"/>
                  </a:lnTo>
                  <a:lnTo>
                    <a:pt x="135290" y="17407"/>
                  </a:lnTo>
                  <a:lnTo>
                    <a:pt x="176870" y="4500"/>
                  </a:lnTo>
                  <a:lnTo>
                    <a:pt x="221513" y="0"/>
                  </a:lnTo>
                  <a:lnTo>
                    <a:pt x="7948650" y="0"/>
                  </a:lnTo>
                  <a:lnTo>
                    <a:pt x="7993293" y="4500"/>
                  </a:lnTo>
                  <a:lnTo>
                    <a:pt x="8034873" y="17407"/>
                  </a:lnTo>
                  <a:lnTo>
                    <a:pt x="8072501" y="37830"/>
                  </a:lnTo>
                  <a:lnTo>
                    <a:pt x="8105284" y="64879"/>
                  </a:lnTo>
                  <a:lnTo>
                    <a:pt x="8132333" y="97662"/>
                  </a:lnTo>
                  <a:lnTo>
                    <a:pt x="8152756" y="135290"/>
                  </a:lnTo>
                  <a:lnTo>
                    <a:pt x="8165663" y="176870"/>
                  </a:lnTo>
                  <a:lnTo>
                    <a:pt x="8170164" y="221513"/>
                  </a:lnTo>
                  <a:lnTo>
                    <a:pt x="8170164" y="5164289"/>
                  </a:lnTo>
                  <a:lnTo>
                    <a:pt x="8165663" y="5208936"/>
                  </a:lnTo>
                  <a:lnTo>
                    <a:pt x="8152756" y="5250520"/>
                  </a:lnTo>
                  <a:lnTo>
                    <a:pt x="8132333" y="5288150"/>
                  </a:lnTo>
                  <a:lnTo>
                    <a:pt x="8105284" y="5320934"/>
                  </a:lnTo>
                  <a:lnTo>
                    <a:pt x="8072501" y="5347984"/>
                  </a:lnTo>
                  <a:lnTo>
                    <a:pt x="8034873" y="5368408"/>
                  </a:lnTo>
                  <a:lnTo>
                    <a:pt x="7993293" y="5381315"/>
                  </a:lnTo>
                  <a:lnTo>
                    <a:pt x="7948650" y="5385816"/>
                  </a:lnTo>
                  <a:lnTo>
                    <a:pt x="221513" y="5385816"/>
                  </a:lnTo>
                  <a:lnTo>
                    <a:pt x="176870" y="5381315"/>
                  </a:lnTo>
                  <a:lnTo>
                    <a:pt x="135290" y="5368408"/>
                  </a:lnTo>
                  <a:lnTo>
                    <a:pt x="97662" y="5347984"/>
                  </a:lnTo>
                  <a:lnTo>
                    <a:pt x="64879" y="5320934"/>
                  </a:lnTo>
                  <a:lnTo>
                    <a:pt x="37830" y="5288150"/>
                  </a:lnTo>
                  <a:lnTo>
                    <a:pt x="17407" y="5250520"/>
                  </a:lnTo>
                  <a:lnTo>
                    <a:pt x="4500" y="5208936"/>
                  </a:lnTo>
                  <a:lnTo>
                    <a:pt x="0" y="5164289"/>
                  </a:lnTo>
                  <a:lnTo>
                    <a:pt x="0" y="221513"/>
                  </a:lnTo>
                  <a:close/>
                </a:path>
              </a:pathLst>
            </a:custGeom>
            <a:ln w="9525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71671" y="1100331"/>
              <a:ext cx="7519670" cy="4893945"/>
            </a:xfrm>
            <a:custGeom>
              <a:avLst/>
              <a:gdLst/>
              <a:ahLst/>
              <a:cxnLst/>
              <a:rect l="l" t="t" r="r" b="b"/>
              <a:pathLst>
                <a:path w="7519670" h="4893945">
                  <a:moveTo>
                    <a:pt x="7220229" y="0"/>
                  </a:moveTo>
                  <a:lnTo>
                    <a:pt x="299186" y="0"/>
                  </a:lnTo>
                  <a:lnTo>
                    <a:pt x="250656" y="3915"/>
                  </a:lnTo>
                  <a:lnTo>
                    <a:pt x="204619" y="15252"/>
                  </a:lnTo>
                  <a:lnTo>
                    <a:pt x="161691" y="33394"/>
                  </a:lnTo>
                  <a:lnTo>
                    <a:pt x="122489" y="57724"/>
                  </a:lnTo>
                  <a:lnTo>
                    <a:pt x="87628" y="87628"/>
                  </a:lnTo>
                  <a:lnTo>
                    <a:pt x="57724" y="122489"/>
                  </a:lnTo>
                  <a:lnTo>
                    <a:pt x="33394" y="161691"/>
                  </a:lnTo>
                  <a:lnTo>
                    <a:pt x="15252" y="204619"/>
                  </a:lnTo>
                  <a:lnTo>
                    <a:pt x="3915" y="250656"/>
                  </a:lnTo>
                  <a:lnTo>
                    <a:pt x="0" y="299186"/>
                  </a:lnTo>
                  <a:lnTo>
                    <a:pt x="0" y="4594364"/>
                  </a:lnTo>
                  <a:lnTo>
                    <a:pt x="3915" y="4642895"/>
                  </a:lnTo>
                  <a:lnTo>
                    <a:pt x="15252" y="4688933"/>
                  </a:lnTo>
                  <a:lnTo>
                    <a:pt x="33394" y="4731862"/>
                  </a:lnTo>
                  <a:lnTo>
                    <a:pt x="57724" y="4771066"/>
                  </a:lnTo>
                  <a:lnTo>
                    <a:pt x="87628" y="4805929"/>
                  </a:lnTo>
                  <a:lnTo>
                    <a:pt x="122489" y="4835834"/>
                  </a:lnTo>
                  <a:lnTo>
                    <a:pt x="161691" y="4860167"/>
                  </a:lnTo>
                  <a:lnTo>
                    <a:pt x="204619" y="4878310"/>
                  </a:lnTo>
                  <a:lnTo>
                    <a:pt x="250656" y="4889647"/>
                  </a:lnTo>
                  <a:lnTo>
                    <a:pt x="299186" y="4893564"/>
                  </a:lnTo>
                  <a:lnTo>
                    <a:pt x="7220229" y="4893564"/>
                  </a:lnTo>
                  <a:lnTo>
                    <a:pt x="7268759" y="4889647"/>
                  </a:lnTo>
                  <a:lnTo>
                    <a:pt x="7314796" y="4878310"/>
                  </a:lnTo>
                  <a:lnTo>
                    <a:pt x="7357724" y="4860167"/>
                  </a:lnTo>
                  <a:lnTo>
                    <a:pt x="7396926" y="4835834"/>
                  </a:lnTo>
                  <a:lnTo>
                    <a:pt x="7431787" y="4805929"/>
                  </a:lnTo>
                  <a:lnTo>
                    <a:pt x="7461691" y="4771066"/>
                  </a:lnTo>
                  <a:lnTo>
                    <a:pt x="7486021" y="4731862"/>
                  </a:lnTo>
                  <a:lnTo>
                    <a:pt x="7504163" y="4688933"/>
                  </a:lnTo>
                  <a:lnTo>
                    <a:pt x="7515500" y="4642895"/>
                  </a:lnTo>
                  <a:lnTo>
                    <a:pt x="7519416" y="4594364"/>
                  </a:lnTo>
                  <a:lnTo>
                    <a:pt x="7519416" y="299186"/>
                  </a:lnTo>
                  <a:lnTo>
                    <a:pt x="7515500" y="250656"/>
                  </a:lnTo>
                  <a:lnTo>
                    <a:pt x="7504163" y="204619"/>
                  </a:lnTo>
                  <a:lnTo>
                    <a:pt x="7486021" y="161691"/>
                  </a:lnTo>
                  <a:lnTo>
                    <a:pt x="7461691" y="122489"/>
                  </a:lnTo>
                  <a:lnTo>
                    <a:pt x="7431787" y="87628"/>
                  </a:lnTo>
                  <a:lnTo>
                    <a:pt x="7396926" y="57724"/>
                  </a:lnTo>
                  <a:lnTo>
                    <a:pt x="7357724" y="33394"/>
                  </a:lnTo>
                  <a:lnTo>
                    <a:pt x="7314796" y="15252"/>
                  </a:lnTo>
                  <a:lnTo>
                    <a:pt x="7268759" y="3915"/>
                  </a:lnTo>
                  <a:lnTo>
                    <a:pt x="7220229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71671" y="1100330"/>
              <a:ext cx="7519670" cy="4893945"/>
            </a:xfrm>
            <a:custGeom>
              <a:avLst/>
              <a:gdLst/>
              <a:ahLst/>
              <a:cxnLst/>
              <a:rect l="l" t="t" r="r" b="b"/>
              <a:pathLst>
                <a:path w="7519670" h="4893945">
                  <a:moveTo>
                    <a:pt x="0" y="299186"/>
                  </a:moveTo>
                  <a:lnTo>
                    <a:pt x="3915" y="250656"/>
                  </a:lnTo>
                  <a:lnTo>
                    <a:pt x="15252" y="204619"/>
                  </a:lnTo>
                  <a:lnTo>
                    <a:pt x="33394" y="161691"/>
                  </a:lnTo>
                  <a:lnTo>
                    <a:pt x="57724" y="122489"/>
                  </a:lnTo>
                  <a:lnTo>
                    <a:pt x="87628" y="87628"/>
                  </a:lnTo>
                  <a:lnTo>
                    <a:pt x="122489" y="57724"/>
                  </a:lnTo>
                  <a:lnTo>
                    <a:pt x="161691" y="33394"/>
                  </a:lnTo>
                  <a:lnTo>
                    <a:pt x="204619" y="15252"/>
                  </a:lnTo>
                  <a:lnTo>
                    <a:pt x="250656" y="3915"/>
                  </a:lnTo>
                  <a:lnTo>
                    <a:pt x="299186" y="0"/>
                  </a:lnTo>
                  <a:lnTo>
                    <a:pt x="7220229" y="0"/>
                  </a:lnTo>
                  <a:lnTo>
                    <a:pt x="7268759" y="3915"/>
                  </a:lnTo>
                  <a:lnTo>
                    <a:pt x="7314796" y="15252"/>
                  </a:lnTo>
                  <a:lnTo>
                    <a:pt x="7357724" y="33394"/>
                  </a:lnTo>
                  <a:lnTo>
                    <a:pt x="7396926" y="57724"/>
                  </a:lnTo>
                  <a:lnTo>
                    <a:pt x="7431787" y="87628"/>
                  </a:lnTo>
                  <a:lnTo>
                    <a:pt x="7461691" y="122489"/>
                  </a:lnTo>
                  <a:lnTo>
                    <a:pt x="7486021" y="161691"/>
                  </a:lnTo>
                  <a:lnTo>
                    <a:pt x="7504163" y="204619"/>
                  </a:lnTo>
                  <a:lnTo>
                    <a:pt x="7515500" y="250656"/>
                  </a:lnTo>
                  <a:lnTo>
                    <a:pt x="7519416" y="299186"/>
                  </a:lnTo>
                  <a:lnTo>
                    <a:pt x="7519416" y="4594364"/>
                  </a:lnTo>
                  <a:lnTo>
                    <a:pt x="7515500" y="4642895"/>
                  </a:lnTo>
                  <a:lnTo>
                    <a:pt x="7504163" y="4688933"/>
                  </a:lnTo>
                  <a:lnTo>
                    <a:pt x="7486021" y="4731862"/>
                  </a:lnTo>
                  <a:lnTo>
                    <a:pt x="7461691" y="4771066"/>
                  </a:lnTo>
                  <a:lnTo>
                    <a:pt x="7431787" y="4805929"/>
                  </a:lnTo>
                  <a:lnTo>
                    <a:pt x="7396926" y="4835834"/>
                  </a:lnTo>
                  <a:lnTo>
                    <a:pt x="7357724" y="4860167"/>
                  </a:lnTo>
                  <a:lnTo>
                    <a:pt x="7314796" y="4878310"/>
                  </a:lnTo>
                  <a:lnTo>
                    <a:pt x="7268759" y="4889647"/>
                  </a:lnTo>
                  <a:lnTo>
                    <a:pt x="7220229" y="4893564"/>
                  </a:lnTo>
                  <a:lnTo>
                    <a:pt x="299186" y="4893564"/>
                  </a:lnTo>
                  <a:lnTo>
                    <a:pt x="250656" y="4889647"/>
                  </a:lnTo>
                  <a:lnTo>
                    <a:pt x="204619" y="4878310"/>
                  </a:lnTo>
                  <a:lnTo>
                    <a:pt x="161691" y="4860167"/>
                  </a:lnTo>
                  <a:lnTo>
                    <a:pt x="122489" y="4835834"/>
                  </a:lnTo>
                  <a:lnTo>
                    <a:pt x="87628" y="4805929"/>
                  </a:lnTo>
                  <a:lnTo>
                    <a:pt x="57724" y="4771066"/>
                  </a:lnTo>
                  <a:lnTo>
                    <a:pt x="33394" y="4731862"/>
                  </a:lnTo>
                  <a:lnTo>
                    <a:pt x="15252" y="4688933"/>
                  </a:lnTo>
                  <a:lnTo>
                    <a:pt x="3915" y="4642895"/>
                  </a:lnTo>
                  <a:lnTo>
                    <a:pt x="0" y="4594364"/>
                  </a:lnTo>
                  <a:lnTo>
                    <a:pt x="0" y="299186"/>
                  </a:lnTo>
                  <a:close/>
                </a:path>
              </a:pathLst>
            </a:custGeom>
            <a:ln w="9525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43372" y="5910066"/>
              <a:ext cx="3175000" cy="568960"/>
            </a:xfrm>
            <a:custGeom>
              <a:avLst/>
              <a:gdLst/>
              <a:ahLst/>
              <a:cxnLst/>
              <a:rect l="l" t="t" r="r" b="b"/>
              <a:pathLst>
                <a:path w="3175000" h="568960">
                  <a:moveTo>
                    <a:pt x="3052826" y="0"/>
                  </a:moveTo>
                  <a:lnTo>
                    <a:pt x="121666" y="0"/>
                  </a:lnTo>
                  <a:lnTo>
                    <a:pt x="74307" y="9560"/>
                  </a:lnTo>
                  <a:lnTo>
                    <a:pt x="35634" y="35634"/>
                  </a:lnTo>
                  <a:lnTo>
                    <a:pt x="9560" y="74307"/>
                  </a:lnTo>
                  <a:lnTo>
                    <a:pt x="0" y="121665"/>
                  </a:lnTo>
                  <a:lnTo>
                    <a:pt x="0" y="446798"/>
                  </a:lnTo>
                  <a:lnTo>
                    <a:pt x="9560" y="494149"/>
                  </a:lnTo>
                  <a:lnTo>
                    <a:pt x="35634" y="532818"/>
                  </a:lnTo>
                  <a:lnTo>
                    <a:pt x="74307" y="558891"/>
                  </a:lnTo>
                  <a:lnTo>
                    <a:pt x="121666" y="568452"/>
                  </a:lnTo>
                  <a:lnTo>
                    <a:pt x="3052826" y="568452"/>
                  </a:lnTo>
                  <a:lnTo>
                    <a:pt x="3100184" y="558891"/>
                  </a:lnTo>
                  <a:lnTo>
                    <a:pt x="3138857" y="532818"/>
                  </a:lnTo>
                  <a:lnTo>
                    <a:pt x="3164931" y="494149"/>
                  </a:lnTo>
                  <a:lnTo>
                    <a:pt x="3174492" y="446798"/>
                  </a:lnTo>
                  <a:lnTo>
                    <a:pt x="3174492" y="121665"/>
                  </a:lnTo>
                  <a:lnTo>
                    <a:pt x="3164931" y="74307"/>
                  </a:lnTo>
                  <a:lnTo>
                    <a:pt x="3138857" y="35634"/>
                  </a:lnTo>
                  <a:lnTo>
                    <a:pt x="3100184" y="9560"/>
                  </a:lnTo>
                  <a:lnTo>
                    <a:pt x="3052826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43372" y="5910066"/>
              <a:ext cx="3175000" cy="568960"/>
            </a:xfrm>
            <a:custGeom>
              <a:avLst/>
              <a:gdLst/>
              <a:ahLst/>
              <a:cxnLst/>
              <a:rect l="l" t="t" r="r" b="b"/>
              <a:pathLst>
                <a:path w="3175000" h="568960">
                  <a:moveTo>
                    <a:pt x="0" y="121665"/>
                  </a:moveTo>
                  <a:lnTo>
                    <a:pt x="9560" y="74307"/>
                  </a:lnTo>
                  <a:lnTo>
                    <a:pt x="35634" y="35634"/>
                  </a:lnTo>
                  <a:lnTo>
                    <a:pt x="74307" y="9560"/>
                  </a:lnTo>
                  <a:lnTo>
                    <a:pt x="121666" y="0"/>
                  </a:lnTo>
                  <a:lnTo>
                    <a:pt x="3052826" y="0"/>
                  </a:lnTo>
                  <a:lnTo>
                    <a:pt x="3100184" y="9560"/>
                  </a:lnTo>
                  <a:lnTo>
                    <a:pt x="3138857" y="35634"/>
                  </a:lnTo>
                  <a:lnTo>
                    <a:pt x="3164931" y="74307"/>
                  </a:lnTo>
                  <a:lnTo>
                    <a:pt x="3174492" y="121665"/>
                  </a:lnTo>
                  <a:lnTo>
                    <a:pt x="3174492" y="446798"/>
                  </a:lnTo>
                  <a:lnTo>
                    <a:pt x="3164931" y="494149"/>
                  </a:lnTo>
                  <a:lnTo>
                    <a:pt x="3138857" y="532818"/>
                  </a:lnTo>
                  <a:lnTo>
                    <a:pt x="3100184" y="558891"/>
                  </a:lnTo>
                  <a:lnTo>
                    <a:pt x="3052826" y="568452"/>
                  </a:lnTo>
                  <a:lnTo>
                    <a:pt x="121666" y="568452"/>
                  </a:lnTo>
                  <a:lnTo>
                    <a:pt x="74307" y="558891"/>
                  </a:lnTo>
                  <a:lnTo>
                    <a:pt x="35634" y="532818"/>
                  </a:lnTo>
                  <a:lnTo>
                    <a:pt x="9560" y="494149"/>
                  </a:lnTo>
                  <a:lnTo>
                    <a:pt x="0" y="446798"/>
                  </a:lnTo>
                  <a:lnTo>
                    <a:pt x="0" y="121665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85090" y="5920717"/>
            <a:ext cx="2292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Performance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6051" y="422148"/>
            <a:ext cx="10240010" cy="5189220"/>
            <a:chOff x="416051" y="422148"/>
            <a:chExt cx="10240010" cy="518922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6031" y="1365504"/>
              <a:ext cx="6589775" cy="424586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97306" y="506729"/>
              <a:ext cx="4773930" cy="1257300"/>
            </a:xfrm>
            <a:custGeom>
              <a:avLst/>
              <a:gdLst/>
              <a:ahLst/>
              <a:cxnLst/>
              <a:rect l="l" t="t" r="r" b="b"/>
              <a:pathLst>
                <a:path w="4773930" h="1257300">
                  <a:moveTo>
                    <a:pt x="4773549" y="1270"/>
                  </a:moveTo>
                  <a:lnTo>
                    <a:pt x="4772317" y="1270"/>
                  </a:lnTo>
                  <a:lnTo>
                    <a:pt x="4772317" y="0"/>
                  </a:lnTo>
                  <a:lnTo>
                    <a:pt x="4682756" y="0"/>
                  </a:lnTo>
                  <a:lnTo>
                    <a:pt x="4682756" y="1270"/>
                  </a:lnTo>
                  <a:lnTo>
                    <a:pt x="4682756" y="8890"/>
                  </a:lnTo>
                  <a:lnTo>
                    <a:pt x="4682769" y="1164005"/>
                  </a:lnTo>
                  <a:lnTo>
                    <a:pt x="9525" y="1164005"/>
                  </a:lnTo>
                  <a:lnTo>
                    <a:pt x="9525" y="1163320"/>
                  </a:lnTo>
                  <a:lnTo>
                    <a:pt x="0" y="1163320"/>
                  </a:lnTo>
                  <a:lnTo>
                    <a:pt x="0" y="1248410"/>
                  </a:lnTo>
                  <a:lnTo>
                    <a:pt x="0" y="1254760"/>
                  </a:lnTo>
                  <a:lnTo>
                    <a:pt x="736" y="1254760"/>
                  </a:lnTo>
                  <a:lnTo>
                    <a:pt x="736" y="1257300"/>
                  </a:lnTo>
                  <a:lnTo>
                    <a:pt x="4772799" y="1257300"/>
                  </a:lnTo>
                  <a:lnTo>
                    <a:pt x="4772799" y="1254760"/>
                  </a:lnTo>
                  <a:lnTo>
                    <a:pt x="4773549" y="1254760"/>
                  </a:lnTo>
                  <a:lnTo>
                    <a:pt x="4773549" y="1248410"/>
                  </a:lnTo>
                  <a:lnTo>
                    <a:pt x="4773549" y="8890"/>
                  </a:lnTo>
                  <a:lnTo>
                    <a:pt x="4773549" y="127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6051" y="422148"/>
              <a:ext cx="4764405" cy="1248410"/>
            </a:xfrm>
            <a:custGeom>
              <a:avLst/>
              <a:gdLst/>
              <a:ahLst/>
              <a:cxnLst/>
              <a:rect l="l" t="t" r="r" b="b"/>
              <a:pathLst>
                <a:path w="4764405" h="1248410">
                  <a:moveTo>
                    <a:pt x="4764024" y="0"/>
                  </a:moveTo>
                  <a:lnTo>
                    <a:pt x="0" y="0"/>
                  </a:lnTo>
                  <a:lnTo>
                    <a:pt x="0" y="1248155"/>
                  </a:lnTo>
                  <a:lnTo>
                    <a:pt x="4764024" y="1248155"/>
                  </a:lnTo>
                  <a:lnTo>
                    <a:pt x="4764024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16051" y="422148"/>
            <a:ext cx="4764405" cy="1248410"/>
          </a:xfrm>
          <a:prstGeom prst="rect">
            <a:avLst/>
          </a:prstGeom>
          <a:ln w="9525">
            <a:solidFill>
              <a:srgbClr val="F8F7F4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91440" marR="549910">
              <a:lnSpc>
                <a:spcPct val="100000"/>
              </a:lnSpc>
            </a:pP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@udf(returnType=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'int'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, useArrow=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True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 </a:t>
            </a:r>
            <a:r>
              <a:rPr sz="1600" spc="-86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def</a:t>
            </a:r>
            <a:r>
              <a:rPr sz="160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arrow_slen(s):</a:t>
            </a:r>
            <a:endParaRPr sz="1600">
              <a:latin typeface="Consolas"/>
              <a:cs typeface="Consolas"/>
            </a:endParaRPr>
          </a:p>
          <a:p>
            <a:pPr marL="536575">
              <a:lnSpc>
                <a:spcPct val="100000"/>
              </a:lnSpc>
              <a:tabLst>
                <a:tab pos="4054475" algn="l"/>
              </a:tabLst>
            </a:pP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return</a:t>
            </a:r>
            <a:r>
              <a:rPr sz="160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len(s)	</a:t>
            </a:r>
            <a:r>
              <a:rPr sz="2100" spc="-7" baseline="-37698" dirty="0">
                <a:solidFill>
                  <a:srgbClr val="FFAB00"/>
                </a:solidFill>
                <a:latin typeface="Arial MT"/>
                <a:cs typeface="Arial MT"/>
              </a:rPr>
              <a:t>Python</a:t>
            </a:r>
            <a:endParaRPr sz="2100" baseline="-37698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24337" y="766385"/>
            <a:ext cx="7515859" cy="5669915"/>
            <a:chOff x="4224337" y="766385"/>
            <a:chExt cx="7515859" cy="5669915"/>
          </a:xfrm>
        </p:grpSpPr>
        <p:sp>
          <p:nvSpPr>
            <p:cNvPr id="3" name="object 3"/>
            <p:cNvSpPr/>
            <p:nvPr/>
          </p:nvSpPr>
          <p:spPr>
            <a:xfrm>
              <a:off x="4314893" y="850828"/>
              <a:ext cx="7425690" cy="5395595"/>
            </a:xfrm>
            <a:custGeom>
              <a:avLst/>
              <a:gdLst/>
              <a:ahLst/>
              <a:cxnLst/>
              <a:rect l="l" t="t" r="r" b="b"/>
              <a:pathLst>
                <a:path w="7425690" h="5395595">
                  <a:moveTo>
                    <a:pt x="7199033" y="0"/>
                  </a:moveTo>
                  <a:lnTo>
                    <a:pt x="226161" y="0"/>
                  </a:lnTo>
                  <a:lnTo>
                    <a:pt x="214528" y="304"/>
                  </a:lnTo>
                  <a:lnTo>
                    <a:pt x="158775" y="10248"/>
                  </a:lnTo>
                  <a:lnTo>
                    <a:pt x="118224" y="27432"/>
                  </a:lnTo>
                  <a:lnTo>
                    <a:pt x="82168" y="51828"/>
                  </a:lnTo>
                  <a:lnTo>
                    <a:pt x="51536" y="82524"/>
                  </a:lnTo>
                  <a:lnTo>
                    <a:pt x="27216" y="118630"/>
                  </a:lnTo>
                  <a:lnTo>
                    <a:pt x="10109" y="159219"/>
                  </a:lnTo>
                  <a:lnTo>
                    <a:pt x="1155" y="203276"/>
                  </a:lnTo>
                  <a:lnTo>
                    <a:pt x="0" y="5169179"/>
                  </a:lnTo>
                  <a:lnTo>
                    <a:pt x="304" y="5180825"/>
                  </a:lnTo>
                  <a:lnTo>
                    <a:pt x="10248" y="5236578"/>
                  </a:lnTo>
                  <a:lnTo>
                    <a:pt x="27431" y="5277129"/>
                  </a:lnTo>
                  <a:lnTo>
                    <a:pt x="51828" y="5313172"/>
                  </a:lnTo>
                  <a:lnTo>
                    <a:pt x="82524" y="5343804"/>
                  </a:lnTo>
                  <a:lnTo>
                    <a:pt x="118630" y="5368137"/>
                  </a:lnTo>
                  <a:lnTo>
                    <a:pt x="159219" y="5385231"/>
                  </a:lnTo>
                  <a:lnTo>
                    <a:pt x="203276" y="5394185"/>
                  </a:lnTo>
                  <a:lnTo>
                    <a:pt x="226288" y="5395341"/>
                  </a:lnTo>
                  <a:lnTo>
                    <a:pt x="7199160" y="5395341"/>
                  </a:lnTo>
                  <a:lnTo>
                    <a:pt x="7210793" y="5395036"/>
                  </a:lnTo>
                  <a:lnTo>
                    <a:pt x="7222401" y="5394147"/>
                  </a:lnTo>
                  <a:lnTo>
                    <a:pt x="7244867" y="5390692"/>
                  </a:lnTo>
                  <a:lnTo>
                    <a:pt x="7263744" y="5385816"/>
                  </a:lnTo>
                  <a:lnTo>
                    <a:pt x="226288" y="5385816"/>
                  </a:lnTo>
                  <a:lnTo>
                    <a:pt x="214998" y="5385536"/>
                  </a:lnTo>
                  <a:lnTo>
                    <a:pt x="161594" y="5376011"/>
                  </a:lnTo>
                  <a:lnTo>
                    <a:pt x="122758" y="5359552"/>
                  </a:lnTo>
                  <a:lnTo>
                    <a:pt x="88226" y="5336184"/>
                  </a:lnTo>
                  <a:lnTo>
                    <a:pt x="58877" y="5306771"/>
                  </a:lnTo>
                  <a:lnTo>
                    <a:pt x="35572" y="5272176"/>
                  </a:lnTo>
                  <a:lnTo>
                    <a:pt x="19202" y="5233301"/>
                  </a:lnTo>
                  <a:lnTo>
                    <a:pt x="10617" y="5190998"/>
                  </a:lnTo>
                  <a:lnTo>
                    <a:pt x="9527" y="226161"/>
                  </a:lnTo>
                  <a:lnTo>
                    <a:pt x="9810" y="215239"/>
                  </a:lnTo>
                  <a:lnTo>
                    <a:pt x="19342" y="161594"/>
                  </a:lnTo>
                  <a:lnTo>
                    <a:pt x="35788" y="122758"/>
                  </a:lnTo>
                  <a:lnTo>
                    <a:pt x="59169" y="88226"/>
                  </a:lnTo>
                  <a:lnTo>
                    <a:pt x="88582" y="58877"/>
                  </a:lnTo>
                  <a:lnTo>
                    <a:pt x="123164" y="35572"/>
                  </a:lnTo>
                  <a:lnTo>
                    <a:pt x="162051" y="19189"/>
                  </a:lnTo>
                  <a:lnTo>
                    <a:pt x="204355" y="10617"/>
                  </a:lnTo>
                  <a:lnTo>
                    <a:pt x="226402" y="9525"/>
                  </a:lnTo>
                  <a:lnTo>
                    <a:pt x="7263805" y="9525"/>
                  </a:lnTo>
                  <a:lnTo>
                    <a:pt x="7244397" y="4559"/>
                  </a:lnTo>
                  <a:lnTo>
                    <a:pt x="7222045" y="1155"/>
                  </a:lnTo>
                  <a:lnTo>
                    <a:pt x="7210552" y="292"/>
                  </a:lnTo>
                  <a:lnTo>
                    <a:pt x="7199033" y="0"/>
                  </a:lnTo>
                  <a:close/>
                </a:path>
                <a:path w="7425690" h="5395595">
                  <a:moveTo>
                    <a:pt x="7263805" y="9525"/>
                  </a:moveTo>
                  <a:lnTo>
                    <a:pt x="7199033" y="9525"/>
                  </a:lnTo>
                  <a:lnTo>
                    <a:pt x="7210310" y="9817"/>
                  </a:lnTo>
                  <a:lnTo>
                    <a:pt x="7221321" y="10655"/>
                  </a:lnTo>
                  <a:lnTo>
                    <a:pt x="7263714" y="19329"/>
                  </a:lnTo>
                  <a:lnTo>
                    <a:pt x="7302550" y="35788"/>
                  </a:lnTo>
                  <a:lnTo>
                    <a:pt x="7337082" y="59156"/>
                  </a:lnTo>
                  <a:lnTo>
                    <a:pt x="7366444" y="88582"/>
                  </a:lnTo>
                  <a:lnTo>
                    <a:pt x="7389736" y="123164"/>
                  </a:lnTo>
                  <a:lnTo>
                    <a:pt x="7406119" y="162039"/>
                  </a:lnTo>
                  <a:lnTo>
                    <a:pt x="7414691" y="204355"/>
                  </a:lnTo>
                  <a:lnTo>
                    <a:pt x="7415781" y="5169179"/>
                  </a:lnTo>
                  <a:lnTo>
                    <a:pt x="7415510" y="5180101"/>
                  </a:lnTo>
                  <a:lnTo>
                    <a:pt x="7405979" y="5233746"/>
                  </a:lnTo>
                  <a:lnTo>
                    <a:pt x="7389520" y="5272582"/>
                  </a:lnTo>
                  <a:lnTo>
                    <a:pt x="7366152" y="5307114"/>
                  </a:lnTo>
                  <a:lnTo>
                    <a:pt x="7336739" y="5336476"/>
                  </a:lnTo>
                  <a:lnTo>
                    <a:pt x="7302144" y="5359768"/>
                  </a:lnTo>
                  <a:lnTo>
                    <a:pt x="7263269" y="5376151"/>
                  </a:lnTo>
                  <a:lnTo>
                    <a:pt x="7220966" y="5384723"/>
                  </a:lnTo>
                  <a:lnTo>
                    <a:pt x="7198918" y="5385816"/>
                  </a:lnTo>
                  <a:lnTo>
                    <a:pt x="7263744" y="5385816"/>
                  </a:lnTo>
                  <a:lnTo>
                    <a:pt x="7307097" y="5367909"/>
                  </a:lnTo>
                  <a:lnTo>
                    <a:pt x="7343140" y="5343525"/>
                  </a:lnTo>
                  <a:lnTo>
                    <a:pt x="7373785" y="5312816"/>
                  </a:lnTo>
                  <a:lnTo>
                    <a:pt x="7398105" y="5276723"/>
                  </a:lnTo>
                  <a:lnTo>
                    <a:pt x="7415199" y="5236121"/>
                  </a:lnTo>
                  <a:lnTo>
                    <a:pt x="7424099" y="5192433"/>
                  </a:lnTo>
                  <a:lnTo>
                    <a:pt x="7425308" y="226161"/>
                  </a:lnTo>
                  <a:lnTo>
                    <a:pt x="7425004" y="214515"/>
                  </a:lnTo>
                  <a:lnTo>
                    <a:pt x="7415060" y="158775"/>
                  </a:lnTo>
                  <a:lnTo>
                    <a:pt x="7397877" y="118224"/>
                  </a:lnTo>
                  <a:lnTo>
                    <a:pt x="7373493" y="82169"/>
                  </a:lnTo>
                  <a:lnTo>
                    <a:pt x="7342784" y="51536"/>
                  </a:lnTo>
                  <a:lnTo>
                    <a:pt x="7306691" y="27203"/>
                  </a:lnTo>
                  <a:lnTo>
                    <a:pt x="7266089" y="10109"/>
                  </a:lnTo>
                  <a:lnTo>
                    <a:pt x="7263805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29100" y="771147"/>
              <a:ext cx="7416165" cy="5386070"/>
            </a:xfrm>
            <a:custGeom>
              <a:avLst/>
              <a:gdLst/>
              <a:ahLst/>
              <a:cxnLst/>
              <a:rect l="l" t="t" r="r" b="b"/>
              <a:pathLst>
                <a:path w="7416165" h="5386070">
                  <a:moveTo>
                    <a:pt x="0" y="221513"/>
                  </a:moveTo>
                  <a:lnTo>
                    <a:pt x="4500" y="176870"/>
                  </a:lnTo>
                  <a:lnTo>
                    <a:pt x="17407" y="135290"/>
                  </a:lnTo>
                  <a:lnTo>
                    <a:pt x="37830" y="97662"/>
                  </a:lnTo>
                  <a:lnTo>
                    <a:pt x="64879" y="64879"/>
                  </a:lnTo>
                  <a:lnTo>
                    <a:pt x="97662" y="37830"/>
                  </a:lnTo>
                  <a:lnTo>
                    <a:pt x="135290" y="17407"/>
                  </a:lnTo>
                  <a:lnTo>
                    <a:pt x="176870" y="4500"/>
                  </a:lnTo>
                  <a:lnTo>
                    <a:pt x="221513" y="0"/>
                  </a:lnTo>
                  <a:lnTo>
                    <a:pt x="7194270" y="0"/>
                  </a:lnTo>
                  <a:lnTo>
                    <a:pt x="7238913" y="4500"/>
                  </a:lnTo>
                  <a:lnTo>
                    <a:pt x="7280493" y="17407"/>
                  </a:lnTo>
                  <a:lnTo>
                    <a:pt x="7318121" y="37830"/>
                  </a:lnTo>
                  <a:lnTo>
                    <a:pt x="7350904" y="64879"/>
                  </a:lnTo>
                  <a:lnTo>
                    <a:pt x="7377953" y="97662"/>
                  </a:lnTo>
                  <a:lnTo>
                    <a:pt x="7398376" y="135290"/>
                  </a:lnTo>
                  <a:lnTo>
                    <a:pt x="7411283" y="176870"/>
                  </a:lnTo>
                  <a:lnTo>
                    <a:pt x="7415783" y="221513"/>
                  </a:lnTo>
                  <a:lnTo>
                    <a:pt x="7415783" y="5164289"/>
                  </a:lnTo>
                  <a:lnTo>
                    <a:pt x="7411283" y="5208936"/>
                  </a:lnTo>
                  <a:lnTo>
                    <a:pt x="7398376" y="5250520"/>
                  </a:lnTo>
                  <a:lnTo>
                    <a:pt x="7377953" y="5288150"/>
                  </a:lnTo>
                  <a:lnTo>
                    <a:pt x="7350904" y="5320934"/>
                  </a:lnTo>
                  <a:lnTo>
                    <a:pt x="7318121" y="5347984"/>
                  </a:lnTo>
                  <a:lnTo>
                    <a:pt x="7280493" y="5368408"/>
                  </a:lnTo>
                  <a:lnTo>
                    <a:pt x="7238913" y="5381315"/>
                  </a:lnTo>
                  <a:lnTo>
                    <a:pt x="7194270" y="5385816"/>
                  </a:lnTo>
                  <a:lnTo>
                    <a:pt x="221513" y="5385816"/>
                  </a:lnTo>
                  <a:lnTo>
                    <a:pt x="176870" y="5381315"/>
                  </a:lnTo>
                  <a:lnTo>
                    <a:pt x="135290" y="5368408"/>
                  </a:lnTo>
                  <a:lnTo>
                    <a:pt x="97662" y="5347984"/>
                  </a:lnTo>
                  <a:lnTo>
                    <a:pt x="64879" y="5320934"/>
                  </a:lnTo>
                  <a:lnTo>
                    <a:pt x="37830" y="5288150"/>
                  </a:lnTo>
                  <a:lnTo>
                    <a:pt x="17407" y="5250520"/>
                  </a:lnTo>
                  <a:lnTo>
                    <a:pt x="4500" y="5208936"/>
                  </a:lnTo>
                  <a:lnTo>
                    <a:pt x="0" y="5164289"/>
                  </a:lnTo>
                  <a:lnTo>
                    <a:pt x="0" y="221513"/>
                  </a:lnTo>
                  <a:close/>
                </a:path>
              </a:pathLst>
            </a:custGeom>
            <a:ln w="9525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42104" y="1106421"/>
              <a:ext cx="6654165" cy="4727575"/>
            </a:xfrm>
            <a:custGeom>
              <a:avLst/>
              <a:gdLst/>
              <a:ahLst/>
              <a:cxnLst/>
              <a:rect l="l" t="t" r="r" b="b"/>
              <a:pathLst>
                <a:path w="6654165" h="4727575">
                  <a:moveTo>
                    <a:pt x="6364744" y="0"/>
                  </a:moveTo>
                  <a:lnTo>
                    <a:pt x="289039" y="0"/>
                  </a:lnTo>
                  <a:lnTo>
                    <a:pt x="242153" y="3783"/>
                  </a:lnTo>
                  <a:lnTo>
                    <a:pt x="197677" y="14735"/>
                  </a:lnTo>
                  <a:lnTo>
                    <a:pt x="156206" y="32263"/>
                  </a:lnTo>
                  <a:lnTo>
                    <a:pt x="118333" y="55769"/>
                  </a:lnTo>
                  <a:lnTo>
                    <a:pt x="84655" y="84659"/>
                  </a:lnTo>
                  <a:lnTo>
                    <a:pt x="55765" y="118338"/>
                  </a:lnTo>
                  <a:lnTo>
                    <a:pt x="32260" y="156211"/>
                  </a:lnTo>
                  <a:lnTo>
                    <a:pt x="14734" y="197682"/>
                  </a:lnTo>
                  <a:lnTo>
                    <a:pt x="3782" y="242157"/>
                  </a:lnTo>
                  <a:lnTo>
                    <a:pt x="0" y="289039"/>
                  </a:lnTo>
                  <a:lnTo>
                    <a:pt x="0" y="4438408"/>
                  </a:lnTo>
                  <a:lnTo>
                    <a:pt x="3782" y="4485294"/>
                  </a:lnTo>
                  <a:lnTo>
                    <a:pt x="14734" y="4529770"/>
                  </a:lnTo>
                  <a:lnTo>
                    <a:pt x="32260" y="4571241"/>
                  </a:lnTo>
                  <a:lnTo>
                    <a:pt x="55765" y="4609114"/>
                  </a:lnTo>
                  <a:lnTo>
                    <a:pt x="84655" y="4642792"/>
                  </a:lnTo>
                  <a:lnTo>
                    <a:pt x="118333" y="4671682"/>
                  </a:lnTo>
                  <a:lnTo>
                    <a:pt x="156206" y="4695187"/>
                  </a:lnTo>
                  <a:lnTo>
                    <a:pt x="197677" y="4712713"/>
                  </a:lnTo>
                  <a:lnTo>
                    <a:pt x="242153" y="4723665"/>
                  </a:lnTo>
                  <a:lnTo>
                    <a:pt x="289039" y="4727448"/>
                  </a:lnTo>
                  <a:lnTo>
                    <a:pt x="6364744" y="4727448"/>
                  </a:lnTo>
                  <a:lnTo>
                    <a:pt x="6411626" y="4723665"/>
                  </a:lnTo>
                  <a:lnTo>
                    <a:pt x="6456101" y="4712713"/>
                  </a:lnTo>
                  <a:lnTo>
                    <a:pt x="6497572" y="4695187"/>
                  </a:lnTo>
                  <a:lnTo>
                    <a:pt x="6535445" y="4671682"/>
                  </a:lnTo>
                  <a:lnTo>
                    <a:pt x="6569124" y="4642792"/>
                  </a:lnTo>
                  <a:lnTo>
                    <a:pt x="6598014" y="4609114"/>
                  </a:lnTo>
                  <a:lnTo>
                    <a:pt x="6621520" y="4571241"/>
                  </a:lnTo>
                  <a:lnTo>
                    <a:pt x="6639048" y="4529770"/>
                  </a:lnTo>
                  <a:lnTo>
                    <a:pt x="6650000" y="4485294"/>
                  </a:lnTo>
                  <a:lnTo>
                    <a:pt x="6653783" y="4438408"/>
                  </a:lnTo>
                  <a:lnTo>
                    <a:pt x="6653783" y="289039"/>
                  </a:lnTo>
                  <a:lnTo>
                    <a:pt x="6650000" y="242157"/>
                  </a:lnTo>
                  <a:lnTo>
                    <a:pt x="6639048" y="197682"/>
                  </a:lnTo>
                  <a:lnTo>
                    <a:pt x="6621520" y="156211"/>
                  </a:lnTo>
                  <a:lnTo>
                    <a:pt x="6598014" y="118338"/>
                  </a:lnTo>
                  <a:lnTo>
                    <a:pt x="6569124" y="84659"/>
                  </a:lnTo>
                  <a:lnTo>
                    <a:pt x="6535445" y="55769"/>
                  </a:lnTo>
                  <a:lnTo>
                    <a:pt x="6497572" y="32263"/>
                  </a:lnTo>
                  <a:lnTo>
                    <a:pt x="6456101" y="14735"/>
                  </a:lnTo>
                  <a:lnTo>
                    <a:pt x="6411626" y="3783"/>
                  </a:lnTo>
                  <a:lnTo>
                    <a:pt x="6364744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42104" y="1106421"/>
              <a:ext cx="6654165" cy="4727575"/>
            </a:xfrm>
            <a:custGeom>
              <a:avLst/>
              <a:gdLst/>
              <a:ahLst/>
              <a:cxnLst/>
              <a:rect l="l" t="t" r="r" b="b"/>
              <a:pathLst>
                <a:path w="6654165" h="4727575">
                  <a:moveTo>
                    <a:pt x="0" y="289039"/>
                  </a:moveTo>
                  <a:lnTo>
                    <a:pt x="3782" y="242157"/>
                  </a:lnTo>
                  <a:lnTo>
                    <a:pt x="14734" y="197682"/>
                  </a:lnTo>
                  <a:lnTo>
                    <a:pt x="32260" y="156211"/>
                  </a:lnTo>
                  <a:lnTo>
                    <a:pt x="55765" y="118338"/>
                  </a:lnTo>
                  <a:lnTo>
                    <a:pt x="84655" y="84659"/>
                  </a:lnTo>
                  <a:lnTo>
                    <a:pt x="118333" y="55769"/>
                  </a:lnTo>
                  <a:lnTo>
                    <a:pt x="156206" y="32263"/>
                  </a:lnTo>
                  <a:lnTo>
                    <a:pt x="197677" y="14735"/>
                  </a:lnTo>
                  <a:lnTo>
                    <a:pt x="242153" y="3783"/>
                  </a:lnTo>
                  <a:lnTo>
                    <a:pt x="289039" y="0"/>
                  </a:lnTo>
                  <a:lnTo>
                    <a:pt x="6364744" y="0"/>
                  </a:lnTo>
                  <a:lnTo>
                    <a:pt x="6411630" y="3783"/>
                  </a:lnTo>
                  <a:lnTo>
                    <a:pt x="6456106" y="14735"/>
                  </a:lnTo>
                  <a:lnTo>
                    <a:pt x="6497577" y="32263"/>
                  </a:lnTo>
                  <a:lnTo>
                    <a:pt x="6535450" y="55769"/>
                  </a:lnTo>
                  <a:lnTo>
                    <a:pt x="6569128" y="84659"/>
                  </a:lnTo>
                  <a:lnTo>
                    <a:pt x="6598018" y="118338"/>
                  </a:lnTo>
                  <a:lnTo>
                    <a:pt x="6621523" y="156211"/>
                  </a:lnTo>
                  <a:lnTo>
                    <a:pt x="6639049" y="197682"/>
                  </a:lnTo>
                  <a:lnTo>
                    <a:pt x="6650001" y="242157"/>
                  </a:lnTo>
                  <a:lnTo>
                    <a:pt x="6653783" y="289039"/>
                  </a:lnTo>
                  <a:lnTo>
                    <a:pt x="6653783" y="4438408"/>
                  </a:lnTo>
                  <a:lnTo>
                    <a:pt x="6650001" y="4485294"/>
                  </a:lnTo>
                  <a:lnTo>
                    <a:pt x="6639049" y="4529770"/>
                  </a:lnTo>
                  <a:lnTo>
                    <a:pt x="6621523" y="4571241"/>
                  </a:lnTo>
                  <a:lnTo>
                    <a:pt x="6598018" y="4609114"/>
                  </a:lnTo>
                  <a:lnTo>
                    <a:pt x="6569128" y="4642792"/>
                  </a:lnTo>
                  <a:lnTo>
                    <a:pt x="6535450" y="4671682"/>
                  </a:lnTo>
                  <a:lnTo>
                    <a:pt x="6497577" y="4695187"/>
                  </a:lnTo>
                  <a:lnTo>
                    <a:pt x="6456106" y="4712713"/>
                  </a:lnTo>
                  <a:lnTo>
                    <a:pt x="6411630" y="4723665"/>
                  </a:lnTo>
                  <a:lnTo>
                    <a:pt x="6364744" y="4727448"/>
                  </a:lnTo>
                  <a:lnTo>
                    <a:pt x="289039" y="4727448"/>
                  </a:lnTo>
                  <a:lnTo>
                    <a:pt x="242153" y="4723665"/>
                  </a:lnTo>
                  <a:lnTo>
                    <a:pt x="197677" y="4712713"/>
                  </a:lnTo>
                  <a:lnTo>
                    <a:pt x="156206" y="4695187"/>
                  </a:lnTo>
                  <a:lnTo>
                    <a:pt x="118333" y="4671682"/>
                  </a:lnTo>
                  <a:lnTo>
                    <a:pt x="84655" y="4642792"/>
                  </a:lnTo>
                  <a:lnTo>
                    <a:pt x="55765" y="4609114"/>
                  </a:lnTo>
                  <a:lnTo>
                    <a:pt x="32260" y="4571241"/>
                  </a:lnTo>
                  <a:lnTo>
                    <a:pt x="14734" y="4529770"/>
                  </a:lnTo>
                  <a:lnTo>
                    <a:pt x="3782" y="4485294"/>
                  </a:lnTo>
                  <a:lnTo>
                    <a:pt x="0" y="4438408"/>
                  </a:lnTo>
                  <a:lnTo>
                    <a:pt x="0" y="289039"/>
                  </a:lnTo>
                  <a:close/>
                </a:path>
              </a:pathLst>
            </a:custGeom>
            <a:ln w="9525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63283" y="5862823"/>
              <a:ext cx="3175000" cy="568960"/>
            </a:xfrm>
            <a:custGeom>
              <a:avLst/>
              <a:gdLst/>
              <a:ahLst/>
              <a:cxnLst/>
              <a:rect l="l" t="t" r="r" b="b"/>
              <a:pathLst>
                <a:path w="3175000" h="568960">
                  <a:moveTo>
                    <a:pt x="3052826" y="0"/>
                  </a:moveTo>
                  <a:lnTo>
                    <a:pt x="121666" y="0"/>
                  </a:lnTo>
                  <a:lnTo>
                    <a:pt x="74307" y="9560"/>
                  </a:lnTo>
                  <a:lnTo>
                    <a:pt x="35634" y="35634"/>
                  </a:lnTo>
                  <a:lnTo>
                    <a:pt x="9560" y="74307"/>
                  </a:lnTo>
                  <a:lnTo>
                    <a:pt x="0" y="121666"/>
                  </a:lnTo>
                  <a:lnTo>
                    <a:pt x="0" y="446798"/>
                  </a:lnTo>
                  <a:lnTo>
                    <a:pt x="9560" y="494149"/>
                  </a:lnTo>
                  <a:lnTo>
                    <a:pt x="35634" y="532818"/>
                  </a:lnTo>
                  <a:lnTo>
                    <a:pt x="74307" y="558891"/>
                  </a:lnTo>
                  <a:lnTo>
                    <a:pt x="121666" y="568452"/>
                  </a:lnTo>
                  <a:lnTo>
                    <a:pt x="3052826" y="568452"/>
                  </a:lnTo>
                  <a:lnTo>
                    <a:pt x="3100184" y="558891"/>
                  </a:lnTo>
                  <a:lnTo>
                    <a:pt x="3138857" y="532818"/>
                  </a:lnTo>
                  <a:lnTo>
                    <a:pt x="3164931" y="494149"/>
                  </a:lnTo>
                  <a:lnTo>
                    <a:pt x="3174492" y="446798"/>
                  </a:lnTo>
                  <a:lnTo>
                    <a:pt x="3174492" y="121666"/>
                  </a:lnTo>
                  <a:lnTo>
                    <a:pt x="3164931" y="74307"/>
                  </a:lnTo>
                  <a:lnTo>
                    <a:pt x="3138857" y="35634"/>
                  </a:lnTo>
                  <a:lnTo>
                    <a:pt x="3100184" y="9560"/>
                  </a:lnTo>
                  <a:lnTo>
                    <a:pt x="3052826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63283" y="5862823"/>
              <a:ext cx="3175000" cy="568960"/>
            </a:xfrm>
            <a:custGeom>
              <a:avLst/>
              <a:gdLst/>
              <a:ahLst/>
              <a:cxnLst/>
              <a:rect l="l" t="t" r="r" b="b"/>
              <a:pathLst>
                <a:path w="3175000" h="568960">
                  <a:moveTo>
                    <a:pt x="0" y="121666"/>
                  </a:moveTo>
                  <a:lnTo>
                    <a:pt x="9560" y="74307"/>
                  </a:lnTo>
                  <a:lnTo>
                    <a:pt x="35634" y="35634"/>
                  </a:lnTo>
                  <a:lnTo>
                    <a:pt x="74307" y="9560"/>
                  </a:lnTo>
                  <a:lnTo>
                    <a:pt x="121666" y="0"/>
                  </a:lnTo>
                  <a:lnTo>
                    <a:pt x="3052826" y="0"/>
                  </a:lnTo>
                  <a:lnTo>
                    <a:pt x="3100184" y="9560"/>
                  </a:lnTo>
                  <a:lnTo>
                    <a:pt x="3138857" y="35634"/>
                  </a:lnTo>
                  <a:lnTo>
                    <a:pt x="3164931" y="74307"/>
                  </a:lnTo>
                  <a:lnTo>
                    <a:pt x="3174492" y="121666"/>
                  </a:lnTo>
                  <a:lnTo>
                    <a:pt x="3174492" y="446798"/>
                  </a:lnTo>
                  <a:lnTo>
                    <a:pt x="3164931" y="494149"/>
                  </a:lnTo>
                  <a:lnTo>
                    <a:pt x="3138857" y="532818"/>
                  </a:lnTo>
                  <a:lnTo>
                    <a:pt x="3100184" y="558891"/>
                  </a:lnTo>
                  <a:lnTo>
                    <a:pt x="3052826" y="568452"/>
                  </a:lnTo>
                  <a:lnTo>
                    <a:pt x="121666" y="568452"/>
                  </a:lnTo>
                  <a:lnTo>
                    <a:pt x="74307" y="558891"/>
                  </a:lnTo>
                  <a:lnTo>
                    <a:pt x="35634" y="532818"/>
                  </a:lnTo>
                  <a:lnTo>
                    <a:pt x="9560" y="494149"/>
                  </a:lnTo>
                  <a:lnTo>
                    <a:pt x="0" y="446798"/>
                  </a:lnTo>
                  <a:lnTo>
                    <a:pt x="0" y="121666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912973" y="5873860"/>
            <a:ext cx="22739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50" dirty="0">
                <a:solidFill>
                  <a:srgbClr val="F8F7F4"/>
                </a:solidFill>
                <a:latin typeface="Microsoft Sans Serif"/>
                <a:cs typeface="Microsoft Sans Serif"/>
              </a:rPr>
              <a:t>P</a:t>
            </a:r>
            <a:r>
              <a:rPr sz="30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e</a:t>
            </a:r>
            <a:r>
              <a:rPr sz="3000" spc="135" dirty="0">
                <a:solidFill>
                  <a:srgbClr val="F8F7F4"/>
                </a:solidFill>
                <a:latin typeface="Microsoft Sans Serif"/>
                <a:cs typeface="Microsoft Sans Serif"/>
              </a:rPr>
              <a:t>r</a:t>
            </a:r>
            <a:r>
              <a:rPr sz="30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f</a:t>
            </a:r>
            <a:r>
              <a:rPr sz="30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o</a:t>
            </a:r>
            <a:r>
              <a:rPr sz="30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rm</a:t>
            </a:r>
            <a:r>
              <a:rPr sz="30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30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n</a:t>
            </a:r>
            <a:r>
              <a:rPr sz="3000" spc="215" dirty="0">
                <a:solidFill>
                  <a:srgbClr val="F8F7F4"/>
                </a:solidFill>
                <a:latin typeface="Microsoft Sans Serif"/>
                <a:cs typeface="Microsoft Sans Serif"/>
              </a:rPr>
              <a:t>c</a:t>
            </a:r>
            <a:r>
              <a:rPr sz="3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e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8617" y="278701"/>
            <a:ext cx="10711180" cy="4959350"/>
            <a:chOff x="368617" y="278701"/>
            <a:chExt cx="10711180" cy="495935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1579" y="1360932"/>
              <a:ext cx="6057899" cy="38770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4634" y="368299"/>
              <a:ext cx="7423784" cy="1692910"/>
            </a:xfrm>
            <a:custGeom>
              <a:avLst/>
              <a:gdLst/>
              <a:ahLst/>
              <a:cxnLst/>
              <a:rect l="l" t="t" r="r" b="b"/>
              <a:pathLst>
                <a:path w="7423784" h="1692910">
                  <a:moveTo>
                    <a:pt x="7423785" y="1270"/>
                  </a:moveTo>
                  <a:lnTo>
                    <a:pt x="7422807" y="1270"/>
                  </a:lnTo>
                  <a:lnTo>
                    <a:pt x="7422807" y="0"/>
                  </a:lnTo>
                  <a:lnTo>
                    <a:pt x="7332993" y="0"/>
                  </a:lnTo>
                  <a:lnTo>
                    <a:pt x="7332993" y="1270"/>
                  </a:lnTo>
                  <a:lnTo>
                    <a:pt x="7332993" y="4241"/>
                  </a:lnTo>
                  <a:lnTo>
                    <a:pt x="7332993" y="8890"/>
                  </a:lnTo>
                  <a:lnTo>
                    <a:pt x="7332993" y="1599361"/>
                  </a:lnTo>
                  <a:lnTo>
                    <a:pt x="9525" y="1599361"/>
                  </a:lnTo>
                  <a:lnTo>
                    <a:pt x="9525" y="1598930"/>
                  </a:lnTo>
                  <a:lnTo>
                    <a:pt x="0" y="1598930"/>
                  </a:lnTo>
                  <a:lnTo>
                    <a:pt x="0" y="1684020"/>
                  </a:lnTo>
                  <a:lnTo>
                    <a:pt x="0" y="1690370"/>
                  </a:lnTo>
                  <a:lnTo>
                    <a:pt x="736" y="1690370"/>
                  </a:lnTo>
                  <a:lnTo>
                    <a:pt x="736" y="1692910"/>
                  </a:lnTo>
                  <a:lnTo>
                    <a:pt x="7423036" y="1692910"/>
                  </a:lnTo>
                  <a:lnTo>
                    <a:pt x="7423036" y="1690370"/>
                  </a:lnTo>
                  <a:lnTo>
                    <a:pt x="7423785" y="1690370"/>
                  </a:lnTo>
                  <a:lnTo>
                    <a:pt x="7423785" y="1684020"/>
                  </a:lnTo>
                  <a:lnTo>
                    <a:pt x="7423785" y="8890"/>
                  </a:lnTo>
                  <a:lnTo>
                    <a:pt x="7423785" y="127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3379" y="283463"/>
              <a:ext cx="7414259" cy="1684020"/>
            </a:xfrm>
            <a:custGeom>
              <a:avLst/>
              <a:gdLst/>
              <a:ahLst/>
              <a:cxnLst/>
              <a:rect l="l" t="t" r="r" b="b"/>
              <a:pathLst>
                <a:path w="7414259" h="1684020">
                  <a:moveTo>
                    <a:pt x="7414259" y="0"/>
                  </a:moveTo>
                  <a:lnTo>
                    <a:pt x="0" y="0"/>
                  </a:lnTo>
                  <a:lnTo>
                    <a:pt x="0" y="1684020"/>
                  </a:lnTo>
                  <a:lnTo>
                    <a:pt x="7414259" y="1684020"/>
                  </a:lnTo>
                  <a:lnTo>
                    <a:pt x="7414259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3379" y="283463"/>
              <a:ext cx="7414259" cy="1684020"/>
            </a:xfrm>
            <a:custGeom>
              <a:avLst/>
              <a:gdLst/>
              <a:ahLst/>
              <a:cxnLst/>
              <a:rect l="l" t="t" r="r" b="b"/>
              <a:pathLst>
                <a:path w="7414259" h="1684020">
                  <a:moveTo>
                    <a:pt x="0" y="0"/>
                  </a:moveTo>
                  <a:lnTo>
                    <a:pt x="7414259" y="0"/>
                  </a:lnTo>
                  <a:lnTo>
                    <a:pt x="7414259" y="1684020"/>
                  </a:lnTo>
                  <a:lnTo>
                    <a:pt x="0" y="168402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64097" y="492704"/>
            <a:ext cx="655828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0" spc="-10" dirty="0">
                <a:solidFill>
                  <a:srgbClr val="D3D3D3"/>
                </a:solidFill>
                <a:latin typeface="Consolas"/>
                <a:cs typeface="Consolas"/>
              </a:rPr>
              <a:t>sdf.select(</a:t>
            </a:r>
            <a:endParaRPr sz="1600">
              <a:latin typeface="Consolas"/>
              <a:cs typeface="Consolas"/>
            </a:endParaRPr>
          </a:p>
          <a:p>
            <a:pPr marL="444500" algn="just">
              <a:lnSpc>
                <a:spcPct val="100000"/>
              </a:lnSpc>
            </a:pPr>
            <a:r>
              <a:rPr sz="1600" b="0" spc="-10" dirty="0">
                <a:solidFill>
                  <a:srgbClr val="D3D3D3"/>
                </a:solidFill>
                <a:latin typeface="Consolas"/>
                <a:cs typeface="Consolas"/>
              </a:rPr>
              <a:t>udf(</a:t>
            </a:r>
            <a:r>
              <a:rPr sz="1600" b="0" spc="-10" dirty="0">
                <a:solidFill>
                  <a:srgbClr val="559CD5"/>
                </a:solidFill>
                <a:latin typeface="Consolas"/>
                <a:cs typeface="Consolas"/>
              </a:rPr>
              <a:t>lambda </a:t>
            </a:r>
            <a:r>
              <a:rPr sz="1600" b="0" spc="-5" dirty="0">
                <a:solidFill>
                  <a:srgbClr val="D3D3D3"/>
                </a:solidFill>
                <a:latin typeface="Consolas"/>
                <a:cs typeface="Consolas"/>
              </a:rPr>
              <a:t>v: v + </a:t>
            </a:r>
            <a:r>
              <a:rPr sz="1600" b="0" spc="-5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r>
              <a:rPr sz="1600" b="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600" b="0" spc="-10" dirty="0">
                <a:solidFill>
                  <a:srgbClr val="D3D3D3"/>
                </a:solidFill>
                <a:latin typeface="Consolas"/>
                <a:cs typeface="Consolas"/>
              </a:rPr>
              <a:t>DoubleType(), useArrow=</a:t>
            </a:r>
            <a:r>
              <a:rPr sz="1600" b="0" spc="-10" dirty="0">
                <a:solidFill>
                  <a:srgbClr val="559CD5"/>
                </a:solidFill>
                <a:latin typeface="Consolas"/>
                <a:cs typeface="Consolas"/>
              </a:rPr>
              <a:t>True</a:t>
            </a:r>
            <a:r>
              <a:rPr sz="1600" b="0" spc="-10" dirty="0">
                <a:solidFill>
                  <a:srgbClr val="D3D3D3"/>
                </a:solidFill>
                <a:latin typeface="Consolas"/>
                <a:cs typeface="Consolas"/>
              </a:rPr>
              <a:t>)(</a:t>
            </a:r>
            <a:r>
              <a:rPr sz="1600" b="0" spc="-10" dirty="0">
                <a:solidFill>
                  <a:srgbClr val="CE9178"/>
                </a:solidFill>
                <a:latin typeface="Consolas"/>
                <a:cs typeface="Consolas"/>
              </a:rPr>
              <a:t>"v"</a:t>
            </a:r>
            <a:r>
              <a:rPr sz="1600" b="0" spc="-10" dirty="0">
                <a:solidFill>
                  <a:srgbClr val="D3D3D3"/>
                </a:solidFill>
                <a:latin typeface="Consolas"/>
                <a:cs typeface="Consolas"/>
              </a:rPr>
              <a:t>), </a:t>
            </a:r>
            <a:r>
              <a:rPr sz="1600" b="0" spc="-86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b="0" spc="-10" dirty="0">
                <a:solidFill>
                  <a:srgbClr val="D3D3D3"/>
                </a:solidFill>
                <a:latin typeface="Consolas"/>
                <a:cs typeface="Consolas"/>
              </a:rPr>
              <a:t>udf(</a:t>
            </a:r>
            <a:r>
              <a:rPr sz="1600" b="0" spc="-10" dirty="0">
                <a:solidFill>
                  <a:srgbClr val="559CD5"/>
                </a:solidFill>
                <a:latin typeface="Consolas"/>
                <a:cs typeface="Consolas"/>
              </a:rPr>
              <a:t>lambda </a:t>
            </a:r>
            <a:r>
              <a:rPr sz="1600" b="0" spc="-5" dirty="0">
                <a:solidFill>
                  <a:srgbClr val="D3D3D3"/>
                </a:solidFill>
                <a:latin typeface="Consolas"/>
                <a:cs typeface="Consolas"/>
              </a:rPr>
              <a:t>v: v - </a:t>
            </a:r>
            <a:r>
              <a:rPr sz="1600" b="0" spc="-5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r>
              <a:rPr sz="1600" b="0" spc="-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600" b="0" spc="-10" dirty="0">
                <a:solidFill>
                  <a:srgbClr val="D3D3D3"/>
                </a:solidFill>
                <a:latin typeface="Consolas"/>
                <a:cs typeface="Consolas"/>
              </a:rPr>
              <a:t>DoubleType(), useArrow=</a:t>
            </a:r>
            <a:r>
              <a:rPr sz="1600" b="0" spc="-10" dirty="0">
                <a:solidFill>
                  <a:srgbClr val="559CD5"/>
                </a:solidFill>
                <a:latin typeface="Consolas"/>
                <a:cs typeface="Consolas"/>
              </a:rPr>
              <a:t>True</a:t>
            </a:r>
            <a:r>
              <a:rPr sz="1600" b="0" spc="-10" dirty="0">
                <a:solidFill>
                  <a:srgbClr val="D3D3D3"/>
                </a:solidFill>
                <a:latin typeface="Consolas"/>
                <a:cs typeface="Consolas"/>
              </a:rPr>
              <a:t>)(</a:t>
            </a:r>
            <a:r>
              <a:rPr sz="1600" b="0" spc="-10" dirty="0">
                <a:solidFill>
                  <a:srgbClr val="CE9178"/>
                </a:solidFill>
                <a:latin typeface="Consolas"/>
                <a:cs typeface="Consolas"/>
              </a:rPr>
              <a:t>"v"</a:t>
            </a:r>
            <a:r>
              <a:rPr sz="1600" b="0" spc="-10" dirty="0">
                <a:solidFill>
                  <a:srgbClr val="D3D3D3"/>
                </a:solidFill>
                <a:latin typeface="Consolas"/>
                <a:cs typeface="Consolas"/>
              </a:rPr>
              <a:t>), </a:t>
            </a:r>
            <a:r>
              <a:rPr sz="1600" b="0" spc="-86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b="0" spc="-10" dirty="0">
                <a:solidFill>
                  <a:srgbClr val="D3D3D3"/>
                </a:solidFill>
                <a:latin typeface="Consolas"/>
                <a:cs typeface="Consolas"/>
              </a:rPr>
              <a:t>udf(</a:t>
            </a:r>
            <a:r>
              <a:rPr sz="1600" b="0" spc="-10" dirty="0">
                <a:solidFill>
                  <a:srgbClr val="559CD5"/>
                </a:solidFill>
                <a:latin typeface="Consolas"/>
                <a:cs typeface="Consolas"/>
              </a:rPr>
              <a:t>lambda</a:t>
            </a:r>
            <a:r>
              <a:rPr sz="1600" b="0" spc="-2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b="0" spc="-5" dirty="0">
                <a:solidFill>
                  <a:srgbClr val="D3D3D3"/>
                </a:solidFill>
                <a:latin typeface="Consolas"/>
                <a:cs typeface="Consolas"/>
              </a:rPr>
              <a:t>v: v * v, </a:t>
            </a:r>
            <a:r>
              <a:rPr sz="1600" b="0" spc="-10" dirty="0">
                <a:solidFill>
                  <a:srgbClr val="D3D3D3"/>
                </a:solidFill>
                <a:latin typeface="Consolas"/>
                <a:cs typeface="Consolas"/>
              </a:rPr>
              <a:t>DoubleType(),</a:t>
            </a:r>
            <a:r>
              <a:rPr sz="1600" b="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b="0" spc="-10" dirty="0">
                <a:solidFill>
                  <a:srgbClr val="D3D3D3"/>
                </a:solidFill>
                <a:latin typeface="Consolas"/>
                <a:cs typeface="Consolas"/>
              </a:rPr>
              <a:t>useArrow=</a:t>
            </a:r>
            <a:r>
              <a:rPr sz="1600" b="0" spc="-10" dirty="0">
                <a:solidFill>
                  <a:srgbClr val="559CD5"/>
                </a:solidFill>
                <a:latin typeface="Consolas"/>
                <a:cs typeface="Consolas"/>
              </a:rPr>
              <a:t>True</a:t>
            </a:r>
            <a:r>
              <a:rPr sz="1600" b="0" spc="-10" dirty="0">
                <a:solidFill>
                  <a:srgbClr val="D3D3D3"/>
                </a:solidFill>
                <a:latin typeface="Consolas"/>
                <a:cs typeface="Consolas"/>
              </a:rPr>
              <a:t>)(</a:t>
            </a:r>
            <a:r>
              <a:rPr sz="1600" b="0" spc="-10" dirty="0">
                <a:solidFill>
                  <a:srgbClr val="CE9178"/>
                </a:solidFill>
                <a:latin typeface="Consolas"/>
                <a:cs typeface="Consolas"/>
              </a:rPr>
              <a:t>"v"</a:t>
            </a:r>
            <a:r>
              <a:rPr sz="1600" b="0" spc="-1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63894" y="1468057"/>
            <a:ext cx="111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79500" y="1646957"/>
            <a:ext cx="5670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AB00"/>
                </a:solidFill>
                <a:latin typeface="Arial MT"/>
                <a:cs typeface="Arial MT"/>
              </a:rPr>
              <a:t>Python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4693" y="280229"/>
            <a:ext cx="10982960" cy="6379845"/>
            <a:chOff x="214693" y="280229"/>
            <a:chExt cx="10982960" cy="6379845"/>
          </a:xfrm>
        </p:grpSpPr>
        <p:sp>
          <p:nvSpPr>
            <p:cNvPr id="3" name="object 3"/>
            <p:cNvSpPr/>
            <p:nvPr/>
          </p:nvSpPr>
          <p:spPr>
            <a:xfrm>
              <a:off x="305260" y="677087"/>
              <a:ext cx="10892790" cy="2897505"/>
            </a:xfrm>
            <a:custGeom>
              <a:avLst/>
              <a:gdLst/>
              <a:ahLst/>
              <a:cxnLst/>
              <a:rect l="l" t="t" r="r" b="b"/>
              <a:pathLst>
                <a:path w="10892790" h="2897504">
                  <a:moveTo>
                    <a:pt x="10768863" y="0"/>
                  </a:moveTo>
                  <a:lnTo>
                    <a:pt x="123292" y="12"/>
                  </a:lnTo>
                  <a:lnTo>
                    <a:pt x="75235" y="9817"/>
                  </a:lnTo>
                  <a:lnTo>
                    <a:pt x="36017" y="36360"/>
                  </a:lnTo>
                  <a:lnTo>
                    <a:pt x="9614" y="75679"/>
                  </a:lnTo>
                  <a:lnTo>
                    <a:pt x="0" y="123304"/>
                  </a:lnTo>
                  <a:lnTo>
                    <a:pt x="0" y="2774213"/>
                  </a:lnTo>
                  <a:lnTo>
                    <a:pt x="9804" y="2822270"/>
                  </a:lnTo>
                  <a:lnTo>
                    <a:pt x="36347" y="2861487"/>
                  </a:lnTo>
                  <a:lnTo>
                    <a:pt x="75667" y="2887891"/>
                  </a:lnTo>
                  <a:lnTo>
                    <a:pt x="123533" y="2897505"/>
                  </a:lnTo>
                  <a:lnTo>
                    <a:pt x="10769105" y="2897505"/>
                  </a:lnTo>
                  <a:lnTo>
                    <a:pt x="10781729" y="2896844"/>
                  </a:lnTo>
                  <a:lnTo>
                    <a:pt x="10793984" y="2894952"/>
                  </a:lnTo>
                  <a:lnTo>
                    <a:pt x="10805820" y="2891878"/>
                  </a:lnTo>
                  <a:lnTo>
                    <a:pt x="10816369" y="2887992"/>
                  </a:lnTo>
                  <a:lnTo>
                    <a:pt x="123533" y="2887980"/>
                  </a:lnTo>
                  <a:lnTo>
                    <a:pt x="111633" y="2887383"/>
                  </a:lnTo>
                  <a:lnTo>
                    <a:pt x="68986" y="2874124"/>
                  </a:lnTo>
                  <a:lnTo>
                    <a:pt x="35408" y="2846324"/>
                  </a:lnTo>
                  <a:lnTo>
                    <a:pt x="14567" y="2807652"/>
                  </a:lnTo>
                  <a:lnTo>
                    <a:pt x="9525" y="123304"/>
                  </a:lnTo>
                  <a:lnTo>
                    <a:pt x="10098" y="112115"/>
                  </a:lnTo>
                  <a:lnTo>
                    <a:pt x="23381" y="68999"/>
                  </a:lnTo>
                  <a:lnTo>
                    <a:pt x="51181" y="35420"/>
                  </a:lnTo>
                  <a:lnTo>
                    <a:pt x="89853" y="14579"/>
                  </a:lnTo>
                  <a:lnTo>
                    <a:pt x="123774" y="9525"/>
                  </a:lnTo>
                  <a:lnTo>
                    <a:pt x="10816450" y="9525"/>
                  </a:lnTo>
                  <a:lnTo>
                    <a:pt x="10805363" y="5499"/>
                  </a:lnTo>
                  <a:lnTo>
                    <a:pt x="10793514" y="2476"/>
                  </a:lnTo>
                  <a:lnTo>
                    <a:pt x="10781246" y="622"/>
                  </a:lnTo>
                  <a:lnTo>
                    <a:pt x="10768863" y="0"/>
                  </a:lnTo>
                  <a:close/>
                </a:path>
                <a:path w="10892790" h="2897504">
                  <a:moveTo>
                    <a:pt x="10816450" y="9525"/>
                  </a:moveTo>
                  <a:lnTo>
                    <a:pt x="10768863" y="9525"/>
                  </a:lnTo>
                  <a:lnTo>
                    <a:pt x="10780763" y="10134"/>
                  </a:lnTo>
                  <a:lnTo>
                    <a:pt x="10792079" y="11887"/>
                  </a:lnTo>
                  <a:lnTo>
                    <a:pt x="10832795" y="29121"/>
                  </a:lnTo>
                  <a:lnTo>
                    <a:pt x="10863542" y="59994"/>
                  </a:lnTo>
                  <a:lnTo>
                    <a:pt x="10880611" y="100799"/>
                  </a:lnTo>
                  <a:lnTo>
                    <a:pt x="10882872" y="2774213"/>
                  </a:lnTo>
                  <a:lnTo>
                    <a:pt x="10882299" y="2785402"/>
                  </a:lnTo>
                  <a:lnTo>
                    <a:pt x="10869016" y="2828518"/>
                  </a:lnTo>
                  <a:lnTo>
                    <a:pt x="10841215" y="2862097"/>
                  </a:lnTo>
                  <a:lnTo>
                    <a:pt x="10802544" y="2882938"/>
                  </a:lnTo>
                  <a:lnTo>
                    <a:pt x="10768622" y="2887992"/>
                  </a:lnTo>
                  <a:lnTo>
                    <a:pt x="10816403" y="2887980"/>
                  </a:lnTo>
                  <a:lnTo>
                    <a:pt x="10856366" y="2861157"/>
                  </a:lnTo>
                  <a:lnTo>
                    <a:pt x="10882782" y="2821838"/>
                  </a:lnTo>
                  <a:lnTo>
                    <a:pt x="10892384" y="2774213"/>
                  </a:lnTo>
                  <a:lnTo>
                    <a:pt x="10892396" y="123304"/>
                  </a:lnTo>
                  <a:lnTo>
                    <a:pt x="10891736" y="110680"/>
                  </a:lnTo>
                  <a:lnTo>
                    <a:pt x="10877372" y="64452"/>
                  </a:lnTo>
                  <a:lnTo>
                    <a:pt x="10847261" y="28079"/>
                  </a:lnTo>
                  <a:lnTo>
                    <a:pt x="10816730" y="9626"/>
                  </a:lnTo>
                  <a:lnTo>
                    <a:pt x="10816450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9456" y="597404"/>
              <a:ext cx="10883265" cy="2887980"/>
            </a:xfrm>
            <a:custGeom>
              <a:avLst/>
              <a:gdLst/>
              <a:ahLst/>
              <a:cxnLst/>
              <a:rect l="l" t="t" r="r" b="b"/>
              <a:pathLst>
                <a:path w="10883265" h="2887979">
                  <a:moveTo>
                    <a:pt x="0" y="118783"/>
                  </a:moveTo>
                  <a:lnTo>
                    <a:pt x="9333" y="72550"/>
                  </a:lnTo>
                  <a:lnTo>
                    <a:pt x="34788" y="34793"/>
                  </a:lnTo>
                  <a:lnTo>
                    <a:pt x="72544" y="9335"/>
                  </a:lnTo>
                  <a:lnTo>
                    <a:pt x="118783" y="0"/>
                  </a:lnTo>
                  <a:lnTo>
                    <a:pt x="10764100" y="0"/>
                  </a:lnTo>
                  <a:lnTo>
                    <a:pt x="10810339" y="9335"/>
                  </a:lnTo>
                  <a:lnTo>
                    <a:pt x="10848095" y="34793"/>
                  </a:lnTo>
                  <a:lnTo>
                    <a:pt x="10873550" y="72550"/>
                  </a:lnTo>
                  <a:lnTo>
                    <a:pt x="10882884" y="118783"/>
                  </a:lnTo>
                  <a:lnTo>
                    <a:pt x="10882884" y="2769209"/>
                  </a:lnTo>
                  <a:lnTo>
                    <a:pt x="10873550" y="2815440"/>
                  </a:lnTo>
                  <a:lnTo>
                    <a:pt x="10848095" y="2853193"/>
                  </a:lnTo>
                  <a:lnTo>
                    <a:pt x="10810339" y="2878646"/>
                  </a:lnTo>
                  <a:lnTo>
                    <a:pt x="10764100" y="2887980"/>
                  </a:lnTo>
                  <a:lnTo>
                    <a:pt x="118783" y="2887980"/>
                  </a:lnTo>
                  <a:lnTo>
                    <a:pt x="72544" y="2878646"/>
                  </a:lnTo>
                  <a:lnTo>
                    <a:pt x="34788" y="2853193"/>
                  </a:lnTo>
                  <a:lnTo>
                    <a:pt x="9333" y="2815440"/>
                  </a:lnTo>
                  <a:lnTo>
                    <a:pt x="0" y="2769209"/>
                  </a:lnTo>
                  <a:lnTo>
                    <a:pt x="0" y="118783"/>
                  </a:lnTo>
                  <a:close/>
                </a:path>
              </a:pathLst>
            </a:custGeom>
            <a:ln w="9525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67500" y="284991"/>
              <a:ext cx="4147185" cy="570230"/>
            </a:xfrm>
            <a:custGeom>
              <a:avLst/>
              <a:gdLst/>
              <a:ahLst/>
              <a:cxnLst/>
              <a:rect l="l" t="t" r="r" b="b"/>
              <a:pathLst>
                <a:path w="4147184" h="570230">
                  <a:moveTo>
                    <a:pt x="4024820" y="0"/>
                  </a:moveTo>
                  <a:lnTo>
                    <a:pt x="121983" y="0"/>
                  </a:lnTo>
                  <a:lnTo>
                    <a:pt x="74500" y="9585"/>
                  </a:lnTo>
                  <a:lnTo>
                    <a:pt x="35726" y="35726"/>
                  </a:lnTo>
                  <a:lnTo>
                    <a:pt x="9585" y="74500"/>
                  </a:lnTo>
                  <a:lnTo>
                    <a:pt x="0" y="121983"/>
                  </a:lnTo>
                  <a:lnTo>
                    <a:pt x="0" y="447979"/>
                  </a:lnTo>
                  <a:lnTo>
                    <a:pt x="9585" y="495464"/>
                  </a:lnTo>
                  <a:lnTo>
                    <a:pt x="35726" y="534242"/>
                  </a:lnTo>
                  <a:lnTo>
                    <a:pt x="74500" y="560388"/>
                  </a:lnTo>
                  <a:lnTo>
                    <a:pt x="121983" y="569976"/>
                  </a:lnTo>
                  <a:lnTo>
                    <a:pt x="4024820" y="569976"/>
                  </a:lnTo>
                  <a:lnTo>
                    <a:pt x="4072303" y="560388"/>
                  </a:lnTo>
                  <a:lnTo>
                    <a:pt x="4111077" y="534242"/>
                  </a:lnTo>
                  <a:lnTo>
                    <a:pt x="4137218" y="495464"/>
                  </a:lnTo>
                  <a:lnTo>
                    <a:pt x="4146804" y="447979"/>
                  </a:lnTo>
                  <a:lnTo>
                    <a:pt x="4146804" y="121983"/>
                  </a:lnTo>
                  <a:lnTo>
                    <a:pt x="4137218" y="74500"/>
                  </a:lnTo>
                  <a:lnTo>
                    <a:pt x="4111077" y="35726"/>
                  </a:lnTo>
                  <a:lnTo>
                    <a:pt x="4072303" y="9585"/>
                  </a:lnTo>
                  <a:lnTo>
                    <a:pt x="4024820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67500" y="284991"/>
              <a:ext cx="4147185" cy="570230"/>
            </a:xfrm>
            <a:custGeom>
              <a:avLst/>
              <a:gdLst/>
              <a:ahLst/>
              <a:cxnLst/>
              <a:rect l="l" t="t" r="r" b="b"/>
              <a:pathLst>
                <a:path w="4147184" h="570230">
                  <a:moveTo>
                    <a:pt x="0" y="121983"/>
                  </a:moveTo>
                  <a:lnTo>
                    <a:pt x="9585" y="74500"/>
                  </a:lnTo>
                  <a:lnTo>
                    <a:pt x="35726" y="35726"/>
                  </a:lnTo>
                  <a:lnTo>
                    <a:pt x="74500" y="9585"/>
                  </a:lnTo>
                  <a:lnTo>
                    <a:pt x="121983" y="0"/>
                  </a:lnTo>
                  <a:lnTo>
                    <a:pt x="4024820" y="0"/>
                  </a:lnTo>
                  <a:lnTo>
                    <a:pt x="4072303" y="9585"/>
                  </a:lnTo>
                  <a:lnTo>
                    <a:pt x="4111077" y="35726"/>
                  </a:lnTo>
                  <a:lnTo>
                    <a:pt x="4137218" y="74500"/>
                  </a:lnTo>
                  <a:lnTo>
                    <a:pt x="4146804" y="121983"/>
                  </a:lnTo>
                  <a:lnTo>
                    <a:pt x="4146804" y="447979"/>
                  </a:lnTo>
                  <a:lnTo>
                    <a:pt x="4137218" y="495464"/>
                  </a:lnTo>
                  <a:lnTo>
                    <a:pt x="4111077" y="534242"/>
                  </a:lnTo>
                  <a:lnTo>
                    <a:pt x="4072303" y="560388"/>
                  </a:lnTo>
                  <a:lnTo>
                    <a:pt x="4024820" y="569976"/>
                  </a:lnTo>
                  <a:lnTo>
                    <a:pt x="121983" y="569976"/>
                  </a:lnTo>
                  <a:lnTo>
                    <a:pt x="74500" y="560388"/>
                  </a:lnTo>
                  <a:lnTo>
                    <a:pt x="35726" y="534242"/>
                  </a:lnTo>
                  <a:lnTo>
                    <a:pt x="9585" y="495464"/>
                  </a:lnTo>
                  <a:lnTo>
                    <a:pt x="0" y="447979"/>
                  </a:lnTo>
                  <a:lnTo>
                    <a:pt x="0" y="121983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015853" y="296641"/>
            <a:ext cx="34493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30" dirty="0">
                <a:latin typeface="Microsoft Sans Serif"/>
                <a:cs typeface="Microsoft Sans Serif"/>
              </a:rPr>
              <a:t>Pickled</a:t>
            </a:r>
            <a:r>
              <a:rPr sz="3000" b="0" spc="-40" dirty="0">
                <a:latin typeface="Microsoft Sans Serif"/>
                <a:cs typeface="Microsoft Sans Serif"/>
              </a:rPr>
              <a:t> </a:t>
            </a:r>
            <a:r>
              <a:rPr sz="3000" b="0" spc="70" dirty="0">
                <a:latin typeface="Microsoft Sans Serif"/>
                <a:cs typeface="Microsoft Sans Serif"/>
              </a:rPr>
              <a:t>Python</a:t>
            </a:r>
            <a:r>
              <a:rPr sz="3000" b="0" spc="-50" dirty="0">
                <a:latin typeface="Microsoft Sans Serif"/>
                <a:cs typeface="Microsoft Sans Serif"/>
              </a:rPr>
              <a:t> </a:t>
            </a:r>
            <a:r>
              <a:rPr sz="3000" b="0" spc="-170" dirty="0">
                <a:latin typeface="Microsoft Sans Serif"/>
                <a:cs typeface="Microsoft Sans Serif"/>
              </a:rPr>
              <a:t>UDF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81849" y="3604065"/>
            <a:ext cx="10982960" cy="3213735"/>
            <a:chOff x="1081849" y="3604065"/>
            <a:chExt cx="10982960" cy="3213735"/>
          </a:xfrm>
        </p:grpSpPr>
        <p:sp>
          <p:nvSpPr>
            <p:cNvPr id="9" name="object 9"/>
            <p:cNvSpPr/>
            <p:nvPr/>
          </p:nvSpPr>
          <p:spPr>
            <a:xfrm>
              <a:off x="1172418" y="3976547"/>
              <a:ext cx="10892790" cy="2841625"/>
            </a:xfrm>
            <a:custGeom>
              <a:avLst/>
              <a:gdLst/>
              <a:ahLst/>
              <a:cxnLst/>
              <a:rect l="l" t="t" r="r" b="b"/>
              <a:pathLst>
                <a:path w="10892790" h="2841625">
                  <a:moveTo>
                    <a:pt x="10771175" y="0"/>
                  </a:moveTo>
                  <a:lnTo>
                    <a:pt x="120968" y="12"/>
                  </a:lnTo>
                  <a:lnTo>
                    <a:pt x="73812" y="9626"/>
                  </a:lnTo>
                  <a:lnTo>
                    <a:pt x="35331" y="35674"/>
                  </a:lnTo>
                  <a:lnTo>
                    <a:pt x="9436" y="74256"/>
                  </a:lnTo>
                  <a:lnTo>
                    <a:pt x="0" y="120980"/>
                  </a:lnTo>
                  <a:lnTo>
                    <a:pt x="0" y="2720136"/>
                  </a:lnTo>
                  <a:lnTo>
                    <a:pt x="9614" y="2767304"/>
                  </a:lnTo>
                  <a:lnTo>
                    <a:pt x="35662" y="2805772"/>
                  </a:lnTo>
                  <a:lnTo>
                    <a:pt x="74244" y="2831680"/>
                  </a:lnTo>
                  <a:lnTo>
                    <a:pt x="121209" y="2841116"/>
                  </a:lnTo>
                  <a:lnTo>
                    <a:pt x="10771416" y="2841116"/>
                  </a:lnTo>
                  <a:lnTo>
                    <a:pt x="10783811" y="2840469"/>
                  </a:lnTo>
                  <a:lnTo>
                    <a:pt x="10795838" y="2838602"/>
                  </a:lnTo>
                  <a:lnTo>
                    <a:pt x="10807446" y="2835592"/>
                  </a:lnTo>
                  <a:lnTo>
                    <a:pt x="10818295" y="2831604"/>
                  </a:lnTo>
                  <a:lnTo>
                    <a:pt x="121209" y="2831591"/>
                  </a:lnTo>
                  <a:lnTo>
                    <a:pt x="109538" y="2831007"/>
                  </a:lnTo>
                  <a:lnTo>
                    <a:pt x="67767" y="2818015"/>
                  </a:lnTo>
                  <a:lnTo>
                    <a:pt x="34874" y="2790774"/>
                  </a:lnTo>
                  <a:lnTo>
                    <a:pt x="14465" y="2752902"/>
                  </a:lnTo>
                  <a:lnTo>
                    <a:pt x="9525" y="120980"/>
                  </a:lnTo>
                  <a:lnTo>
                    <a:pt x="10085" y="110032"/>
                  </a:lnTo>
                  <a:lnTo>
                    <a:pt x="23101" y="67779"/>
                  </a:lnTo>
                  <a:lnTo>
                    <a:pt x="50330" y="34886"/>
                  </a:lnTo>
                  <a:lnTo>
                    <a:pt x="88214" y="14477"/>
                  </a:lnTo>
                  <a:lnTo>
                    <a:pt x="121450" y="9524"/>
                  </a:lnTo>
                  <a:lnTo>
                    <a:pt x="10818311" y="9524"/>
                  </a:lnTo>
                  <a:lnTo>
                    <a:pt x="10818152" y="9448"/>
                  </a:lnTo>
                  <a:lnTo>
                    <a:pt x="10807002" y="5397"/>
                  </a:lnTo>
                  <a:lnTo>
                    <a:pt x="10795368" y="2425"/>
                  </a:lnTo>
                  <a:lnTo>
                    <a:pt x="10783329" y="609"/>
                  </a:lnTo>
                  <a:lnTo>
                    <a:pt x="10771175" y="0"/>
                  </a:lnTo>
                  <a:close/>
                </a:path>
                <a:path w="10892790" h="2841625">
                  <a:moveTo>
                    <a:pt x="10818311" y="9524"/>
                  </a:moveTo>
                  <a:lnTo>
                    <a:pt x="10771175" y="9524"/>
                  </a:lnTo>
                  <a:lnTo>
                    <a:pt x="10782846" y="10121"/>
                  </a:lnTo>
                  <a:lnTo>
                    <a:pt x="10793933" y="11836"/>
                  </a:lnTo>
                  <a:lnTo>
                    <a:pt x="10833824" y="28727"/>
                  </a:lnTo>
                  <a:lnTo>
                    <a:pt x="10863936" y="58966"/>
                  </a:lnTo>
                  <a:lnTo>
                    <a:pt x="10880662" y="98945"/>
                  </a:lnTo>
                  <a:lnTo>
                    <a:pt x="10882860" y="120980"/>
                  </a:lnTo>
                  <a:lnTo>
                    <a:pt x="10882860" y="2720136"/>
                  </a:lnTo>
                  <a:lnTo>
                    <a:pt x="10874007" y="2763596"/>
                  </a:lnTo>
                  <a:lnTo>
                    <a:pt x="10850004" y="2799041"/>
                  </a:lnTo>
                  <a:lnTo>
                    <a:pt x="10814444" y="2822917"/>
                  </a:lnTo>
                  <a:lnTo>
                    <a:pt x="10770934" y="2831604"/>
                  </a:lnTo>
                  <a:lnTo>
                    <a:pt x="10818329" y="2831591"/>
                  </a:lnTo>
                  <a:lnTo>
                    <a:pt x="10857052" y="2805455"/>
                  </a:lnTo>
                  <a:lnTo>
                    <a:pt x="10882960" y="2766872"/>
                  </a:lnTo>
                  <a:lnTo>
                    <a:pt x="10892385" y="2720136"/>
                  </a:lnTo>
                  <a:lnTo>
                    <a:pt x="10892396" y="120980"/>
                  </a:lnTo>
                  <a:lnTo>
                    <a:pt x="10891749" y="108597"/>
                  </a:lnTo>
                  <a:lnTo>
                    <a:pt x="10877652" y="63245"/>
                  </a:lnTo>
                  <a:lnTo>
                    <a:pt x="10848111" y="27546"/>
                  </a:lnTo>
                  <a:lnTo>
                    <a:pt x="10828651" y="14477"/>
                  </a:lnTo>
                  <a:lnTo>
                    <a:pt x="10818311" y="9524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611" y="3896866"/>
              <a:ext cx="10883265" cy="2832100"/>
            </a:xfrm>
            <a:custGeom>
              <a:avLst/>
              <a:gdLst/>
              <a:ahLst/>
              <a:cxnLst/>
              <a:rect l="l" t="t" r="r" b="b"/>
              <a:pathLst>
                <a:path w="10883265" h="2832100">
                  <a:moveTo>
                    <a:pt x="0" y="116458"/>
                  </a:moveTo>
                  <a:lnTo>
                    <a:pt x="9152" y="71130"/>
                  </a:lnTo>
                  <a:lnTo>
                    <a:pt x="34112" y="34112"/>
                  </a:lnTo>
                  <a:lnTo>
                    <a:pt x="71130" y="9152"/>
                  </a:lnTo>
                  <a:lnTo>
                    <a:pt x="116459" y="0"/>
                  </a:lnTo>
                  <a:lnTo>
                    <a:pt x="10766425" y="0"/>
                  </a:lnTo>
                  <a:lnTo>
                    <a:pt x="10811759" y="9152"/>
                  </a:lnTo>
                  <a:lnTo>
                    <a:pt x="10848776" y="34112"/>
                  </a:lnTo>
                  <a:lnTo>
                    <a:pt x="10873733" y="71130"/>
                  </a:lnTo>
                  <a:lnTo>
                    <a:pt x="10882884" y="116458"/>
                  </a:lnTo>
                  <a:lnTo>
                    <a:pt x="10882884" y="2715133"/>
                  </a:lnTo>
                  <a:lnTo>
                    <a:pt x="10873733" y="2760467"/>
                  </a:lnTo>
                  <a:lnTo>
                    <a:pt x="10848776" y="2797484"/>
                  </a:lnTo>
                  <a:lnTo>
                    <a:pt x="10811759" y="2822441"/>
                  </a:lnTo>
                  <a:lnTo>
                    <a:pt x="10766425" y="2831591"/>
                  </a:lnTo>
                  <a:lnTo>
                    <a:pt x="116459" y="2831591"/>
                  </a:lnTo>
                  <a:lnTo>
                    <a:pt x="71130" y="2822441"/>
                  </a:lnTo>
                  <a:lnTo>
                    <a:pt x="34112" y="2797484"/>
                  </a:lnTo>
                  <a:lnTo>
                    <a:pt x="9152" y="2760467"/>
                  </a:lnTo>
                  <a:lnTo>
                    <a:pt x="0" y="2715133"/>
                  </a:lnTo>
                  <a:lnTo>
                    <a:pt x="0" y="116458"/>
                  </a:lnTo>
                  <a:close/>
                </a:path>
              </a:pathLst>
            </a:custGeom>
            <a:ln w="9525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28715" y="3608828"/>
              <a:ext cx="5881370" cy="568960"/>
            </a:xfrm>
            <a:custGeom>
              <a:avLst/>
              <a:gdLst/>
              <a:ahLst/>
              <a:cxnLst/>
              <a:rect l="l" t="t" r="r" b="b"/>
              <a:pathLst>
                <a:path w="5881370" h="568960">
                  <a:moveTo>
                    <a:pt x="5759450" y="0"/>
                  </a:moveTo>
                  <a:lnTo>
                    <a:pt x="121666" y="0"/>
                  </a:lnTo>
                  <a:lnTo>
                    <a:pt x="74307" y="9560"/>
                  </a:lnTo>
                  <a:lnTo>
                    <a:pt x="35634" y="35634"/>
                  </a:lnTo>
                  <a:lnTo>
                    <a:pt x="9560" y="74307"/>
                  </a:lnTo>
                  <a:lnTo>
                    <a:pt x="0" y="121666"/>
                  </a:lnTo>
                  <a:lnTo>
                    <a:pt x="0" y="446798"/>
                  </a:lnTo>
                  <a:lnTo>
                    <a:pt x="9560" y="494149"/>
                  </a:lnTo>
                  <a:lnTo>
                    <a:pt x="35634" y="532818"/>
                  </a:lnTo>
                  <a:lnTo>
                    <a:pt x="74307" y="558891"/>
                  </a:lnTo>
                  <a:lnTo>
                    <a:pt x="121666" y="568452"/>
                  </a:lnTo>
                  <a:lnTo>
                    <a:pt x="5759450" y="568452"/>
                  </a:lnTo>
                  <a:lnTo>
                    <a:pt x="5806808" y="558891"/>
                  </a:lnTo>
                  <a:lnTo>
                    <a:pt x="5845481" y="532818"/>
                  </a:lnTo>
                  <a:lnTo>
                    <a:pt x="5871555" y="494149"/>
                  </a:lnTo>
                  <a:lnTo>
                    <a:pt x="5881116" y="446798"/>
                  </a:lnTo>
                  <a:lnTo>
                    <a:pt x="5881116" y="121666"/>
                  </a:lnTo>
                  <a:lnTo>
                    <a:pt x="5871555" y="74307"/>
                  </a:lnTo>
                  <a:lnTo>
                    <a:pt x="5845481" y="35634"/>
                  </a:lnTo>
                  <a:lnTo>
                    <a:pt x="5806808" y="9560"/>
                  </a:lnTo>
                  <a:lnTo>
                    <a:pt x="5759450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28715" y="3608828"/>
              <a:ext cx="5881370" cy="568960"/>
            </a:xfrm>
            <a:custGeom>
              <a:avLst/>
              <a:gdLst/>
              <a:ahLst/>
              <a:cxnLst/>
              <a:rect l="l" t="t" r="r" b="b"/>
              <a:pathLst>
                <a:path w="5881370" h="568960">
                  <a:moveTo>
                    <a:pt x="0" y="121666"/>
                  </a:moveTo>
                  <a:lnTo>
                    <a:pt x="9560" y="74307"/>
                  </a:lnTo>
                  <a:lnTo>
                    <a:pt x="35634" y="35634"/>
                  </a:lnTo>
                  <a:lnTo>
                    <a:pt x="74307" y="9560"/>
                  </a:lnTo>
                  <a:lnTo>
                    <a:pt x="121666" y="0"/>
                  </a:lnTo>
                  <a:lnTo>
                    <a:pt x="5759450" y="0"/>
                  </a:lnTo>
                  <a:lnTo>
                    <a:pt x="5806808" y="9560"/>
                  </a:lnTo>
                  <a:lnTo>
                    <a:pt x="5845481" y="35634"/>
                  </a:lnTo>
                  <a:lnTo>
                    <a:pt x="5871555" y="74307"/>
                  </a:lnTo>
                  <a:lnTo>
                    <a:pt x="5881116" y="121666"/>
                  </a:lnTo>
                  <a:lnTo>
                    <a:pt x="5881116" y="446798"/>
                  </a:lnTo>
                  <a:lnTo>
                    <a:pt x="5871555" y="494149"/>
                  </a:lnTo>
                  <a:lnTo>
                    <a:pt x="5845481" y="532818"/>
                  </a:lnTo>
                  <a:lnTo>
                    <a:pt x="5806808" y="558891"/>
                  </a:lnTo>
                  <a:lnTo>
                    <a:pt x="5759450" y="568452"/>
                  </a:lnTo>
                  <a:lnTo>
                    <a:pt x="121666" y="568452"/>
                  </a:lnTo>
                  <a:lnTo>
                    <a:pt x="74307" y="558891"/>
                  </a:lnTo>
                  <a:lnTo>
                    <a:pt x="35634" y="532818"/>
                  </a:lnTo>
                  <a:lnTo>
                    <a:pt x="9560" y="494149"/>
                  </a:lnTo>
                  <a:lnTo>
                    <a:pt x="0" y="446798"/>
                  </a:lnTo>
                  <a:lnTo>
                    <a:pt x="0" y="121666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74931" y="3619869"/>
            <a:ext cx="51879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25" dirty="0">
                <a:solidFill>
                  <a:srgbClr val="F8F7F4"/>
                </a:solidFill>
                <a:latin typeface="Microsoft Sans Serif"/>
                <a:cs typeface="Microsoft Sans Serif"/>
              </a:rPr>
              <a:t>Arrow-optimized</a:t>
            </a:r>
            <a:r>
              <a:rPr sz="3000" spc="-5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Python</a:t>
            </a:r>
            <a:r>
              <a:rPr sz="3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-170" dirty="0">
                <a:solidFill>
                  <a:srgbClr val="F8F7F4"/>
                </a:solidFill>
                <a:latin typeface="Microsoft Sans Serif"/>
                <a:cs typeface="Microsoft Sans Serif"/>
              </a:rPr>
              <a:t>UDF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0077" y="1005649"/>
            <a:ext cx="10285095" cy="2215515"/>
            <a:chOff x="620077" y="1005649"/>
            <a:chExt cx="10285095" cy="2215515"/>
          </a:xfrm>
        </p:grpSpPr>
        <p:sp>
          <p:nvSpPr>
            <p:cNvPr id="15" name="object 15"/>
            <p:cNvSpPr/>
            <p:nvPr/>
          </p:nvSpPr>
          <p:spPr>
            <a:xfrm>
              <a:off x="706094" y="1094739"/>
              <a:ext cx="10199370" cy="2125980"/>
            </a:xfrm>
            <a:custGeom>
              <a:avLst/>
              <a:gdLst/>
              <a:ahLst/>
              <a:cxnLst/>
              <a:rect l="l" t="t" r="r" b="b"/>
              <a:pathLst>
                <a:path w="10199370" h="2125980">
                  <a:moveTo>
                    <a:pt x="10198989" y="2540"/>
                  </a:moveTo>
                  <a:lnTo>
                    <a:pt x="10198138" y="2540"/>
                  </a:lnTo>
                  <a:lnTo>
                    <a:pt x="10198138" y="0"/>
                  </a:lnTo>
                  <a:lnTo>
                    <a:pt x="10108197" y="0"/>
                  </a:lnTo>
                  <a:lnTo>
                    <a:pt x="10108197" y="2540"/>
                  </a:lnTo>
                  <a:lnTo>
                    <a:pt x="10108197" y="4749"/>
                  </a:lnTo>
                  <a:lnTo>
                    <a:pt x="10108197" y="8890"/>
                  </a:lnTo>
                  <a:lnTo>
                    <a:pt x="10108197" y="2032939"/>
                  </a:lnTo>
                  <a:lnTo>
                    <a:pt x="9525" y="2032939"/>
                  </a:lnTo>
                  <a:lnTo>
                    <a:pt x="9525" y="2032000"/>
                  </a:lnTo>
                  <a:lnTo>
                    <a:pt x="0" y="2032000"/>
                  </a:lnTo>
                  <a:lnTo>
                    <a:pt x="0" y="2117090"/>
                  </a:lnTo>
                  <a:lnTo>
                    <a:pt x="0" y="2124710"/>
                  </a:lnTo>
                  <a:lnTo>
                    <a:pt x="1117" y="2124710"/>
                  </a:lnTo>
                  <a:lnTo>
                    <a:pt x="1117" y="2125980"/>
                  </a:lnTo>
                  <a:lnTo>
                    <a:pt x="10197859" y="2125980"/>
                  </a:lnTo>
                  <a:lnTo>
                    <a:pt x="10197859" y="2124710"/>
                  </a:lnTo>
                  <a:lnTo>
                    <a:pt x="10198989" y="2124710"/>
                  </a:lnTo>
                  <a:lnTo>
                    <a:pt x="10198989" y="2117090"/>
                  </a:lnTo>
                  <a:lnTo>
                    <a:pt x="10198989" y="8890"/>
                  </a:lnTo>
                  <a:lnTo>
                    <a:pt x="10198989" y="254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4840" y="1010411"/>
              <a:ext cx="10189845" cy="2117090"/>
            </a:xfrm>
            <a:custGeom>
              <a:avLst/>
              <a:gdLst/>
              <a:ahLst/>
              <a:cxnLst/>
              <a:rect l="l" t="t" r="r" b="b"/>
              <a:pathLst>
                <a:path w="10189845" h="2117090">
                  <a:moveTo>
                    <a:pt x="10189464" y="0"/>
                  </a:moveTo>
                  <a:lnTo>
                    <a:pt x="0" y="0"/>
                  </a:lnTo>
                  <a:lnTo>
                    <a:pt x="0" y="2116836"/>
                  </a:lnTo>
                  <a:lnTo>
                    <a:pt x="10189464" y="2116836"/>
                  </a:lnTo>
                  <a:lnTo>
                    <a:pt x="10189464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4840" y="1010411"/>
              <a:ext cx="10189845" cy="2117090"/>
            </a:xfrm>
            <a:custGeom>
              <a:avLst/>
              <a:gdLst/>
              <a:ahLst/>
              <a:cxnLst/>
              <a:rect l="l" t="t" r="r" b="b"/>
              <a:pathLst>
                <a:path w="10189845" h="2117090">
                  <a:moveTo>
                    <a:pt x="0" y="0"/>
                  </a:moveTo>
                  <a:lnTo>
                    <a:pt x="10189464" y="0"/>
                  </a:lnTo>
                  <a:lnTo>
                    <a:pt x="10189464" y="2116836"/>
                  </a:lnTo>
                  <a:lnTo>
                    <a:pt x="0" y="211683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84138" y="1256669"/>
          <a:ext cx="9068435" cy="9347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46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7103">
                <a:tc>
                  <a:txBody>
                    <a:bodyPr/>
                    <a:lstStyle/>
                    <a:p>
                      <a:pPr marL="31750">
                        <a:lnSpc>
                          <a:spcPts val="1505"/>
                        </a:lnSpc>
                      </a:pPr>
                      <a:r>
                        <a:rPr sz="1600" spc="-10" dirty="0">
                          <a:solidFill>
                            <a:srgbClr val="D3D3D3"/>
                          </a:solidFill>
                          <a:latin typeface="Consolas"/>
                          <a:cs typeface="Consolas"/>
                        </a:rPr>
                        <a:t>&gt;&gt;&gt;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+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505"/>
                        </a:lnSpc>
                      </a:pPr>
                      <a:r>
                        <a:rPr sz="1600" spc="-10" dirty="0">
                          <a:solidFill>
                            <a:srgbClr val="D3D3D3"/>
                          </a:solidFill>
                          <a:latin typeface="Consolas"/>
                          <a:cs typeface="Consolas"/>
                        </a:rPr>
                        <a:t>df.</a:t>
                      </a:r>
                      <a:r>
                        <a:rPr sz="1600" spc="-10" dirty="0">
                          <a:solidFill>
                            <a:srgbClr val="4299DF"/>
                          </a:solidFill>
                          <a:latin typeface="Consolas"/>
                          <a:cs typeface="Consolas"/>
                        </a:rPr>
                        <a:t>select</a:t>
                      </a:r>
                      <a:r>
                        <a:rPr sz="1600" spc="-10" dirty="0">
                          <a:solidFill>
                            <a:srgbClr val="D3D3D3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sz="1600" spc="-10" dirty="0">
                          <a:solidFill>
                            <a:srgbClr val="4299DF"/>
                          </a:solidFill>
                          <a:latin typeface="Consolas"/>
                          <a:cs typeface="Consolas"/>
                        </a:rPr>
                        <a:t>udf</a:t>
                      </a:r>
                      <a:r>
                        <a:rPr sz="1600" spc="-10" dirty="0">
                          <a:solidFill>
                            <a:srgbClr val="D3D3D3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sz="1600" spc="-10" dirty="0">
                          <a:solidFill>
                            <a:srgbClr val="559CD5"/>
                          </a:solidFill>
                          <a:latin typeface="Consolas"/>
                          <a:cs typeface="Consolas"/>
                        </a:rPr>
                        <a:t>lambda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505"/>
                        </a:lnSpc>
                      </a:pPr>
                      <a:r>
                        <a:rPr sz="1600" spc="-10" dirty="0">
                          <a:solidFill>
                            <a:srgbClr val="D3D3D3"/>
                          </a:solidFill>
                          <a:latin typeface="Consolas"/>
                          <a:cs typeface="Consolas"/>
                        </a:rPr>
                        <a:t>x: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1505"/>
                        </a:lnSpc>
                      </a:pPr>
                      <a:r>
                        <a:rPr sz="1600" spc="-10" dirty="0">
                          <a:solidFill>
                            <a:srgbClr val="D3D3D3"/>
                          </a:solidFill>
                          <a:latin typeface="Consolas"/>
                          <a:cs typeface="Consolas"/>
                        </a:rPr>
                        <a:t>x,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505"/>
                        </a:lnSpc>
                      </a:pPr>
                      <a:r>
                        <a:rPr sz="1600" spc="-1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'string'</a:t>
                      </a:r>
                      <a:r>
                        <a:rPr sz="1600" spc="-10" dirty="0">
                          <a:solidFill>
                            <a:srgbClr val="D3D3D3"/>
                          </a:solidFill>
                          <a:latin typeface="Consolas"/>
                          <a:cs typeface="Consolas"/>
                        </a:rPr>
                        <a:t>)(</a:t>
                      </a:r>
                      <a:r>
                        <a:rPr sz="1600" spc="-1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'value'</a:t>
                      </a:r>
                      <a:r>
                        <a:rPr sz="1600" spc="-10" dirty="0">
                          <a:solidFill>
                            <a:srgbClr val="D3D3D3"/>
                          </a:solidFill>
                          <a:latin typeface="Consolas"/>
                          <a:cs typeface="Consolas"/>
                        </a:rPr>
                        <a:t>).</a:t>
                      </a:r>
                      <a:r>
                        <a:rPr sz="1600" spc="-10" dirty="0">
                          <a:solidFill>
                            <a:srgbClr val="4299DF"/>
                          </a:solidFill>
                          <a:latin typeface="Consolas"/>
                          <a:cs typeface="Consolas"/>
                        </a:rPr>
                        <a:t>alias</a:t>
                      </a:r>
                      <a:r>
                        <a:rPr sz="1600" spc="-10" dirty="0">
                          <a:solidFill>
                            <a:srgbClr val="D3D3D3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sz="1600" spc="-10" dirty="0">
                          <a:solidFill>
                            <a:srgbClr val="CE9178"/>
                          </a:solidFill>
                          <a:latin typeface="Consolas"/>
                          <a:cs typeface="Consolas"/>
                        </a:rPr>
                        <a:t>'date_in_string'</a:t>
                      </a:r>
                      <a:r>
                        <a:rPr sz="1600" spc="-10" dirty="0">
                          <a:solidFill>
                            <a:srgbClr val="D3D3D3"/>
                          </a:solidFill>
                          <a:latin typeface="Consolas"/>
                          <a:cs typeface="Consolas"/>
                        </a:rPr>
                        <a:t>)).</a:t>
                      </a:r>
                      <a:r>
                        <a:rPr sz="1600" spc="-10" dirty="0">
                          <a:solidFill>
                            <a:srgbClr val="4299DF"/>
                          </a:solidFill>
                          <a:latin typeface="Consolas"/>
                          <a:cs typeface="Consolas"/>
                        </a:rPr>
                        <a:t>show</a:t>
                      </a:r>
                      <a:r>
                        <a:rPr sz="1600" spc="-10" dirty="0">
                          <a:solidFill>
                            <a:srgbClr val="D3D3D3"/>
                          </a:solidFill>
                          <a:latin typeface="Consolas"/>
                          <a:cs typeface="Consolas"/>
                        </a:rPr>
                        <a:t>()</a:t>
                      </a:r>
                      <a:endParaRPr sz="1600">
                        <a:latin typeface="Consolas"/>
                        <a:cs typeface="Consolas"/>
                      </a:endParaRPr>
                    </a:p>
                    <a:p>
                      <a:pPr marL="461391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+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38">
                <a:tc>
                  <a:txBody>
                    <a:bodyPr/>
                    <a:lstStyle/>
                    <a:p>
                      <a:pPr marL="31750">
                        <a:lnSpc>
                          <a:spcPts val="1664"/>
                        </a:lnSpc>
                      </a:pPr>
                      <a:r>
                        <a:rPr sz="16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912494" algn="r">
                        <a:lnSpc>
                          <a:spcPts val="1664"/>
                        </a:lnSpc>
                      </a:pPr>
                      <a:r>
                        <a:rPr sz="1600" spc="-1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date_in_string</a:t>
                      </a:r>
                      <a:r>
                        <a:rPr sz="1600" spc="-45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600" spc="-5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|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265">
                <a:tc>
                  <a:txBody>
                    <a:bodyPr/>
                    <a:lstStyle/>
                    <a:p>
                      <a:pPr marL="31750">
                        <a:lnSpc>
                          <a:spcPts val="1660"/>
                        </a:lnSpc>
                      </a:pPr>
                      <a:r>
                        <a:rPr sz="16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+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912494" algn="r">
                        <a:lnSpc>
                          <a:spcPts val="1660"/>
                        </a:lnSpc>
                      </a:pPr>
                      <a:r>
                        <a:rPr sz="1600" dirty="0">
                          <a:solidFill>
                            <a:srgbClr val="F8F7F4"/>
                          </a:solidFill>
                          <a:latin typeface="Consolas"/>
                          <a:cs typeface="Consolas"/>
                        </a:rPr>
                        <a:t>+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827166" y="1597126"/>
            <a:ext cx="7893050" cy="0"/>
          </a:xfrm>
          <a:custGeom>
            <a:avLst/>
            <a:gdLst/>
            <a:ahLst/>
            <a:cxnLst/>
            <a:rect l="l" t="t" r="r" b="b"/>
            <a:pathLst>
              <a:path w="7893050">
                <a:moveTo>
                  <a:pt x="0" y="0"/>
                </a:moveTo>
                <a:lnTo>
                  <a:pt x="7893009" y="0"/>
                </a:lnTo>
              </a:path>
            </a:pathLst>
          </a:custGeom>
          <a:ln w="16215">
            <a:solidFill>
              <a:srgbClr val="F7F6F3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7166" y="2084803"/>
            <a:ext cx="7893050" cy="0"/>
          </a:xfrm>
          <a:custGeom>
            <a:avLst/>
            <a:gdLst/>
            <a:ahLst/>
            <a:cxnLst/>
            <a:rect l="l" t="t" r="r" b="b"/>
            <a:pathLst>
              <a:path w="7893050">
                <a:moveTo>
                  <a:pt x="0" y="0"/>
                </a:moveTo>
                <a:lnTo>
                  <a:pt x="7893009" y="0"/>
                </a:lnTo>
              </a:path>
            </a:pathLst>
          </a:custGeom>
          <a:ln w="16215">
            <a:solidFill>
              <a:srgbClr val="F7F6F3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7166" y="2816319"/>
            <a:ext cx="7893050" cy="0"/>
          </a:xfrm>
          <a:custGeom>
            <a:avLst/>
            <a:gdLst/>
            <a:ahLst/>
            <a:cxnLst/>
            <a:rect l="l" t="t" r="r" b="b"/>
            <a:pathLst>
              <a:path w="7893050">
                <a:moveTo>
                  <a:pt x="0" y="0"/>
                </a:moveTo>
                <a:lnTo>
                  <a:pt x="7893009" y="0"/>
                </a:lnTo>
              </a:path>
            </a:pathLst>
          </a:custGeom>
          <a:ln w="16215">
            <a:solidFill>
              <a:srgbClr val="F7F6F3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3188" y="2167166"/>
            <a:ext cx="8141334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8F7F4"/>
                </a:solidFill>
                <a:latin typeface="Consolas"/>
                <a:cs typeface="Consolas"/>
              </a:rPr>
              <a:t>|java.util.GregorianCalendar[time=?,areFieldsSet=false,areAllFieldsSet..|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F8F7F4"/>
                </a:solidFill>
                <a:latin typeface="Consolas"/>
                <a:cs typeface="Consolas"/>
              </a:rPr>
              <a:t>|java.util.GregorianCalendar[time=?,areFieldsSet=false,areAllFieldsSet..|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8016875" algn="l"/>
              </a:tabLst>
            </a:pPr>
            <a:r>
              <a:rPr sz="1600" spc="-5" dirty="0">
                <a:solidFill>
                  <a:srgbClr val="F8F7F4"/>
                </a:solidFill>
                <a:latin typeface="Consolas"/>
                <a:cs typeface="Consolas"/>
              </a:rPr>
              <a:t>+	+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43037" y="4334065"/>
            <a:ext cx="10257790" cy="2216785"/>
            <a:chOff x="1443037" y="4334065"/>
            <a:chExt cx="10257790" cy="2216785"/>
          </a:xfrm>
        </p:grpSpPr>
        <p:sp>
          <p:nvSpPr>
            <p:cNvPr id="24" name="object 24"/>
            <p:cNvSpPr/>
            <p:nvPr/>
          </p:nvSpPr>
          <p:spPr>
            <a:xfrm>
              <a:off x="1529054" y="4423410"/>
              <a:ext cx="10172065" cy="2127250"/>
            </a:xfrm>
            <a:custGeom>
              <a:avLst/>
              <a:gdLst/>
              <a:ahLst/>
              <a:cxnLst/>
              <a:rect l="l" t="t" r="r" b="b"/>
              <a:pathLst>
                <a:path w="10172065" h="2127250">
                  <a:moveTo>
                    <a:pt x="10171557" y="1270"/>
                  </a:moveTo>
                  <a:lnTo>
                    <a:pt x="10170325" y="1270"/>
                  </a:lnTo>
                  <a:lnTo>
                    <a:pt x="10170325" y="0"/>
                  </a:lnTo>
                  <a:lnTo>
                    <a:pt x="10080765" y="0"/>
                  </a:lnTo>
                  <a:lnTo>
                    <a:pt x="10080765" y="1270"/>
                  </a:lnTo>
                  <a:lnTo>
                    <a:pt x="10080765" y="4495"/>
                  </a:lnTo>
                  <a:lnTo>
                    <a:pt x="10080765" y="8890"/>
                  </a:lnTo>
                  <a:lnTo>
                    <a:pt x="10080765" y="2033955"/>
                  </a:lnTo>
                  <a:lnTo>
                    <a:pt x="9525" y="2033955"/>
                  </a:lnTo>
                  <a:lnTo>
                    <a:pt x="9525" y="2033270"/>
                  </a:lnTo>
                  <a:lnTo>
                    <a:pt x="0" y="2033270"/>
                  </a:lnTo>
                  <a:lnTo>
                    <a:pt x="0" y="2118360"/>
                  </a:lnTo>
                  <a:lnTo>
                    <a:pt x="0" y="2125980"/>
                  </a:lnTo>
                  <a:lnTo>
                    <a:pt x="1130" y="2125980"/>
                  </a:lnTo>
                  <a:lnTo>
                    <a:pt x="1130" y="2127250"/>
                  </a:lnTo>
                  <a:lnTo>
                    <a:pt x="10170414" y="2127250"/>
                  </a:lnTo>
                  <a:lnTo>
                    <a:pt x="10170414" y="2125980"/>
                  </a:lnTo>
                  <a:lnTo>
                    <a:pt x="10171557" y="2125980"/>
                  </a:lnTo>
                  <a:lnTo>
                    <a:pt x="10171557" y="2118360"/>
                  </a:lnTo>
                  <a:lnTo>
                    <a:pt x="10171557" y="8890"/>
                  </a:lnTo>
                  <a:lnTo>
                    <a:pt x="10171557" y="127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47800" y="4338828"/>
              <a:ext cx="10162540" cy="2118360"/>
            </a:xfrm>
            <a:custGeom>
              <a:avLst/>
              <a:gdLst/>
              <a:ahLst/>
              <a:cxnLst/>
              <a:rect l="l" t="t" r="r" b="b"/>
              <a:pathLst>
                <a:path w="10162540" h="2118360">
                  <a:moveTo>
                    <a:pt x="10162032" y="0"/>
                  </a:moveTo>
                  <a:lnTo>
                    <a:pt x="0" y="0"/>
                  </a:lnTo>
                  <a:lnTo>
                    <a:pt x="0" y="2118360"/>
                  </a:lnTo>
                  <a:lnTo>
                    <a:pt x="10162032" y="2118360"/>
                  </a:lnTo>
                  <a:lnTo>
                    <a:pt x="10162032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47800" y="4338828"/>
              <a:ext cx="10162540" cy="2118360"/>
            </a:xfrm>
            <a:custGeom>
              <a:avLst/>
              <a:gdLst/>
              <a:ahLst/>
              <a:cxnLst/>
              <a:rect l="l" t="t" r="r" b="b"/>
              <a:pathLst>
                <a:path w="10162540" h="2118360">
                  <a:moveTo>
                    <a:pt x="0" y="0"/>
                  </a:moveTo>
                  <a:lnTo>
                    <a:pt x="10162032" y="0"/>
                  </a:lnTo>
                  <a:lnTo>
                    <a:pt x="10162032" y="2118360"/>
                  </a:lnTo>
                  <a:lnTo>
                    <a:pt x="0" y="211836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50077" y="4926631"/>
              <a:ext cx="1557020" cy="0"/>
            </a:xfrm>
            <a:custGeom>
              <a:avLst/>
              <a:gdLst/>
              <a:ahLst/>
              <a:cxnLst/>
              <a:rect l="l" t="t" r="r" b="b"/>
              <a:pathLst>
                <a:path w="1557020">
                  <a:moveTo>
                    <a:pt x="0" y="0"/>
                  </a:moveTo>
                  <a:lnTo>
                    <a:pt x="1556493" y="0"/>
                  </a:lnTo>
                </a:path>
              </a:pathLst>
            </a:custGeom>
            <a:ln w="16215">
              <a:solidFill>
                <a:srgbClr val="F7F6F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538799" y="4521316"/>
            <a:ext cx="901763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&gt;&gt;&gt;</a:t>
            </a:r>
            <a:r>
              <a:rPr sz="16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df.</a:t>
            </a:r>
            <a:r>
              <a:rPr sz="1600" spc="-10" dirty="0">
                <a:solidFill>
                  <a:srgbClr val="4299DF"/>
                </a:solidFill>
                <a:latin typeface="Consolas"/>
                <a:cs typeface="Consolas"/>
              </a:rPr>
              <a:t>select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4299DF"/>
                </a:solidFill>
                <a:latin typeface="Consolas"/>
                <a:cs typeface="Consolas"/>
              </a:rPr>
              <a:t>udf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lambda</a:t>
            </a:r>
            <a:r>
              <a:rPr sz="1600" spc="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x: x,</a:t>
            </a:r>
            <a:r>
              <a:rPr sz="16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'string'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)(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'value'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).</a:t>
            </a:r>
            <a:r>
              <a:rPr sz="1600" spc="-10" dirty="0">
                <a:solidFill>
                  <a:srgbClr val="4299DF"/>
                </a:solidFill>
                <a:latin typeface="Consolas"/>
                <a:cs typeface="Consolas"/>
              </a:rPr>
              <a:t>alias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'date_in_string'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)).</a:t>
            </a:r>
            <a:r>
              <a:rPr sz="1600" spc="-10" dirty="0">
                <a:solidFill>
                  <a:srgbClr val="4299DF"/>
                </a:solidFill>
                <a:latin typeface="Consolas"/>
                <a:cs typeface="Consolas"/>
              </a:rPr>
              <a:t>show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()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1667510" algn="l"/>
              </a:tabLst>
            </a:pPr>
            <a:r>
              <a:rPr sz="1600" spc="-10" dirty="0">
                <a:solidFill>
                  <a:srgbClr val="F8F7F4"/>
                </a:solidFill>
                <a:latin typeface="Consolas"/>
                <a:cs typeface="Consolas"/>
              </a:rPr>
              <a:t>+	</a:t>
            </a:r>
            <a:r>
              <a:rPr sz="1600" spc="-5" dirty="0">
                <a:solidFill>
                  <a:srgbClr val="F8F7F4"/>
                </a:solidFill>
                <a:latin typeface="Consolas"/>
                <a:cs typeface="Consolas"/>
              </a:rPr>
              <a:t>+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600" spc="-10" dirty="0">
                <a:solidFill>
                  <a:srgbClr val="F8F7F4"/>
                </a:solidFill>
                <a:latin typeface="Consolas"/>
                <a:cs typeface="Consolas"/>
              </a:rPr>
              <a:t>|date_in_string|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1538799" y="5252832"/>
            <a:ext cx="179197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8F7F4"/>
                </a:solidFill>
                <a:latin typeface="Consolas"/>
                <a:cs typeface="Consolas"/>
              </a:rPr>
              <a:t>+--------------+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556260" algn="l"/>
              </a:tabLst>
            </a:pPr>
            <a:r>
              <a:rPr sz="1600" spc="-5" dirty="0">
                <a:solidFill>
                  <a:srgbClr val="F8F7F4"/>
                </a:solidFill>
                <a:latin typeface="Consolas"/>
                <a:cs typeface="Consolas"/>
              </a:rPr>
              <a:t>|	</a:t>
            </a:r>
            <a:r>
              <a:rPr sz="1600" spc="-10" dirty="0">
                <a:solidFill>
                  <a:srgbClr val="F8F7F4"/>
                </a:solidFill>
                <a:latin typeface="Consolas"/>
                <a:cs typeface="Consolas"/>
              </a:rPr>
              <a:t>1970-01-01|</a:t>
            </a:r>
            <a:endParaRPr sz="16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tabLst>
                <a:tab pos="556260" algn="l"/>
              </a:tabLst>
            </a:pPr>
            <a:r>
              <a:rPr sz="1600" spc="-5" dirty="0">
                <a:solidFill>
                  <a:srgbClr val="F8F7F4"/>
                </a:solidFill>
                <a:latin typeface="Consolas"/>
                <a:cs typeface="Consolas"/>
              </a:rPr>
              <a:t>|	</a:t>
            </a:r>
            <a:r>
              <a:rPr sz="1600" spc="-10" dirty="0">
                <a:solidFill>
                  <a:srgbClr val="F8F7F4"/>
                </a:solidFill>
                <a:latin typeface="Consolas"/>
                <a:cs typeface="Consolas"/>
              </a:rPr>
              <a:t>1970-01-02|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39204" y="5984347"/>
            <a:ext cx="17919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8F7F4"/>
                </a:solidFill>
                <a:latin typeface="Consolas"/>
                <a:cs typeface="Consolas"/>
              </a:rPr>
              <a:t>+--------------+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06944" y="5272811"/>
            <a:ext cx="57397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2400" spc="50" dirty="0">
                <a:solidFill>
                  <a:srgbClr val="FF5F46"/>
                </a:solidFill>
                <a:latin typeface="Microsoft Sans Serif"/>
                <a:cs typeface="Microsoft Sans Serif"/>
              </a:rPr>
              <a:t>Comparing</a:t>
            </a:r>
            <a:r>
              <a:rPr sz="2400" spc="-1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FF5F46"/>
                </a:solidFill>
                <a:latin typeface="Microsoft Sans Serif"/>
                <a:cs typeface="Microsoft Sans Serif"/>
              </a:rPr>
              <a:t>Pickled</a:t>
            </a:r>
            <a:r>
              <a:rPr sz="2400" spc="-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F5F46"/>
                </a:solidFill>
                <a:latin typeface="Microsoft Sans Serif"/>
                <a:cs typeface="Microsoft Sans Serif"/>
              </a:rPr>
              <a:t>and</a:t>
            </a:r>
            <a:r>
              <a:rPr sz="2400" spc="-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5F46"/>
                </a:solidFill>
                <a:latin typeface="Microsoft Sans Serif"/>
                <a:cs typeface="Microsoft Sans Serif"/>
              </a:rPr>
              <a:t>Arrow-optimized </a:t>
            </a:r>
            <a:r>
              <a:rPr sz="2400" spc="-62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5F46"/>
                </a:solidFill>
                <a:latin typeface="Microsoft Sans Serif"/>
                <a:cs typeface="Microsoft Sans Serif"/>
              </a:rPr>
              <a:t>Python</a:t>
            </a:r>
            <a:r>
              <a:rPr sz="2400" spc="1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FF5F46"/>
                </a:solidFill>
                <a:latin typeface="Microsoft Sans Serif"/>
                <a:cs typeface="Microsoft Sans Serif"/>
              </a:rPr>
              <a:t>UDFs</a:t>
            </a:r>
            <a:r>
              <a:rPr sz="2400" spc="1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F5F46"/>
                </a:solidFill>
                <a:latin typeface="Microsoft Sans Serif"/>
                <a:cs typeface="Microsoft Sans Serif"/>
              </a:rPr>
              <a:t>on</a:t>
            </a:r>
            <a:r>
              <a:rPr sz="2400" spc="1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5F46"/>
                </a:solidFill>
                <a:latin typeface="Microsoft Sans Serif"/>
                <a:cs typeface="Microsoft Sans Serif"/>
              </a:rPr>
              <a:t>type</a:t>
            </a:r>
            <a:r>
              <a:rPr sz="240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5F46"/>
                </a:solidFill>
                <a:latin typeface="Microsoft Sans Serif"/>
                <a:cs typeface="Microsoft Sans Serif"/>
              </a:rPr>
              <a:t>coercion</a:t>
            </a:r>
            <a:r>
              <a:rPr sz="2400" spc="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5F46"/>
                </a:solidFill>
                <a:latin typeface="Microsoft Sans Serif"/>
                <a:cs typeface="Microsoft Sans Serif"/>
              </a:rPr>
              <a:t>[</a:t>
            </a:r>
            <a:r>
              <a:rPr sz="2400" u="heavy" spc="20" dirty="0">
                <a:solidFill>
                  <a:srgbClr val="FF3620"/>
                </a:solidFill>
                <a:uFill>
                  <a:solidFill>
                    <a:srgbClr val="FF3620"/>
                  </a:solidFill>
                </a:uFill>
                <a:latin typeface="Microsoft Sans Serif"/>
                <a:cs typeface="Microsoft Sans Serif"/>
                <a:hlinkClick r:id="rId2"/>
              </a:rPr>
              <a:t>Link</a:t>
            </a:r>
            <a:r>
              <a:rPr sz="2400" spc="20" dirty="0">
                <a:solidFill>
                  <a:srgbClr val="FF5F46"/>
                </a:solidFill>
                <a:latin typeface="Microsoft Sans Serif"/>
                <a:cs typeface="Microsoft Sans Serif"/>
              </a:rPr>
              <a:t>]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092226" y="2754637"/>
            <a:ext cx="5797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AB00"/>
                </a:solidFill>
                <a:latin typeface="Arial MT"/>
                <a:cs typeface="Arial MT"/>
              </a:rPr>
              <a:t>Python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900536" y="6050126"/>
            <a:ext cx="5670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AB00"/>
                </a:solidFill>
                <a:latin typeface="Arial MT"/>
                <a:cs typeface="Arial MT"/>
              </a:rPr>
              <a:t>Python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9579" y="2998723"/>
            <a:ext cx="45910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105" dirty="0">
                <a:latin typeface="Lucida Sans Unicode"/>
                <a:cs typeface="Lucida Sans Unicode"/>
              </a:rPr>
              <a:t>SQL</a:t>
            </a:r>
            <a:r>
              <a:rPr sz="4800" b="0" spc="-295" dirty="0">
                <a:latin typeface="Lucida Sans Unicode"/>
                <a:cs typeface="Lucida Sans Unicode"/>
              </a:rPr>
              <a:t> </a:t>
            </a:r>
            <a:r>
              <a:rPr sz="4800" b="0" spc="-105" dirty="0">
                <a:latin typeface="Lucida Sans Unicode"/>
                <a:cs typeface="Lucida Sans Unicode"/>
              </a:rPr>
              <a:t>UDF</a:t>
            </a:r>
            <a:r>
              <a:rPr sz="4800" b="0" spc="-295" dirty="0">
                <a:latin typeface="Lucida Sans Unicode"/>
                <a:cs typeface="Lucida Sans Unicode"/>
              </a:rPr>
              <a:t> </a:t>
            </a:r>
            <a:r>
              <a:rPr sz="4800" b="0" spc="-570" dirty="0">
                <a:latin typeface="Lucida Sans Unicode"/>
                <a:cs typeface="Lucida Sans Unicode"/>
              </a:rPr>
              <a:t>/</a:t>
            </a:r>
            <a:r>
              <a:rPr sz="4800" b="0" spc="-295" dirty="0">
                <a:latin typeface="Lucida Sans Unicode"/>
                <a:cs typeface="Lucida Sans Unicode"/>
              </a:rPr>
              <a:t> </a:t>
            </a:r>
            <a:r>
              <a:rPr sz="4800" b="0" spc="-150" dirty="0">
                <a:latin typeface="Lucida Sans Unicode"/>
                <a:cs typeface="Lucida Sans Unicode"/>
              </a:rPr>
              <a:t>UDTF</a:t>
            </a:r>
            <a:endParaRPr sz="4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81248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5" dirty="0">
                <a:latin typeface="Lucida Sans Unicode"/>
                <a:cs typeface="Lucida Sans Unicode"/>
              </a:rPr>
              <a:t>Easily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20" dirty="0">
                <a:latin typeface="Lucida Sans Unicode"/>
                <a:cs typeface="Lucida Sans Unicode"/>
              </a:rPr>
              <a:t>extend</a:t>
            </a:r>
            <a:r>
              <a:rPr sz="4000" b="0" spc="-235" dirty="0">
                <a:latin typeface="Lucida Sans Unicode"/>
                <a:cs typeface="Lucida Sans Unicode"/>
              </a:rPr>
              <a:t> </a:t>
            </a:r>
            <a:r>
              <a:rPr sz="4000" b="0" spc="80" dirty="0">
                <a:latin typeface="Lucida Sans Unicode"/>
                <a:cs typeface="Lucida Sans Unicode"/>
              </a:rPr>
              <a:t>SQL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40" dirty="0">
                <a:latin typeface="Lucida Sans Unicode"/>
                <a:cs typeface="Lucida Sans Unicode"/>
              </a:rPr>
              <a:t>function</a:t>
            </a:r>
            <a:r>
              <a:rPr sz="4000" b="0" spc="-235" dirty="0">
                <a:latin typeface="Lucida Sans Unicode"/>
                <a:cs typeface="Lucida Sans Unicode"/>
              </a:rPr>
              <a:t> </a:t>
            </a:r>
            <a:r>
              <a:rPr sz="4000" b="0" spc="-50" dirty="0">
                <a:latin typeface="Lucida Sans Unicode"/>
                <a:cs typeface="Lucida Sans Unicode"/>
              </a:rPr>
              <a:t>library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8262" y="1715008"/>
            <a:ext cx="7823834" cy="3148965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650"/>
              </a:spcBef>
              <a:buFont typeface="Times New Roman"/>
              <a:buChar char="●"/>
              <a:tabLst>
                <a:tab pos="393065" algn="l"/>
                <a:tab pos="393700" algn="l"/>
              </a:tabLst>
            </a:pPr>
            <a:r>
              <a:rPr sz="2400" spc="-90" dirty="0">
                <a:solidFill>
                  <a:srgbClr val="F8F7F4"/>
                </a:solidFill>
                <a:latin typeface="Microsoft Sans Serif"/>
                <a:cs typeface="Microsoft Sans Serif"/>
              </a:rPr>
              <a:t>SQL</a:t>
            </a:r>
            <a:r>
              <a:rPr sz="24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User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Defined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Scalar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Functions</a:t>
            </a:r>
            <a:endParaRPr sz="2400">
              <a:latin typeface="Microsoft Sans Serif"/>
              <a:cs typeface="Microsoft Sans Serif"/>
            </a:endParaRPr>
          </a:p>
          <a:p>
            <a:pPr marL="850900" lvl="1" indent="-355600">
              <a:lnSpc>
                <a:spcPct val="100000"/>
              </a:lnSpc>
              <a:spcBef>
                <a:spcPts val="1300"/>
              </a:spcBef>
              <a:buFont typeface="Times New Roman"/>
              <a:buChar char="○"/>
              <a:tabLst>
                <a:tab pos="850265" algn="l"/>
                <a:tab pos="850900" algn="l"/>
              </a:tabLst>
            </a:pPr>
            <a:r>
              <a:rPr sz="2000" spc="35" dirty="0">
                <a:solidFill>
                  <a:srgbClr val="FF5F46"/>
                </a:solidFill>
                <a:latin typeface="Microsoft Sans Serif"/>
                <a:cs typeface="Microsoft Sans Serif"/>
              </a:rPr>
              <a:t>Persisted</a:t>
            </a:r>
            <a:r>
              <a:rPr sz="2000" spc="-6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FF5F46"/>
                </a:solidFill>
                <a:latin typeface="Microsoft Sans Serif"/>
                <a:cs typeface="Microsoft Sans Serif"/>
              </a:rPr>
              <a:t>SQL</a:t>
            </a:r>
            <a:r>
              <a:rPr sz="2000" spc="-4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FF5F46"/>
                </a:solidFill>
                <a:latin typeface="Microsoft Sans Serif"/>
                <a:cs typeface="Microsoft Sans Serif"/>
              </a:rPr>
              <a:t>Expressions</a:t>
            </a:r>
            <a:endParaRPr sz="20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1340"/>
              </a:spcBef>
              <a:buFont typeface="Times New Roman"/>
              <a:buChar char="●"/>
              <a:tabLst>
                <a:tab pos="393065" algn="l"/>
                <a:tab pos="393700" algn="l"/>
              </a:tabLst>
            </a:pPr>
            <a:r>
              <a:rPr sz="2400" spc="-90" dirty="0">
                <a:solidFill>
                  <a:srgbClr val="F8F7F4"/>
                </a:solidFill>
                <a:latin typeface="Microsoft Sans Serif"/>
                <a:cs typeface="Microsoft Sans Serif"/>
              </a:rPr>
              <a:t>SQL</a:t>
            </a:r>
            <a:r>
              <a:rPr sz="24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User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Defined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Table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Functions</a:t>
            </a:r>
            <a:endParaRPr sz="2400">
              <a:latin typeface="Microsoft Sans Serif"/>
              <a:cs typeface="Microsoft Sans Serif"/>
            </a:endParaRPr>
          </a:p>
          <a:p>
            <a:pPr marL="850900" lvl="1" indent="-355600">
              <a:lnSpc>
                <a:spcPct val="100000"/>
              </a:lnSpc>
              <a:spcBef>
                <a:spcPts val="1300"/>
              </a:spcBef>
              <a:buFont typeface="Times New Roman"/>
              <a:buChar char="○"/>
              <a:tabLst>
                <a:tab pos="850265" algn="l"/>
                <a:tab pos="850900" algn="l"/>
              </a:tabLst>
            </a:pPr>
            <a:r>
              <a:rPr sz="2000" spc="35" dirty="0">
                <a:solidFill>
                  <a:srgbClr val="FF5F46"/>
                </a:solidFill>
                <a:latin typeface="Microsoft Sans Serif"/>
                <a:cs typeface="Microsoft Sans Serif"/>
              </a:rPr>
              <a:t>Persisted</a:t>
            </a:r>
            <a:r>
              <a:rPr sz="2000" spc="-60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FF5F46"/>
                </a:solidFill>
                <a:latin typeface="Microsoft Sans Serif"/>
                <a:cs typeface="Microsoft Sans Serif"/>
              </a:rPr>
              <a:t>Parameterized</a:t>
            </a:r>
            <a:r>
              <a:rPr sz="2000" spc="-45" dirty="0">
                <a:solidFill>
                  <a:srgbClr val="FF5F46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FF5F46"/>
                </a:solidFill>
                <a:latin typeface="Microsoft Sans Serif"/>
                <a:cs typeface="Microsoft Sans Serif"/>
              </a:rPr>
              <a:t>Views</a:t>
            </a:r>
            <a:endParaRPr sz="20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1340"/>
              </a:spcBef>
              <a:buFont typeface="Times New Roman"/>
              <a:buChar char="●"/>
              <a:tabLst>
                <a:tab pos="393065" algn="l"/>
                <a:tab pos="393700" algn="l"/>
              </a:tabLst>
            </a:pP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Support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named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parameter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invocation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and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defaulting</a:t>
            </a:r>
            <a:endParaRPr sz="24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1440"/>
              </a:spcBef>
              <a:buFont typeface="Times New Roman"/>
              <a:buChar char="●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Table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functions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with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lateral </a:t>
            </a:r>
            <a:r>
              <a:rPr sz="24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correlation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95843" y="1853183"/>
            <a:ext cx="76200" cy="4502150"/>
            <a:chOff x="7895843" y="1853183"/>
            <a:chExt cx="76200" cy="4502150"/>
          </a:xfrm>
        </p:grpSpPr>
        <p:sp>
          <p:nvSpPr>
            <p:cNvPr id="3" name="object 3"/>
            <p:cNvSpPr/>
            <p:nvPr/>
          </p:nvSpPr>
          <p:spPr>
            <a:xfrm>
              <a:off x="7933943" y="1891283"/>
              <a:ext cx="0" cy="4425950"/>
            </a:xfrm>
            <a:custGeom>
              <a:avLst/>
              <a:gdLst/>
              <a:ahLst/>
              <a:cxnLst/>
              <a:rect l="l" t="t" r="r" b="b"/>
              <a:pathLst>
                <a:path h="4425950">
                  <a:moveTo>
                    <a:pt x="0" y="0"/>
                  </a:moveTo>
                  <a:lnTo>
                    <a:pt x="0" y="4425899"/>
                  </a:lnTo>
                </a:path>
              </a:pathLst>
            </a:custGeom>
            <a:ln w="12700">
              <a:solidFill>
                <a:srgbClr val="EE63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5843" y="6279087"/>
              <a:ext cx="76200" cy="76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5843" y="1853183"/>
              <a:ext cx="76200" cy="762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198620" y="1853183"/>
            <a:ext cx="76200" cy="4502150"/>
            <a:chOff x="4198620" y="1853183"/>
            <a:chExt cx="76200" cy="4502150"/>
          </a:xfrm>
        </p:grpSpPr>
        <p:sp>
          <p:nvSpPr>
            <p:cNvPr id="7" name="object 7"/>
            <p:cNvSpPr/>
            <p:nvPr/>
          </p:nvSpPr>
          <p:spPr>
            <a:xfrm>
              <a:off x="4236720" y="1891283"/>
              <a:ext cx="0" cy="4425950"/>
            </a:xfrm>
            <a:custGeom>
              <a:avLst/>
              <a:gdLst/>
              <a:ahLst/>
              <a:cxnLst/>
              <a:rect l="l" t="t" r="r" b="b"/>
              <a:pathLst>
                <a:path h="4425950">
                  <a:moveTo>
                    <a:pt x="0" y="0"/>
                  </a:moveTo>
                  <a:lnTo>
                    <a:pt x="0" y="4425899"/>
                  </a:lnTo>
                </a:path>
              </a:pathLst>
            </a:custGeom>
            <a:ln w="12700">
              <a:solidFill>
                <a:srgbClr val="EE63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8621" y="6279087"/>
              <a:ext cx="76200" cy="76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8620" y="1853183"/>
              <a:ext cx="76200" cy="7620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36536" y="444314"/>
            <a:ext cx="94037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0" dirty="0">
                <a:latin typeface="Lucida Sans Unicode"/>
                <a:cs typeface="Lucida Sans Unicode"/>
              </a:rPr>
              <a:t>Spar</a:t>
            </a:r>
            <a:r>
              <a:rPr sz="4000" b="0" spc="-15" dirty="0">
                <a:latin typeface="Lucida Sans Unicode"/>
                <a:cs typeface="Lucida Sans Unicode"/>
              </a:rPr>
              <a:t>k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45" dirty="0">
                <a:latin typeface="Lucida Sans Unicode"/>
                <a:cs typeface="Lucida Sans Unicode"/>
              </a:rPr>
              <a:t>Connec</a:t>
            </a:r>
            <a:r>
              <a:rPr sz="4000" b="0" spc="30" dirty="0">
                <a:latin typeface="Lucida Sans Unicode"/>
                <a:cs typeface="Lucida Sans Unicode"/>
              </a:rPr>
              <a:t>t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60" dirty="0">
                <a:latin typeface="Lucida Sans Unicode"/>
                <a:cs typeface="Lucida Sans Unicode"/>
              </a:rPr>
              <a:t>G</a:t>
            </a:r>
            <a:r>
              <a:rPr sz="4000" b="0" spc="65" dirty="0">
                <a:latin typeface="Lucida Sans Unicode"/>
                <a:cs typeface="Lucida Sans Unicode"/>
              </a:rPr>
              <a:t>A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95" dirty="0">
                <a:latin typeface="Lucida Sans Unicode"/>
                <a:cs typeface="Lucida Sans Unicode"/>
              </a:rPr>
              <a:t>i</a:t>
            </a:r>
            <a:r>
              <a:rPr sz="4000" b="0" spc="-185" dirty="0">
                <a:latin typeface="Lucida Sans Unicode"/>
                <a:cs typeface="Lucida Sans Unicode"/>
              </a:rPr>
              <a:t>n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45" dirty="0">
                <a:latin typeface="Lucida Sans Unicode"/>
                <a:cs typeface="Lucida Sans Unicode"/>
              </a:rPr>
              <a:t>Apache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20" dirty="0">
                <a:latin typeface="Lucida Sans Unicode"/>
                <a:cs typeface="Lucida Sans Unicode"/>
              </a:rPr>
              <a:t>Spar</a:t>
            </a:r>
            <a:r>
              <a:rPr sz="4000" b="0" spc="-15" dirty="0">
                <a:latin typeface="Lucida Sans Unicode"/>
                <a:cs typeface="Lucida Sans Unicode"/>
              </a:rPr>
              <a:t>k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60" dirty="0">
                <a:latin typeface="Lucida Sans Unicode"/>
                <a:cs typeface="Lucida Sans Unicode"/>
              </a:rPr>
              <a:t>4.0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5929" y="5798704"/>
            <a:ext cx="3036570" cy="853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-15" dirty="0">
                <a:solidFill>
                  <a:srgbClr val="F8F7F4"/>
                </a:solidFill>
                <a:latin typeface="Courier New"/>
                <a:cs typeface="Courier New"/>
              </a:rPr>
              <a:t>pip</a:t>
            </a:r>
            <a:r>
              <a:rPr sz="1550" spc="-60" dirty="0">
                <a:solidFill>
                  <a:srgbClr val="F8F7F4"/>
                </a:solidFill>
                <a:latin typeface="Courier New"/>
                <a:cs typeface="Courier New"/>
              </a:rPr>
              <a:t> </a:t>
            </a:r>
            <a:r>
              <a:rPr sz="1550" spc="-20" dirty="0">
                <a:solidFill>
                  <a:srgbClr val="F8F7F4"/>
                </a:solidFill>
                <a:latin typeface="Courier New"/>
                <a:cs typeface="Courier New"/>
              </a:rPr>
              <a:t>instaLL</a:t>
            </a:r>
            <a:r>
              <a:rPr sz="1550" spc="-55" dirty="0">
                <a:solidFill>
                  <a:srgbClr val="F8F7F4"/>
                </a:solidFill>
                <a:latin typeface="Courier New"/>
                <a:cs typeface="Courier New"/>
              </a:rPr>
              <a:t> </a:t>
            </a:r>
            <a:r>
              <a:rPr sz="1550" spc="-25" dirty="0">
                <a:solidFill>
                  <a:srgbClr val="F8F7F4"/>
                </a:solidFill>
                <a:latin typeface="Courier New"/>
                <a:cs typeface="Courier New"/>
              </a:rPr>
              <a:t>pyspark&gt;=3.4.0</a:t>
            </a:r>
            <a:endParaRPr sz="15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16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in</a:t>
            </a:r>
            <a:r>
              <a:rPr sz="16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6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your</a:t>
            </a:r>
            <a:r>
              <a:rPr sz="16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6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favorite</a:t>
            </a:r>
            <a:r>
              <a:rPr sz="16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F8F7F4"/>
                </a:solidFill>
                <a:latin typeface="Microsoft Sans Serif"/>
                <a:cs typeface="Microsoft Sans Serif"/>
              </a:rPr>
              <a:t>IDE!</a:t>
            </a:r>
            <a:endParaRPr sz="1600">
              <a:latin typeface="Microsoft Sans Serif"/>
              <a:cs typeface="Microsoft Sans Serif"/>
            </a:endParaRPr>
          </a:p>
          <a:p>
            <a:pPr marL="32384">
              <a:lnSpc>
                <a:spcPct val="100000"/>
              </a:lnSpc>
              <a:spcBef>
                <a:spcPts val="60"/>
              </a:spcBef>
            </a:pPr>
            <a:r>
              <a:rPr sz="1100" spc="6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4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5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2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2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8129" y="2073651"/>
            <a:ext cx="290512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000" b="1" spc="50" dirty="0">
                <a:solidFill>
                  <a:srgbClr val="F8F7F4"/>
                </a:solidFill>
                <a:latin typeface="Arial"/>
                <a:cs typeface="Arial"/>
              </a:rPr>
              <a:t>Interactively</a:t>
            </a:r>
            <a:r>
              <a:rPr sz="2000" b="1" spc="-110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spc="40" dirty="0">
                <a:solidFill>
                  <a:srgbClr val="F8F7F4"/>
                </a:solidFill>
                <a:latin typeface="Arial"/>
                <a:cs typeface="Arial"/>
              </a:rPr>
              <a:t>develop</a:t>
            </a:r>
            <a:r>
              <a:rPr sz="2000" b="1" spc="-110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spc="60" dirty="0">
                <a:solidFill>
                  <a:srgbClr val="F8F7F4"/>
                </a:solidFill>
                <a:latin typeface="Arial"/>
                <a:cs typeface="Arial"/>
              </a:rPr>
              <a:t>&amp;  </a:t>
            </a:r>
            <a:r>
              <a:rPr sz="2000" b="1" spc="35" dirty="0">
                <a:solidFill>
                  <a:srgbClr val="F8F7F4"/>
                </a:solidFill>
                <a:latin typeface="Arial"/>
                <a:cs typeface="Arial"/>
              </a:rPr>
              <a:t>debug</a:t>
            </a:r>
            <a:r>
              <a:rPr sz="2000" b="1" spc="-125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spc="30" dirty="0">
                <a:solidFill>
                  <a:srgbClr val="F8F7F4"/>
                </a:solidFill>
                <a:latin typeface="Arial"/>
                <a:cs typeface="Arial"/>
              </a:rPr>
              <a:t>from</a:t>
            </a:r>
            <a:r>
              <a:rPr sz="2000" b="1" spc="-95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8F7F4"/>
                </a:solidFill>
                <a:latin typeface="Arial"/>
                <a:cs typeface="Arial"/>
              </a:rPr>
              <a:t>your</a:t>
            </a:r>
            <a:r>
              <a:rPr sz="2000" b="1" spc="-110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spc="-80" dirty="0">
                <a:solidFill>
                  <a:srgbClr val="F8F7F4"/>
                </a:solidFill>
                <a:latin typeface="Arial"/>
                <a:cs typeface="Arial"/>
              </a:rPr>
              <a:t>IDE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1100" y="5763135"/>
            <a:ext cx="2954655" cy="586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6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Check</a:t>
            </a:r>
            <a:r>
              <a:rPr sz="16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6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out</a:t>
            </a:r>
            <a:r>
              <a:rPr sz="16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600" u="sng" spc="35" dirty="0">
                <a:solidFill>
                  <a:srgbClr val="FF3620"/>
                </a:solidFill>
                <a:uFill>
                  <a:solidFill>
                    <a:srgbClr val="FF3620"/>
                  </a:solidFill>
                </a:uFill>
                <a:latin typeface="Microsoft Sans Serif"/>
                <a:cs typeface="Microsoft Sans Serif"/>
                <a:hlinkClick r:id="rId4"/>
              </a:rPr>
              <a:t>Databricks</a:t>
            </a:r>
            <a:r>
              <a:rPr sz="1600" u="sng" spc="-5" dirty="0">
                <a:solidFill>
                  <a:srgbClr val="FF3620"/>
                </a:solidFill>
                <a:uFill>
                  <a:solidFill>
                    <a:srgbClr val="FF3620"/>
                  </a:solidFill>
                </a:uFill>
                <a:latin typeface="Microsoft Sans Serif"/>
                <a:cs typeface="Microsoft Sans Serif"/>
                <a:hlinkClick r:id="rId4"/>
              </a:rPr>
              <a:t> </a:t>
            </a:r>
            <a:r>
              <a:rPr sz="1600" u="sng" spc="25" dirty="0">
                <a:solidFill>
                  <a:srgbClr val="FF3620"/>
                </a:solidFill>
                <a:uFill>
                  <a:solidFill>
                    <a:srgbClr val="FF3620"/>
                  </a:solidFill>
                </a:uFill>
                <a:latin typeface="Microsoft Sans Serif"/>
                <a:cs typeface="Microsoft Sans Serif"/>
                <a:hlinkClick r:id="rId4"/>
              </a:rPr>
              <a:t>Connect</a:t>
            </a:r>
            <a:r>
              <a:rPr sz="16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, </a:t>
            </a:r>
            <a:r>
              <a:rPr sz="1600" spc="-409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use</a:t>
            </a:r>
            <a:r>
              <a:rPr sz="16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600" spc="100" dirty="0">
                <a:solidFill>
                  <a:srgbClr val="F8F7F4"/>
                </a:solidFill>
                <a:latin typeface="Microsoft Sans Serif"/>
                <a:cs typeface="Microsoft Sans Serif"/>
              </a:rPr>
              <a:t>&amp;</a:t>
            </a:r>
            <a:r>
              <a:rPr sz="16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contribute</a:t>
            </a:r>
            <a:r>
              <a:rPr sz="16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16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1600" u="sng" spc="5" dirty="0">
                <a:solidFill>
                  <a:srgbClr val="FF3620"/>
                </a:solidFill>
                <a:uFill>
                  <a:solidFill>
                    <a:srgbClr val="FF3620"/>
                  </a:solidFill>
                </a:uFill>
                <a:latin typeface="Microsoft Sans Serif"/>
                <a:cs typeface="Microsoft Sans Serif"/>
                <a:hlinkClick r:id="rId5"/>
              </a:rPr>
              <a:t>Go</a:t>
            </a:r>
            <a:r>
              <a:rPr sz="1600" spc="-15" dirty="0">
                <a:solidFill>
                  <a:srgbClr val="FF3620"/>
                </a:solidFill>
                <a:latin typeface="Microsoft Sans Serif"/>
                <a:cs typeface="Microsoft Sans Serif"/>
                <a:hlinkClick r:id="rId5"/>
              </a:rPr>
              <a:t> </a:t>
            </a:r>
            <a:r>
              <a:rPr sz="16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client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3369" y="2073653"/>
            <a:ext cx="269684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000" b="1" spc="35" dirty="0">
                <a:solidFill>
                  <a:srgbClr val="F8F7F4"/>
                </a:solidFill>
                <a:latin typeface="Arial"/>
                <a:cs typeface="Arial"/>
              </a:rPr>
              <a:t>Ne</a:t>
            </a:r>
            <a:r>
              <a:rPr sz="2000" b="1" spc="50" dirty="0">
                <a:solidFill>
                  <a:srgbClr val="F8F7F4"/>
                </a:solidFill>
                <a:latin typeface="Arial"/>
                <a:cs typeface="Arial"/>
              </a:rPr>
              <a:t>w</a:t>
            </a:r>
            <a:r>
              <a:rPr sz="2000" b="1" spc="-125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F8F7F4"/>
                </a:solidFill>
                <a:latin typeface="Arial"/>
                <a:cs typeface="Arial"/>
              </a:rPr>
              <a:t>Connector</a:t>
            </a:r>
            <a:r>
              <a:rPr sz="2000" b="1" spc="30" dirty="0">
                <a:solidFill>
                  <a:srgbClr val="F8F7F4"/>
                </a:solidFill>
                <a:latin typeface="Arial"/>
                <a:cs typeface="Arial"/>
              </a:rPr>
              <a:t>s</a:t>
            </a:r>
            <a:r>
              <a:rPr sz="2000" b="1" spc="-125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F8F7F4"/>
                </a:solidFill>
                <a:latin typeface="Arial"/>
                <a:cs typeface="Arial"/>
              </a:rPr>
              <a:t>and  </a:t>
            </a:r>
            <a:r>
              <a:rPr sz="2000" b="1" spc="-140" dirty="0">
                <a:solidFill>
                  <a:srgbClr val="F8F7F4"/>
                </a:solidFill>
                <a:latin typeface="Arial"/>
                <a:cs typeface="Arial"/>
              </a:rPr>
              <a:t>S</a:t>
            </a:r>
            <a:r>
              <a:rPr sz="2000" b="1" spc="-20" dirty="0">
                <a:solidFill>
                  <a:srgbClr val="F8F7F4"/>
                </a:solidFill>
                <a:latin typeface="Arial"/>
                <a:cs typeface="Arial"/>
              </a:rPr>
              <a:t>D</a:t>
            </a:r>
            <a:r>
              <a:rPr sz="2000" b="1" spc="-165" dirty="0">
                <a:solidFill>
                  <a:srgbClr val="F8F7F4"/>
                </a:solidFill>
                <a:latin typeface="Arial"/>
                <a:cs typeface="Arial"/>
              </a:rPr>
              <a:t>K</a:t>
            </a:r>
            <a:r>
              <a:rPr sz="2000" b="1" spc="-65" dirty="0">
                <a:solidFill>
                  <a:srgbClr val="F8F7F4"/>
                </a:solidFill>
                <a:latin typeface="Arial"/>
                <a:cs typeface="Arial"/>
              </a:rPr>
              <a:t>s</a:t>
            </a:r>
            <a:r>
              <a:rPr sz="2000" b="1" spc="-95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F8F7F4"/>
                </a:solidFill>
                <a:latin typeface="Arial"/>
                <a:cs typeface="Arial"/>
              </a:rPr>
              <a:t>i</a:t>
            </a:r>
            <a:r>
              <a:rPr sz="2000" b="1" spc="-5" dirty="0">
                <a:solidFill>
                  <a:srgbClr val="F8F7F4"/>
                </a:solidFill>
                <a:latin typeface="Arial"/>
                <a:cs typeface="Arial"/>
              </a:rPr>
              <a:t>n</a:t>
            </a:r>
            <a:r>
              <a:rPr sz="2000" b="1" spc="-95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spc="35" dirty="0">
                <a:solidFill>
                  <a:srgbClr val="F8F7F4"/>
                </a:solidFill>
                <a:latin typeface="Arial"/>
                <a:cs typeface="Arial"/>
              </a:rPr>
              <a:t>a</a:t>
            </a:r>
            <a:r>
              <a:rPr sz="2000" b="1" spc="45" dirty="0">
                <a:solidFill>
                  <a:srgbClr val="F8F7F4"/>
                </a:solidFill>
                <a:latin typeface="Arial"/>
                <a:cs typeface="Arial"/>
              </a:rPr>
              <a:t>n</a:t>
            </a:r>
            <a:r>
              <a:rPr sz="2000" b="1" spc="35" dirty="0">
                <a:solidFill>
                  <a:srgbClr val="F8F7F4"/>
                </a:solidFill>
                <a:latin typeface="Arial"/>
                <a:cs typeface="Arial"/>
              </a:rPr>
              <a:t>y</a:t>
            </a:r>
            <a:r>
              <a:rPr sz="2000" b="1" spc="-85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spc="-45" dirty="0">
                <a:solidFill>
                  <a:srgbClr val="F8F7F4"/>
                </a:solidFill>
                <a:latin typeface="Arial"/>
                <a:cs typeface="Arial"/>
              </a:rPr>
              <a:t>l</a:t>
            </a:r>
            <a:r>
              <a:rPr sz="2000" b="1" spc="35" dirty="0">
                <a:solidFill>
                  <a:srgbClr val="F8F7F4"/>
                </a:solidFill>
                <a:latin typeface="Arial"/>
                <a:cs typeface="Arial"/>
              </a:rPr>
              <a:t>a</a:t>
            </a:r>
            <a:r>
              <a:rPr sz="2000" b="1" spc="-40" dirty="0">
                <a:solidFill>
                  <a:srgbClr val="F8F7F4"/>
                </a:solidFill>
                <a:latin typeface="Arial"/>
                <a:cs typeface="Arial"/>
              </a:rPr>
              <a:t>n</a:t>
            </a:r>
            <a:r>
              <a:rPr sz="2000" b="1" spc="-50" dirty="0">
                <a:solidFill>
                  <a:srgbClr val="F8F7F4"/>
                </a:solidFill>
                <a:latin typeface="Arial"/>
                <a:cs typeface="Arial"/>
              </a:rPr>
              <a:t>g</a:t>
            </a:r>
            <a:r>
              <a:rPr sz="2000" b="1" spc="25" dirty="0">
                <a:solidFill>
                  <a:srgbClr val="F8F7F4"/>
                </a:solidFill>
                <a:latin typeface="Arial"/>
                <a:cs typeface="Arial"/>
              </a:rPr>
              <a:t>u</a:t>
            </a:r>
            <a:r>
              <a:rPr sz="2000" b="1" spc="10" dirty="0">
                <a:solidFill>
                  <a:srgbClr val="F8F7F4"/>
                </a:solidFill>
                <a:latin typeface="Arial"/>
                <a:cs typeface="Arial"/>
              </a:rPr>
              <a:t>a</a:t>
            </a:r>
            <a:r>
              <a:rPr sz="2000" b="1" spc="-90" dirty="0">
                <a:solidFill>
                  <a:srgbClr val="F8F7F4"/>
                </a:solidFill>
                <a:latin typeface="Arial"/>
                <a:cs typeface="Arial"/>
              </a:rPr>
              <a:t>g</a:t>
            </a:r>
            <a:r>
              <a:rPr sz="2000" b="1" spc="85" dirty="0">
                <a:solidFill>
                  <a:srgbClr val="F8F7F4"/>
                </a:solidFill>
                <a:latin typeface="Arial"/>
                <a:cs typeface="Arial"/>
              </a:rPr>
              <a:t>e</a:t>
            </a:r>
            <a:r>
              <a:rPr sz="2000" b="1" spc="-75" dirty="0">
                <a:solidFill>
                  <a:srgbClr val="F8F7F4"/>
                </a:solidFill>
                <a:latin typeface="Arial"/>
                <a:cs typeface="Arial"/>
              </a:rPr>
              <a:t>!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176280" y="6536785"/>
            <a:ext cx="1206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latin typeface="Microsoft Sans Serif"/>
                <a:cs typeface="Microsoft Sans Serif"/>
              </a:rPr>
              <a:t>7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8284" y="2918460"/>
            <a:ext cx="3224783" cy="173735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243369" y="2073715"/>
            <a:ext cx="268668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z="2000" b="1" spc="-105" dirty="0">
                <a:solidFill>
                  <a:srgbClr val="F8F7F4"/>
                </a:solidFill>
                <a:latin typeface="Arial"/>
                <a:cs typeface="Arial"/>
              </a:rPr>
              <a:t>B</a:t>
            </a:r>
            <a:r>
              <a:rPr sz="2000" b="1" spc="-80" dirty="0">
                <a:solidFill>
                  <a:srgbClr val="F8F7F4"/>
                </a:solidFill>
                <a:latin typeface="Arial"/>
                <a:cs typeface="Arial"/>
              </a:rPr>
              <a:t>u</a:t>
            </a:r>
            <a:r>
              <a:rPr sz="2000" b="1" spc="-20" dirty="0">
                <a:solidFill>
                  <a:srgbClr val="F8F7F4"/>
                </a:solidFill>
                <a:latin typeface="Arial"/>
                <a:cs typeface="Arial"/>
              </a:rPr>
              <a:t>i</a:t>
            </a:r>
            <a:r>
              <a:rPr sz="2000" b="1" spc="10" dirty="0">
                <a:solidFill>
                  <a:srgbClr val="F8F7F4"/>
                </a:solidFill>
                <a:latin typeface="Arial"/>
                <a:cs typeface="Arial"/>
              </a:rPr>
              <a:t>l</a:t>
            </a:r>
            <a:r>
              <a:rPr sz="2000" b="1" spc="30" dirty="0">
                <a:solidFill>
                  <a:srgbClr val="F8F7F4"/>
                </a:solidFill>
                <a:latin typeface="Arial"/>
                <a:cs typeface="Arial"/>
              </a:rPr>
              <a:t>d</a:t>
            </a:r>
            <a:r>
              <a:rPr sz="2000" b="1" spc="-100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F8F7F4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8F7F4"/>
                </a:solidFill>
                <a:latin typeface="Arial"/>
                <a:cs typeface="Arial"/>
              </a:rPr>
              <a:t>n</a:t>
            </a:r>
            <a:r>
              <a:rPr sz="2000" b="1" spc="90" dirty="0">
                <a:solidFill>
                  <a:srgbClr val="F8F7F4"/>
                </a:solidFill>
                <a:latin typeface="Arial"/>
                <a:cs typeface="Arial"/>
              </a:rPr>
              <a:t>t</a:t>
            </a:r>
            <a:r>
              <a:rPr sz="2000" b="1" spc="165" dirty="0">
                <a:solidFill>
                  <a:srgbClr val="F8F7F4"/>
                </a:solidFill>
                <a:latin typeface="Arial"/>
                <a:cs typeface="Arial"/>
              </a:rPr>
              <a:t>e</a:t>
            </a:r>
            <a:r>
              <a:rPr sz="2000" b="1" spc="10" dirty="0">
                <a:solidFill>
                  <a:srgbClr val="F8F7F4"/>
                </a:solidFill>
                <a:latin typeface="Arial"/>
                <a:cs typeface="Arial"/>
              </a:rPr>
              <a:t>r</a:t>
            </a:r>
            <a:r>
              <a:rPr sz="2000" b="1" spc="60" dirty="0">
                <a:solidFill>
                  <a:srgbClr val="F8F7F4"/>
                </a:solidFill>
                <a:latin typeface="Arial"/>
                <a:cs typeface="Arial"/>
              </a:rPr>
              <a:t>ac</a:t>
            </a:r>
            <a:r>
              <a:rPr sz="2000" b="1" spc="80" dirty="0">
                <a:solidFill>
                  <a:srgbClr val="F8F7F4"/>
                </a:solidFill>
                <a:latin typeface="Arial"/>
                <a:cs typeface="Arial"/>
              </a:rPr>
              <a:t>t</a:t>
            </a:r>
            <a:r>
              <a:rPr sz="2000" b="1" spc="75" dirty="0">
                <a:solidFill>
                  <a:srgbClr val="F8F7F4"/>
                </a:solidFill>
                <a:latin typeface="Arial"/>
                <a:cs typeface="Arial"/>
              </a:rPr>
              <a:t>i</a:t>
            </a:r>
            <a:r>
              <a:rPr sz="2000" b="1" spc="35" dirty="0">
                <a:solidFill>
                  <a:srgbClr val="F8F7F4"/>
                </a:solidFill>
                <a:latin typeface="Arial"/>
                <a:cs typeface="Arial"/>
              </a:rPr>
              <a:t>v</a:t>
            </a:r>
            <a:r>
              <a:rPr sz="2000" b="1" spc="40" dirty="0">
                <a:solidFill>
                  <a:srgbClr val="F8F7F4"/>
                </a:solidFill>
                <a:latin typeface="Arial"/>
                <a:cs typeface="Arial"/>
              </a:rPr>
              <a:t>e</a:t>
            </a:r>
            <a:r>
              <a:rPr sz="2000" b="1" spc="-110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F8F7F4"/>
                </a:solidFill>
                <a:latin typeface="Arial"/>
                <a:cs typeface="Arial"/>
              </a:rPr>
              <a:t>D</a:t>
            </a:r>
            <a:r>
              <a:rPr sz="2000" b="1" spc="65" dirty="0">
                <a:solidFill>
                  <a:srgbClr val="F8F7F4"/>
                </a:solidFill>
                <a:latin typeface="Arial"/>
                <a:cs typeface="Arial"/>
              </a:rPr>
              <a:t>ata  </a:t>
            </a:r>
            <a:r>
              <a:rPr sz="2000" b="1" spc="20" dirty="0">
                <a:solidFill>
                  <a:srgbClr val="F8F7F4"/>
                </a:solidFill>
                <a:latin typeface="Arial"/>
                <a:cs typeface="Arial"/>
              </a:rPr>
              <a:t>Applications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52429" y="5726484"/>
            <a:ext cx="2580640" cy="586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started</a:t>
            </a:r>
            <a:r>
              <a:rPr sz="1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1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our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u="sng" spc="50" dirty="0">
                <a:solidFill>
                  <a:srgbClr val="FF3620"/>
                </a:solidFill>
                <a:uFill>
                  <a:solidFill>
                    <a:srgbClr val="FF3620"/>
                  </a:solidFill>
                </a:uFill>
                <a:latin typeface="Microsoft Sans Serif"/>
                <a:cs typeface="Microsoft Sans Serif"/>
                <a:hlinkClick r:id="rId7"/>
              </a:rPr>
              <a:t>github </a:t>
            </a:r>
            <a:r>
              <a:rPr sz="1600" spc="-409" dirty="0">
                <a:solidFill>
                  <a:srgbClr val="FF3620"/>
                </a:solidFill>
                <a:latin typeface="Microsoft Sans Serif"/>
                <a:cs typeface="Microsoft Sans Serif"/>
              </a:rPr>
              <a:t> </a:t>
            </a:r>
            <a:r>
              <a:rPr sz="1600" u="sng" spc="15" dirty="0">
                <a:solidFill>
                  <a:srgbClr val="FF3620"/>
                </a:solidFill>
                <a:uFill>
                  <a:solidFill>
                    <a:srgbClr val="FF3620"/>
                  </a:solidFill>
                </a:uFill>
                <a:latin typeface="Microsoft Sans Serif"/>
                <a:cs typeface="Microsoft Sans Serif"/>
                <a:hlinkClick r:id="rId7"/>
              </a:rPr>
              <a:t>example</a:t>
            </a:r>
            <a:r>
              <a:rPr sz="1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!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21980" y="2852927"/>
            <a:ext cx="3224783" cy="240182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4914900" y="2814840"/>
            <a:ext cx="730250" cy="1409700"/>
            <a:chOff x="4914900" y="2814840"/>
            <a:chExt cx="730250" cy="1409700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4900" y="2814840"/>
              <a:ext cx="729995" cy="82142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60620" y="3581400"/>
              <a:ext cx="638555" cy="64312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885637" y="4566844"/>
            <a:ext cx="1521460" cy="6921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2480"/>
              </a:lnSpc>
              <a:spcBef>
                <a:spcPts val="420"/>
              </a:spcBef>
            </a:pPr>
            <a:r>
              <a:rPr sz="2300" spc="-10" dirty="0">
                <a:solidFill>
                  <a:srgbClr val="FF3620"/>
                </a:solidFill>
                <a:latin typeface="Lucida Sans Unicode"/>
                <a:cs typeface="Lucida Sans Unicode"/>
              </a:rPr>
              <a:t>Databricks  </a:t>
            </a:r>
            <a:r>
              <a:rPr sz="2300" spc="25" dirty="0">
                <a:solidFill>
                  <a:srgbClr val="FF3620"/>
                </a:solidFill>
                <a:latin typeface="Lucida Sans Unicode"/>
                <a:cs typeface="Lucida Sans Unicode"/>
              </a:rPr>
              <a:t>Connect</a:t>
            </a:r>
            <a:endParaRPr sz="2300">
              <a:latin typeface="Lucida Sans Unicode"/>
              <a:cs typeface="Lucida Sans Unicode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34911" y="4530852"/>
            <a:ext cx="582167" cy="583691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5967984" y="3084576"/>
            <a:ext cx="879475" cy="1228725"/>
            <a:chOff x="5967984" y="3084576"/>
            <a:chExt cx="879475" cy="1228725"/>
          </a:xfrm>
        </p:grpSpPr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67984" y="3084576"/>
              <a:ext cx="251459" cy="40843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24372" y="3491484"/>
              <a:ext cx="822959" cy="821423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297811" y="3116576"/>
            <a:ext cx="76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5" dirty="0">
                <a:solidFill>
                  <a:srgbClr val="F8F7F4"/>
                </a:solidFill>
                <a:latin typeface="Arial"/>
                <a:cs typeface="Arial"/>
              </a:rPr>
              <a:t>Scala3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83051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80" dirty="0">
                <a:latin typeface="Lucida Sans Unicode"/>
                <a:cs typeface="Lucida Sans Unicode"/>
              </a:rPr>
              <a:t>SQL</a:t>
            </a:r>
            <a:r>
              <a:rPr sz="4000" b="0" spc="-270" dirty="0">
                <a:latin typeface="Lucida Sans Unicode"/>
                <a:cs typeface="Lucida Sans Unicode"/>
              </a:rPr>
              <a:t> </a:t>
            </a:r>
            <a:r>
              <a:rPr sz="4000" b="0" spc="-35" dirty="0">
                <a:latin typeface="Lucida Sans Unicode"/>
                <a:cs typeface="Lucida Sans Unicode"/>
              </a:rPr>
              <a:t>User</a:t>
            </a:r>
            <a:r>
              <a:rPr sz="4000" b="0" spc="-265" dirty="0">
                <a:latin typeface="Lucida Sans Unicode"/>
                <a:cs typeface="Lucida Sans Unicode"/>
              </a:rPr>
              <a:t> </a:t>
            </a:r>
            <a:r>
              <a:rPr sz="4000" b="0" spc="-50" dirty="0">
                <a:latin typeface="Lucida Sans Unicode"/>
                <a:cs typeface="Lucida Sans Unicode"/>
              </a:rPr>
              <a:t>Defined</a:t>
            </a:r>
            <a:r>
              <a:rPr sz="4000" b="0" spc="-265" dirty="0">
                <a:latin typeface="Lucida Sans Unicode"/>
                <a:cs typeface="Lucida Sans Unicode"/>
              </a:rPr>
              <a:t> </a:t>
            </a:r>
            <a:r>
              <a:rPr sz="4000" b="0" spc="30" dirty="0">
                <a:latin typeface="Lucida Sans Unicode"/>
                <a:cs typeface="Lucida Sans Unicode"/>
              </a:rPr>
              <a:t>Scalar</a:t>
            </a:r>
            <a:r>
              <a:rPr sz="4000" b="0" spc="-265" dirty="0">
                <a:latin typeface="Lucida Sans Unicode"/>
                <a:cs typeface="Lucida Sans Unicode"/>
              </a:rPr>
              <a:t> </a:t>
            </a:r>
            <a:r>
              <a:rPr sz="4000" b="0" spc="-25" dirty="0">
                <a:latin typeface="Lucida Sans Unicode"/>
                <a:cs typeface="Lucida Sans Unicode"/>
              </a:rPr>
              <a:t>Functions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8262" y="1912124"/>
            <a:ext cx="8439785" cy="2456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Times New Roman"/>
              <a:buChar char="●"/>
              <a:tabLst>
                <a:tab pos="393065" algn="l"/>
                <a:tab pos="393700" algn="l"/>
              </a:tabLst>
            </a:pP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Encapsulate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(complex)</a:t>
            </a:r>
            <a:r>
              <a:rPr sz="24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expressions,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including</a:t>
            </a:r>
            <a:r>
              <a:rPr sz="24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subqueries</a:t>
            </a:r>
            <a:endParaRPr sz="24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2530"/>
              </a:spcBef>
              <a:buFont typeface="Times New Roman"/>
              <a:buChar char="●"/>
              <a:tabLst>
                <a:tab pos="393065" algn="l"/>
                <a:tab pos="393700" algn="l"/>
              </a:tabLst>
            </a:pP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May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contain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subqueries</a:t>
            </a:r>
            <a:endParaRPr sz="24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2545"/>
              </a:spcBef>
              <a:buFont typeface="Times New Roman"/>
              <a:buChar char="●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Return</a:t>
            </a:r>
            <a:r>
              <a:rPr sz="24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scalar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value</a:t>
            </a:r>
            <a:endParaRPr sz="24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2545"/>
              </a:spcBef>
              <a:buFont typeface="Times New Roman"/>
              <a:buChar char="●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Can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F8F7F4"/>
                </a:solidFill>
                <a:latin typeface="Microsoft Sans Serif"/>
                <a:cs typeface="Microsoft Sans Serif"/>
              </a:rPr>
              <a:t>be</a:t>
            </a:r>
            <a:r>
              <a:rPr sz="24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used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in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8F7F4"/>
                </a:solidFill>
                <a:latin typeface="Microsoft Sans Serif"/>
                <a:cs typeface="Microsoft Sans Serif"/>
              </a:rPr>
              <a:t>most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places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where</a:t>
            </a:r>
            <a:r>
              <a:rPr sz="24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builtin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functions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go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1B3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8442" y="6472304"/>
            <a:ext cx="2788285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5"/>
              </a:lnSpc>
            </a:pPr>
            <a:r>
              <a:rPr sz="1100" spc="6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5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5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2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2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83051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80" dirty="0">
                <a:latin typeface="Lucida Sans Unicode"/>
                <a:cs typeface="Lucida Sans Unicode"/>
              </a:rPr>
              <a:t>SQL</a:t>
            </a:r>
            <a:r>
              <a:rPr sz="4000" b="0" spc="-270" dirty="0">
                <a:latin typeface="Lucida Sans Unicode"/>
                <a:cs typeface="Lucida Sans Unicode"/>
              </a:rPr>
              <a:t> </a:t>
            </a:r>
            <a:r>
              <a:rPr sz="4000" b="0" spc="-35" dirty="0">
                <a:latin typeface="Lucida Sans Unicode"/>
                <a:cs typeface="Lucida Sans Unicode"/>
              </a:rPr>
              <a:t>User</a:t>
            </a:r>
            <a:r>
              <a:rPr sz="4000" b="0" spc="-265" dirty="0">
                <a:latin typeface="Lucida Sans Unicode"/>
                <a:cs typeface="Lucida Sans Unicode"/>
              </a:rPr>
              <a:t> </a:t>
            </a:r>
            <a:r>
              <a:rPr sz="4000" b="0" spc="-50" dirty="0">
                <a:latin typeface="Lucida Sans Unicode"/>
                <a:cs typeface="Lucida Sans Unicode"/>
              </a:rPr>
              <a:t>Defined</a:t>
            </a:r>
            <a:r>
              <a:rPr sz="4000" b="0" spc="-265" dirty="0">
                <a:latin typeface="Lucida Sans Unicode"/>
                <a:cs typeface="Lucida Sans Unicode"/>
              </a:rPr>
              <a:t> </a:t>
            </a:r>
            <a:r>
              <a:rPr sz="4000" b="0" spc="30" dirty="0">
                <a:latin typeface="Lucida Sans Unicode"/>
                <a:cs typeface="Lucida Sans Unicode"/>
              </a:rPr>
              <a:t>Scalar</a:t>
            </a:r>
            <a:r>
              <a:rPr sz="4000" b="0" spc="-265" dirty="0">
                <a:latin typeface="Lucida Sans Unicode"/>
                <a:cs typeface="Lucida Sans Unicode"/>
              </a:rPr>
              <a:t> </a:t>
            </a:r>
            <a:r>
              <a:rPr sz="4000" b="0" spc="-25" dirty="0">
                <a:latin typeface="Lucida Sans Unicode"/>
                <a:cs typeface="Lucida Sans Unicode"/>
              </a:rPr>
              <a:t>Functions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5783" y="1241919"/>
            <a:ext cx="5466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solidFill>
                  <a:srgbClr val="FF5F46"/>
                </a:solidFill>
                <a:latin typeface="Lucida Sans Unicode"/>
                <a:cs typeface="Lucida Sans Unicode"/>
              </a:rPr>
              <a:t>Persists</a:t>
            </a:r>
            <a:r>
              <a:rPr sz="2400" spc="-160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FF5F46"/>
                </a:solidFill>
                <a:latin typeface="Lucida Sans Unicode"/>
                <a:cs typeface="Lucida Sans Unicode"/>
              </a:rPr>
              <a:t>complex</a:t>
            </a:r>
            <a:r>
              <a:rPr sz="2400" spc="-160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-35" dirty="0">
                <a:solidFill>
                  <a:srgbClr val="FF5F46"/>
                </a:solidFill>
                <a:latin typeface="Lucida Sans Unicode"/>
                <a:cs typeface="Lucida Sans Unicode"/>
              </a:rPr>
              <a:t>expression</a:t>
            </a:r>
            <a:r>
              <a:rPr sz="2400" spc="-160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10" dirty="0">
                <a:solidFill>
                  <a:srgbClr val="FF5F46"/>
                </a:solidFill>
                <a:latin typeface="Lucida Sans Unicode"/>
                <a:cs typeface="Lucida Sans Unicode"/>
              </a:rPr>
              <a:t>patterns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52665" y="1737169"/>
            <a:ext cx="9515475" cy="4836795"/>
            <a:chOff x="752665" y="1737169"/>
            <a:chExt cx="9515475" cy="4836795"/>
          </a:xfrm>
        </p:grpSpPr>
        <p:sp>
          <p:nvSpPr>
            <p:cNvPr id="8" name="object 8"/>
            <p:cNvSpPr/>
            <p:nvPr/>
          </p:nvSpPr>
          <p:spPr>
            <a:xfrm>
              <a:off x="838682" y="1826259"/>
              <a:ext cx="9429750" cy="4747260"/>
            </a:xfrm>
            <a:custGeom>
              <a:avLst/>
              <a:gdLst/>
              <a:ahLst/>
              <a:cxnLst/>
              <a:rect l="l" t="t" r="r" b="b"/>
              <a:pathLst>
                <a:path w="9429750" h="4747259">
                  <a:moveTo>
                    <a:pt x="9429369" y="2540"/>
                  </a:moveTo>
                  <a:lnTo>
                    <a:pt x="9428518" y="2540"/>
                  </a:lnTo>
                  <a:lnTo>
                    <a:pt x="9428518" y="0"/>
                  </a:lnTo>
                  <a:lnTo>
                    <a:pt x="9338577" y="0"/>
                  </a:lnTo>
                  <a:lnTo>
                    <a:pt x="9338577" y="2540"/>
                  </a:lnTo>
                  <a:lnTo>
                    <a:pt x="9338577" y="8890"/>
                  </a:lnTo>
                  <a:lnTo>
                    <a:pt x="9338589" y="4654220"/>
                  </a:lnTo>
                  <a:lnTo>
                    <a:pt x="9525" y="4654220"/>
                  </a:lnTo>
                  <a:lnTo>
                    <a:pt x="9525" y="4653280"/>
                  </a:lnTo>
                  <a:lnTo>
                    <a:pt x="0" y="4653280"/>
                  </a:lnTo>
                  <a:lnTo>
                    <a:pt x="0" y="4738370"/>
                  </a:lnTo>
                  <a:lnTo>
                    <a:pt x="0" y="4745990"/>
                  </a:lnTo>
                  <a:lnTo>
                    <a:pt x="1130" y="4745990"/>
                  </a:lnTo>
                  <a:lnTo>
                    <a:pt x="1130" y="4747260"/>
                  </a:lnTo>
                  <a:lnTo>
                    <a:pt x="9428239" y="4747260"/>
                  </a:lnTo>
                  <a:lnTo>
                    <a:pt x="9428239" y="4745990"/>
                  </a:lnTo>
                  <a:lnTo>
                    <a:pt x="9429369" y="4745990"/>
                  </a:lnTo>
                  <a:lnTo>
                    <a:pt x="9429369" y="4738370"/>
                  </a:lnTo>
                  <a:lnTo>
                    <a:pt x="9429369" y="8890"/>
                  </a:lnTo>
                  <a:lnTo>
                    <a:pt x="9429369" y="254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7427" y="1741932"/>
              <a:ext cx="9420225" cy="4738370"/>
            </a:xfrm>
            <a:custGeom>
              <a:avLst/>
              <a:gdLst/>
              <a:ahLst/>
              <a:cxnLst/>
              <a:rect l="l" t="t" r="r" b="b"/>
              <a:pathLst>
                <a:path w="9420225" h="4738370">
                  <a:moveTo>
                    <a:pt x="0" y="0"/>
                  </a:moveTo>
                  <a:lnTo>
                    <a:pt x="9419844" y="0"/>
                  </a:lnTo>
                  <a:lnTo>
                    <a:pt x="9419844" y="4738116"/>
                  </a:lnTo>
                  <a:lnTo>
                    <a:pt x="0" y="4738116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36819" y="1771136"/>
            <a:ext cx="8028305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950" indent="-222885">
              <a:lnSpc>
                <a:spcPct val="100000"/>
              </a:lnSpc>
              <a:spcBef>
                <a:spcPts val="95"/>
              </a:spcBef>
              <a:buClr>
                <a:srgbClr val="D3D3D3"/>
              </a:buClr>
              <a:buChar char="&gt;"/>
              <a:tabLst>
                <a:tab pos="235585" algn="l"/>
              </a:tabLst>
            </a:pP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CREATE</a:t>
            </a:r>
            <a:r>
              <a:rPr sz="1600" spc="-2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FUNCTION</a:t>
            </a:r>
            <a:r>
              <a:rPr sz="1600" spc="-2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roll_dice(</a:t>
            </a:r>
            <a:endParaRPr sz="1600">
              <a:latin typeface="Consolas"/>
              <a:cs typeface="Consolas"/>
            </a:endParaRPr>
          </a:p>
          <a:p>
            <a:pPr marL="234950" marR="5080">
              <a:lnSpc>
                <a:spcPct val="100000"/>
              </a:lnSpc>
            </a:pP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num_dice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INT</a:t>
            </a:r>
            <a:r>
              <a:rPr sz="160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DEFAULT</a:t>
            </a:r>
            <a:r>
              <a:rPr sz="160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r>
              <a:rPr sz="1600" dirty="0">
                <a:solidFill>
                  <a:srgbClr val="B5CEA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4299DF"/>
                </a:solidFill>
                <a:latin typeface="Consolas"/>
                <a:cs typeface="Consolas"/>
              </a:rPr>
              <a:t>COMMENT</a:t>
            </a:r>
            <a:r>
              <a:rPr sz="1600" spc="-5" dirty="0">
                <a:solidFill>
                  <a:srgbClr val="4299D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'number</a:t>
            </a:r>
            <a:r>
              <a:rPr sz="16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of</a:t>
            </a:r>
            <a:r>
              <a:rPr sz="16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dice</a:t>
            </a:r>
            <a:r>
              <a:rPr sz="16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CE9178"/>
                </a:solidFill>
                <a:latin typeface="Consolas"/>
                <a:cs typeface="Consolas"/>
              </a:rPr>
              <a:t>to</a:t>
            </a:r>
            <a:r>
              <a:rPr sz="16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roll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(Default:</a:t>
            </a:r>
            <a:r>
              <a:rPr sz="16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1)’</a:t>
            </a:r>
            <a:r>
              <a:rPr sz="1600" spc="-15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 num_sides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INT</a:t>
            </a:r>
            <a:r>
              <a:rPr sz="1600" spc="-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DEFAULT</a:t>
            </a:r>
            <a:r>
              <a:rPr sz="160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B5CEA8"/>
                </a:solidFill>
                <a:latin typeface="Consolas"/>
                <a:cs typeface="Consolas"/>
              </a:rPr>
              <a:t>6</a:t>
            </a:r>
            <a:r>
              <a:rPr sz="1600" dirty="0">
                <a:solidFill>
                  <a:srgbClr val="B5CEA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4299DF"/>
                </a:solidFill>
                <a:latin typeface="Consolas"/>
                <a:cs typeface="Consolas"/>
              </a:rPr>
              <a:t>COMMENT</a:t>
            </a:r>
            <a:r>
              <a:rPr sz="1600" dirty="0">
                <a:solidFill>
                  <a:srgbClr val="4299DF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'number</a:t>
            </a:r>
            <a:r>
              <a:rPr sz="16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CE9178"/>
                </a:solidFill>
                <a:latin typeface="Consolas"/>
                <a:cs typeface="Consolas"/>
              </a:rPr>
              <a:t>of</a:t>
            </a:r>
            <a:r>
              <a:rPr sz="16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sides</a:t>
            </a:r>
            <a:r>
              <a:rPr sz="16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per</a:t>
            </a:r>
            <a:r>
              <a:rPr sz="16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die</a:t>
            </a:r>
            <a:r>
              <a:rPr sz="1600" spc="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(Default:</a:t>
            </a:r>
            <a:r>
              <a:rPr sz="160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6)'</a:t>
            </a:r>
            <a:endParaRPr sz="1600">
              <a:latin typeface="Consolas"/>
              <a:cs typeface="Consolas"/>
            </a:endParaRPr>
          </a:p>
          <a:p>
            <a:pPr marL="234950" marR="3448050" indent="-222885">
              <a:lnSpc>
                <a:spcPct val="100000"/>
              </a:lnSpc>
            </a:pP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) </a:t>
            </a:r>
            <a:r>
              <a:rPr sz="1600" spc="-10" dirty="0">
                <a:solidFill>
                  <a:srgbClr val="4299DF"/>
                </a:solidFill>
                <a:latin typeface="Consolas"/>
                <a:cs typeface="Consolas"/>
              </a:rPr>
              <a:t>COMMENT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'Roll</a:t>
            </a:r>
            <a:r>
              <a:rPr sz="1600" spc="-5" dirty="0">
                <a:solidFill>
                  <a:srgbClr val="CE9178"/>
                </a:solidFill>
                <a:latin typeface="Consolas"/>
                <a:cs typeface="Consolas"/>
              </a:rPr>
              <a:t> a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number</a:t>
            </a:r>
            <a:r>
              <a:rPr sz="1600" spc="-5" dirty="0">
                <a:solidFill>
                  <a:srgbClr val="CE9178"/>
                </a:solidFill>
                <a:latin typeface="Consolas"/>
                <a:cs typeface="Consolas"/>
              </a:rPr>
              <a:t> of</a:t>
            </a:r>
            <a:r>
              <a:rPr sz="1600" spc="-20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n-sided</a:t>
            </a:r>
            <a:r>
              <a:rPr sz="16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dice’ </a:t>
            </a:r>
            <a:r>
              <a:rPr sz="1600" spc="-86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RETURN</a:t>
            </a:r>
            <a:r>
              <a:rPr sz="160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aggregate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endParaRPr sz="1600">
              <a:latin typeface="Consolas"/>
              <a:cs typeface="Consolas"/>
            </a:endParaRPr>
          </a:p>
          <a:p>
            <a:pPr marL="457200">
              <a:lnSpc>
                <a:spcPct val="100000"/>
              </a:lnSpc>
            </a:pP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sequence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6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roll_dice.num_dice,</a:t>
            </a:r>
            <a:r>
              <a:rPr sz="16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),</a:t>
            </a:r>
            <a:endParaRPr sz="1600">
              <a:latin typeface="Consolas"/>
              <a:cs typeface="Consolas"/>
            </a:endParaRPr>
          </a:p>
          <a:p>
            <a:pPr marL="457200">
              <a:lnSpc>
                <a:spcPct val="100000"/>
              </a:lnSpc>
            </a:pPr>
            <a:r>
              <a:rPr sz="1600" spc="-5" dirty="0">
                <a:solidFill>
                  <a:srgbClr val="B5CEA8"/>
                </a:solidFill>
                <a:latin typeface="Consolas"/>
                <a:cs typeface="Consolas"/>
              </a:rPr>
              <a:t>0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endParaRPr sz="1600">
              <a:latin typeface="Consolas"/>
              <a:cs typeface="Consolas"/>
            </a:endParaRPr>
          </a:p>
          <a:p>
            <a:pPr marL="457200" marR="2002155">
              <a:lnSpc>
                <a:spcPct val="100000"/>
              </a:lnSpc>
            </a:pP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(acc,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 x) </a:t>
            </a:r>
            <a:r>
              <a:rPr sz="1600" spc="-15" dirty="0">
                <a:solidFill>
                  <a:srgbClr val="D3D3D3"/>
                </a:solidFill>
                <a:latin typeface="Consolas"/>
                <a:cs typeface="Consolas"/>
              </a:rPr>
              <a:t>-&gt;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(rand()</a:t>
            </a:r>
            <a:r>
              <a:rPr sz="160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*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roll_dice.num_sides)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 ::</a:t>
            </a:r>
            <a:r>
              <a:rPr sz="160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INT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600" spc="-86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acc</a:t>
            </a:r>
            <a:r>
              <a:rPr sz="16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-&gt;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acc</a:t>
            </a:r>
            <a:r>
              <a:rPr sz="1600" spc="-2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+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 roll_dice.num_dice</a:t>
            </a:r>
            <a:endParaRPr sz="1600">
              <a:latin typeface="Consolas"/>
              <a:cs typeface="Consolas"/>
            </a:endParaRPr>
          </a:p>
          <a:p>
            <a:pPr marL="234950">
              <a:lnSpc>
                <a:spcPct val="100000"/>
              </a:lnSpc>
            </a:pP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6819" y="4453360"/>
            <a:ext cx="2806065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49580">
              <a:lnSpc>
                <a:spcPct val="100000"/>
              </a:lnSpc>
              <a:spcBef>
                <a:spcPts val="95"/>
              </a:spcBef>
              <a:buClr>
                <a:srgbClr val="D3D3D3"/>
              </a:buClr>
              <a:buChar char="&gt;"/>
              <a:tabLst>
                <a:tab pos="235585" algn="l"/>
              </a:tabLst>
            </a:pP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SELECT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roll_dice(); </a:t>
            </a:r>
            <a:r>
              <a:rPr sz="1600" spc="-86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B5CEA8"/>
                </a:solidFill>
                <a:latin typeface="Consolas"/>
                <a:cs typeface="Consolas"/>
              </a:rPr>
              <a:t>3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6A9954"/>
                </a:solidFill>
                <a:latin typeface="Consolas"/>
                <a:cs typeface="Consolas"/>
              </a:rPr>
              <a:t>--</a:t>
            </a:r>
            <a:r>
              <a:rPr sz="1600" spc="-2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6A9954"/>
                </a:solidFill>
                <a:latin typeface="Consolas"/>
                <a:cs typeface="Consolas"/>
              </a:rPr>
              <a:t>Roll</a:t>
            </a:r>
            <a:r>
              <a:rPr sz="1600" spc="-2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6A9954"/>
                </a:solidFill>
                <a:latin typeface="Consolas"/>
                <a:cs typeface="Consolas"/>
              </a:rPr>
              <a:t>3</a:t>
            </a:r>
            <a:r>
              <a:rPr sz="1600" spc="-2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6A9954"/>
                </a:solidFill>
                <a:latin typeface="Consolas"/>
                <a:cs typeface="Consolas"/>
              </a:rPr>
              <a:t>6-sided</a:t>
            </a:r>
            <a:r>
              <a:rPr sz="1600" spc="-15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6A9954"/>
                </a:solidFill>
                <a:latin typeface="Consolas"/>
                <a:cs typeface="Consolas"/>
              </a:rPr>
              <a:t>dice</a:t>
            </a:r>
            <a:endParaRPr sz="1600">
              <a:latin typeface="Consolas"/>
              <a:cs typeface="Consolas"/>
            </a:endParaRPr>
          </a:p>
          <a:p>
            <a:pPr marL="12700" marR="338455">
              <a:lnSpc>
                <a:spcPct val="100000"/>
              </a:lnSpc>
              <a:buClr>
                <a:srgbClr val="D3D3D3"/>
              </a:buClr>
              <a:buChar char="&gt;"/>
              <a:tabLst>
                <a:tab pos="235585" algn="l"/>
              </a:tabLst>
            </a:pP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SELECT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roll_dice(</a:t>
            </a:r>
            <a:r>
              <a:rPr sz="1600" spc="-10" dirty="0">
                <a:solidFill>
                  <a:srgbClr val="B5CEA8"/>
                </a:solidFill>
                <a:latin typeface="Consolas"/>
                <a:cs typeface="Consolas"/>
              </a:rPr>
              <a:t>3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); </a:t>
            </a:r>
            <a:r>
              <a:rPr sz="1600" spc="-86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B5CEA8"/>
                </a:solidFill>
                <a:latin typeface="Consolas"/>
                <a:cs typeface="Consolas"/>
              </a:rPr>
              <a:t>15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6A9954"/>
                </a:solidFill>
                <a:latin typeface="Consolas"/>
                <a:cs typeface="Consolas"/>
              </a:rPr>
              <a:t>--</a:t>
            </a:r>
            <a:r>
              <a:rPr sz="1600" spc="-2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6A9954"/>
                </a:solidFill>
                <a:latin typeface="Consolas"/>
                <a:cs typeface="Consolas"/>
              </a:rPr>
              <a:t>Roll</a:t>
            </a:r>
            <a:r>
              <a:rPr sz="1600" spc="-2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6A9954"/>
                </a:solidFill>
                <a:latin typeface="Consolas"/>
                <a:cs typeface="Consolas"/>
              </a:rPr>
              <a:t>3</a:t>
            </a:r>
            <a:r>
              <a:rPr sz="1600" spc="-15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6A9954"/>
                </a:solidFill>
                <a:latin typeface="Consolas"/>
                <a:cs typeface="Consolas"/>
              </a:rPr>
              <a:t>10-sided</a:t>
            </a:r>
            <a:r>
              <a:rPr sz="1600" spc="-15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6A9954"/>
                </a:solidFill>
                <a:latin typeface="Consolas"/>
                <a:cs typeface="Consolas"/>
              </a:rPr>
              <a:t>dice</a:t>
            </a:r>
            <a:endParaRPr sz="16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  <a:buClr>
                <a:srgbClr val="D3D3D3"/>
              </a:buClr>
              <a:buChar char="&gt;"/>
              <a:tabLst>
                <a:tab pos="235585" algn="l"/>
              </a:tabLst>
            </a:pP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SELECT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roll_dice(</a:t>
            </a:r>
            <a:r>
              <a:rPr sz="1600" spc="-10" dirty="0">
                <a:solidFill>
                  <a:srgbClr val="B5CEA8"/>
                </a:solidFill>
                <a:latin typeface="Consolas"/>
                <a:cs typeface="Consolas"/>
              </a:rPr>
              <a:t>3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600" spc="-10" dirty="0">
                <a:solidFill>
                  <a:srgbClr val="B5CEA8"/>
                </a:solidFill>
                <a:latin typeface="Consolas"/>
                <a:cs typeface="Consolas"/>
              </a:rPr>
              <a:t>10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 </a:t>
            </a:r>
            <a:r>
              <a:rPr sz="1600" spc="-86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B5CEA8"/>
                </a:solidFill>
                <a:latin typeface="Consolas"/>
                <a:cs typeface="Consolas"/>
              </a:rPr>
              <a:t>21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48048" y="6041528"/>
            <a:ext cx="382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AB00"/>
                </a:solidFill>
                <a:latin typeface="Arial MT"/>
                <a:cs typeface="Arial MT"/>
              </a:rPr>
              <a:t>SQL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81470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80" dirty="0">
                <a:latin typeface="Lucida Sans Unicode"/>
                <a:cs typeface="Lucida Sans Unicode"/>
              </a:rPr>
              <a:t>SQL</a:t>
            </a:r>
            <a:r>
              <a:rPr sz="4000" b="0" spc="-265" dirty="0">
                <a:latin typeface="Lucida Sans Unicode"/>
                <a:cs typeface="Lucida Sans Unicode"/>
              </a:rPr>
              <a:t> </a:t>
            </a:r>
            <a:r>
              <a:rPr sz="4000" b="0" spc="-35" dirty="0">
                <a:latin typeface="Lucida Sans Unicode"/>
                <a:cs typeface="Lucida Sans Unicode"/>
              </a:rPr>
              <a:t>User</a:t>
            </a:r>
            <a:r>
              <a:rPr sz="4000" b="0" spc="-265" dirty="0">
                <a:latin typeface="Lucida Sans Unicode"/>
                <a:cs typeface="Lucida Sans Unicode"/>
              </a:rPr>
              <a:t> </a:t>
            </a:r>
            <a:r>
              <a:rPr sz="4000" b="0" spc="-50" dirty="0">
                <a:latin typeface="Lucida Sans Unicode"/>
                <a:cs typeface="Lucida Sans Unicode"/>
              </a:rPr>
              <a:t>Defined</a:t>
            </a:r>
            <a:r>
              <a:rPr sz="4000" b="0" spc="-260" dirty="0">
                <a:latin typeface="Lucida Sans Unicode"/>
                <a:cs typeface="Lucida Sans Unicode"/>
              </a:rPr>
              <a:t> </a:t>
            </a:r>
            <a:r>
              <a:rPr sz="4000" b="0" spc="-60" dirty="0">
                <a:latin typeface="Lucida Sans Unicode"/>
                <a:cs typeface="Lucida Sans Unicode"/>
              </a:rPr>
              <a:t>Table</a:t>
            </a:r>
            <a:r>
              <a:rPr sz="4000" b="0" spc="-265" dirty="0">
                <a:latin typeface="Lucida Sans Unicode"/>
                <a:cs typeface="Lucida Sans Unicode"/>
              </a:rPr>
              <a:t> </a:t>
            </a:r>
            <a:r>
              <a:rPr sz="4000" b="0" spc="-25" dirty="0">
                <a:latin typeface="Lucida Sans Unicode"/>
                <a:cs typeface="Lucida Sans Unicode"/>
              </a:rPr>
              <a:t>Functions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8262" y="1912124"/>
            <a:ext cx="10514965" cy="1078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Font typeface="Times New Roman"/>
              <a:buChar char="●"/>
              <a:tabLst>
                <a:tab pos="393065" algn="l"/>
                <a:tab pos="393700" algn="l"/>
              </a:tabLst>
            </a:pP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Encapsulate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(complex)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8F7F4"/>
                </a:solidFill>
                <a:latin typeface="Microsoft Sans Serif"/>
                <a:cs typeface="Microsoft Sans Serif"/>
              </a:rPr>
              <a:t>correlated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subqueries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aka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parameterized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view</a:t>
            </a:r>
            <a:endParaRPr sz="24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2530"/>
              </a:spcBef>
              <a:buFont typeface="Times New Roman"/>
              <a:buChar char="●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Can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F8F7F4"/>
                </a:solidFill>
                <a:latin typeface="Microsoft Sans Serif"/>
                <a:cs typeface="Microsoft Sans Serif"/>
              </a:rPr>
              <a:t>be</a:t>
            </a:r>
            <a:r>
              <a:rPr sz="24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used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in</a:t>
            </a:r>
            <a:r>
              <a:rPr sz="24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F8F7F4"/>
                </a:solidFill>
                <a:latin typeface="Microsoft Sans Serif"/>
                <a:cs typeface="Microsoft Sans Serif"/>
              </a:rPr>
              <a:t>FROM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clause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8138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330" dirty="0">
                <a:latin typeface="Trebuchet MS"/>
                <a:cs typeface="Trebuchet MS"/>
              </a:rPr>
              <a:t>SQL</a:t>
            </a:r>
            <a:r>
              <a:rPr sz="4000" b="0" spc="-220" dirty="0">
                <a:latin typeface="Trebuchet MS"/>
                <a:cs typeface="Trebuchet MS"/>
              </a:rPr>
              <a:t> </a:t>
            </a:r>
            <a:r>
              <a:rPr sz="4000" b="0" spc="150" dirty="0">
                <a:latin typeface="Trebuchet MS"/>
                <a:cs typeface="Trebuchet MS"/>
              </a:rPr>
              <a:t>User</a:t>
            </a:r>
            <a:r>
              <a:rPr sz="4000" b="0" spc="-215" dirty="0">
                <a:latin typeface="Trebuchet MS"/>
                <a:cs typeface="Trebuchet MS"/>
              </a:rPr>
              <a:t> </a:t>
            </a:r>
            <a:r>
              <a:rPr sz="4000" b="0" spc="190" dirty="0">
                <a:latin typeface="Trebuchet MS"/>
                <a:cs typeface="Trebuchet MS"/>
              </a:rPr>
              <a:t>Deﬁned</a:t>
            </a:r>
            <a:r>
              <a:rPr sz="4000" b="0" spc="-215" dirty="0">
                <a:latin typeface="Trebuchet MS"/>
                <a:cs typeface="Trebuchet MS"/>
              </a:rPr>
              <a:t> </a:t>
            </a:r>
            <a:r>
              <a:rPr sz="4000" b="0" spc="65" dirty="0">
                <a:latin typeface="Trebuchet MS"/>
                <a:cs typeface="Trebuchet MS"/>
              </a:rPr>
              <a:t>Table</a:t>
            </a:r>
            <a:r>
              <a:rPr sz="4000" b="0" spc="-215" dirty="0">
                <a:latin typeface="Trebuchet MS"/>
                <a:cs typeface="Trebuchet MS"/>
              </a:rPr>
              <a:t> </a:t>
            </a:r>
            <a:r>
              <a:rPr sz="4000" b="0" spc="160" dirty="0">
                <a:latin typeface="Trebuchet MS"/>
                <a:cs typeface="Trebuchet MS"/>
              </a:rPr>
              <a:t>Functions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5783" y="1241919"/>
            <a:ext cx="5687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solidFill>
                  <a:srgbClr val="FF5F46"/>
                </a:solidFill>
                <a:latin typeface="Lucida Sans Unicode"/>
                <a:cs typeface="Lucida Sans Unicode"/>
              </a:rPr>
              <a:t>Persist</a:t>
            </a:r>
            <a:r>
              <a:rPr sz="2400" spc="-160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FF5F46"/>
                </a:solidFill>
                <a:latin typeface="Lucida Sans Unicode"/>
                <a:cs typeface="Lucida Sans Unicode"/>
              </a:rPr>
              <a:t>complex</a:t>
            </a:r>
            <a:r>
              <a:rPr sz="2400" spc="-160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-15" dirty="0">
                <a:solidFill>
                  <a:srgbClr val="FF5F46"/>
                </a:solidFill>
                <a:latin typeface="Lucida Sans Unicode"/>
                <a:cs typeface="Lucida Sans Unicode"/>
              </a:rPr>
              <a:t>parameterized</a:t>
            </a:r>
            <a:r>
              <a:rPr sz="2400" spc="-160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FF5F46"/>
                </a:solidFill>
                <a:latin typeface="Lucida Sans Unicode"/>
                <a:cs typeface="Lucida Sans Unicode"/>
              </a:rPr>
              <a:t>queries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3521" y="1964245"/>
            <a:ext cx="6931025" cy="3815715"/>
            <a:chOff x="743521" y="1964245"/>
            <a:chExt cx="6931025" cy="3815715"/>
          </a:xfrm>
        </p:grpSpPr>
        <p:sp>
          <p:nvSpPr>
            <p:cNvPr id="5" name="object 5"/>
            <p:cNvSpPr/>
            <p:nvPr/>
          </p:nvSpPr>
          <p:spPr>
            <a:xfrm>
              <a:off x="829538" y="2053589"/>
              <a:ext cx="6844665" cy="3726179"/>
            </a:xfrm>
            <a:custGeom>
              <a:avLst/>
              <a:gdLst/>
              <a:ahLst/>
              <a:cxnLst/>
              <a:rect l="l" t="t" r="r" b="b"/>
              <a:pathLst>
                <a:path w="6844665" h="3726179">
                  <a:moveTo>
                    <a:pt x="6844665" y="1270"/>
                  </a:moveTo>
                  <a:lnTo>
                    <a:pt x="6843433" y="1270"/>
                  </a:lnTo>
                  <a:lnTo>
                    <a:pt x="6843433" y="0"/>
                  </a:lnTo>
                  <a:lnTo>
                    <a:pt x="6753885" y="0"/>
                  </a:lnTo>
                  <a:lnTo>
                    <a:pt x="6753885" y="1270"/>
                  </a:lnTo>
                  <a:lnTo>
                    <a:pt x="6753885" y="4495"/>
                  </a:lnTo>
                  <a:lnTo>
                    <a:pt x="6753885" y="8890"/>
                  </a:lnTo>
                  <a:lnTo>
                    <a:pt x="6753885" y="3632885"/>
                  </a:lnTo>
                  <a:lnTo>
                    <a:pt x="9525" y="3632885"/>
                  </a:lnTo>
                  <a:lnTo>
                    <a:pt x="9525" y="3632200"/>
                  </a:lnTo>
                  <a:lnTo>
                    <a:pt x="0" y="3632200"/>
                  </a:lnTo>
                  <a:lnTo>
                    <a:pt x="0" y="3717290"/>
                  </a:lnTo>
                  <a:lnTo>
                    <a:pt x="0" y="3723640"/>
                  </a:lnTo>
                  <a:lnTo>
                    <a:pt x="736" y="3723640"/>
                  </a:lnTo>
                  <a:lnTo>
                    <a:pt x="736" y="3726180"/>
                  </a:lnTo>
                  <a:lnTo>
                    <a:pt x="6843916" y="3726180"/>
                  </a:lnTo>
                  <a:lnTo>
                    <a:pt x="6843916" y="3723640"/>
                  </a:lnTo>
                  <a:lnTo>
                    <a:pt x="6844665" y="3723640"/>
                  </a:lnTo>
                  <a:lnTo>
                    <a:pt x="6844665" y="3717290"/>
                  </a:lnTo>
                  <a:lnTo>
                    <a:pt x="6844665" y="8890"/>
                  </a:lnTo>
                  <a:lnTo>
                    <a:pt x="6844665" y="127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8283" y="1969007"/>
              <a:ext cx="6835140" cy="3717290"/>
            </a:xfrm>
            <a:custGeom>
              <a:avLst/>
              <a:gdLst/>
              <a:ahLst/>
              <a:cxnLst/>
              <a:rect l="l" t="t" r="r" b="b"/>
              <a:pathLst>
                <a:path w="6835140" h="3717290">
                  <a:moveTo>
                    <a:pt x="0" y="0"/>
                  </a:moveTo>
                  <a:lnTo>
                    <a:pt x="6835140" y="0"/>
                  </a:lnTo>
                  <a:lnTo>
                    <a:pt x="6835140" y="3717036"/>
                  </a:lnTo>
                  <a:lnTo>
                    <a:pt x="0" y="371703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39706" y="2340677"/>
            <a:ext cx="6612890" cy="3192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60210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CREATE FUNCTION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weekdays(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start</a:t>
            </a:r>
            <a:r>
              <a:rPr sz="1600" spc="-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DATE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end DATE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 </a:t>
            </a:r>
            <a:r>
              <a:rPr sz="1600" spc="-86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b="1" spc="-10" dirty="0">
                <a:solidFill>
                  <a:srgbClr val="559CD5"/>
                </a:solidFill>
                <a:latin typeface="Consolas"/>
                <a:cs typeface="Consolas"/>
              </a:rPr>
              <a:t>RETURNS TABLE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(day_of_week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STRING,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day</a:t>
            </a:r>
            <a:r>
              <a:rPr sz="1600" spc="-2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DATE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 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b="1" spc="-10" dirty="0">
                <a:solidFill>
                  <a:srgbClr val="559CD5"/>
                </a:solidFill>
                <a:latin typeface="Consolas"/>
                <a:cs typeface="Consolas"/>
              </a:rPr>
              <a:t>RETURN</a:t>
            </a:r>
            <a:r>
              <a:rPr sz="1600" b="1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b="1" spc="-10" dirty="0">
                <a:solidFill>
                  <a:srgbClr val="559CD5"/>
                </a:solidFill>
                <a:latin typeface="Consolas"/>
                <a:cs typeface="Consolas"/>
              </a:rPr>
              <a:t>SELECT</a:t>
            </a:r>
            <a:endParaRPr sz="1600">
              <a:latin typeface="Consolas"/>
              <a:cs typeface="Consolas"/>
            </a:endParaRPr>
          </a:p>
          <a:p>
            <a:pPr marL="222250" marR="4380865">
              <a:lnSpc>
                <a:spcPct val="100000"/>
              </a:lnSpc>
            </a:pP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to_char(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day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,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'E’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), </a:t>
            </a:r>
            <a:r>
              <a:rPr sz="1600" spc="-86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day</a:t>
            </a:r>
            <a:endParaRPr sz="1600">
              <a:latin typeface="Consolas"/>
              <a:cs typeface="Consolas"/>
            </a:endParaRPr>
          </a:p>
          <a:p>
            <a:pPr marR="6159500">
              <a:lnSpc>
                <a:spcPct val="100000"/>
              </a:lnSpc>
            </a:pP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FROM  </a:t>
            </a:r>
            <a:r>
              <a:rPr sz="160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endParaRPr sz="1600">
              <a:latin typeface="Consolas"/>
              <a:cs typeface="Consolas"/>
            </a:endParaRPr>
          </a:p>
          <a:p>
            <a:pPr marL="222250">
              <a:lnSpc>
                <a:spcPct val="100000"/>
              </a:lnSpc>
            </a:pP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SELECT sequence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(weekdays.start,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weekdays.end)</a:t>
            </a:r>
            <a:endParaRPr sz="1600">
              <a:latin typeface="Consolas"/>
              <a:cs typeface="Consolas"/>
            </a:endParaRPr>
          </a:p>
          <a:p>
            <a:pPr marR="2601595" indent="-635">
              <a:lnSpc>
                <a:spcPct val="100000"/>
              </a:lnSpc>
            </a:pP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r>
              <a:rPr sz="1600" spc="86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559CD5"/>
                </a:solidFill>
                <a:latin typeface="Consolas"/>
                <a:cs typeface="Consolas"/>
              </a:rPr>
              <a:t>AS</a:t>
            </a:r>
            <a:r>
              <a:rPr sz="1600" spc="869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t(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days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), 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b="1" spc="-10" dirty="0">
                <a:solidFill>
                  <a:srgbClr val="D3D3D3"/>
                </a:solidFill>
                <a:latin typeface="Consolas"/>
                <a:cs typeface="Consolas"/>
              </a:rPr>
              <a:t>LATERAL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(explode(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days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)) </a:t>
            </a:r>
            <a:r>
              <a:rPr sz="1600" spc="-5" dirty="0">
                <a:solidFill>
                  <a:srgbClr val="559CD5"/>
                </a:solidFill>
                <a:latin typeface="Consolas"/>
                <a:cs typeface="Consolas"/>
              </a:rPr>
              <a:t>AS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dates(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day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 </a:t>
            </a:r>
            <a:r>
              <a:rPr sz="1600" spc="-86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WHERE</a:t>
            </a:r>
            <a:endParaRPr sz="1600">
              <a:latin typeface="Consolas"/>
              <a:cs typeface="Consolas"/>
            </a:endParaRPr>
          </a:p>
          <a:p>
            <a:pPr marL="222885">
              <a:lnSpc>
                <a:spcPct val="100000"/>
              </a:lnSpc>
            </a:pP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extract(DAYOFWEEK_ISO</a:t>
            </a:r>
            <a:r>
              <a:rPr sz="16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FROM</a:t>
            </a:r>
            <a:r>
              <a:rPr sz="160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day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BETWEEN</a:t>
            </a:r>
            <a:r>
              <a:rPr sz="160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r>
              <a:rPr sz="1600" dirty="0">
                <a:solidFill>
                  <a:srgbClr val="B5CEA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AND</a:t>
            </a:r>
            <a:r>
              <a:rPr sz="1600" spc="-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B5CEA8"/>
                </a:solidFill>
                <a:latin typeface="Consolas"/>
                <a:cs typeface="Consolas"/>
              </a:rPr>
              <a:t>5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600">
              <a:latin typeface="Consolas"/>
              <a:cs typeface="Consolas"/>
            </a:endParaRPr>
          </a:p>
          <a:p>
            <a:pPr marR="5080" algn="r">
              <a:lnSpc>
                <a:spcPct val="100000"/>
              </a:lnSpc>
              <a:spcBef>
                <a:spcPts val="220"/>
              </a:spcBef>
            </a:pPr>
            <a:r>
              <a:rPr sz="1400" dirty="0">
                <a:solidFill>
                  <a:srgbClr val="FFAB00"/>
                </a:solidFill>
                <a:latin typeface="Arial MT"/>
                <a:cs typeface="Arial MT"/>
              </a:rPr>
              <a:t>SQL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81470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80" dirty="0">
                <a:latin typeface="Lucida Sans Unicode"/>
                <a:cs typeface="Lucida Sans Unicode"/>
              </a:rPr>
              <a:t>SQL</a:t>
            </a:r>
            <a:r>
              <a:rPr sz="4000" b="0" spc="-265" dirty="0">
                <a:latin typeface="Lucida Sans Unicode"/>
                <a:cs typeface="Lucida Sans Unicode"/>
              </a:rPr>
              <a:t> </a:t>
            </a:r>
            <a:r>
              <a:rPr sz="4000" b="0" spc="-35" dirty="0">
                <a:latin typeface="Lucida Sans Unicode"/>
                <a:cs typeface="Lucida Sans Unicode"/>
              </a:rPr>
              <a:t>User</a:t>
            </a:r>
            <a:r>
              <a:rPr sz="4000" b="0" spc="-265" dirty="0">
                <a:latin typeface="Lucida Sans Unicode"/>
                <a:cs typeface="Lucida Sans Unicode"/>
              </a:rPr>
              <a:t> </a:t>
            </a:r>
            <a:r>
              <a:rPr sz="4000" b="0" spc="-50" dirty="0">
                <a:latin typeface="Lucida Sans Unicode"/>
                <a:cs typeface="Lucida Sans Unicode"/>
              </a:rPr>
              <a:t>Defined</a:t>
            </a:r>
            <a:r>
              <a:rPr sz="4000" b="0" spc="-260" dirty="0">
                <a:latin typeface="Lucida Sans Unicode"/>
                <a:cs typeface="Lucida Sans Unicode"/>
              </a:rPr>
              <a:t> </a:t>
            </a:r>
            <a:r>
              <a:rPr sz="4000" b="0" spc="-60" dirty="0">
                <a:latin typeface="Lucida Sans Unicode"/>
                <a:cs typeface="Lucida Sans Unicode"/>
              </a:rPr>
              <a:t>Table</a:t>
            </a:r>
            <a:r>
              <a:rPr sz="4000" b="0" spc="-265" dirty="0">
                <a:latin typeface="Lucida Sans Unicode"/>
                <a:cs typeface="Lucida Sans Unicode"/>
              </a:rPr>
              <a:t> </a:t>
            </a:r>
            <a:r>
              <a:rPr sz="4000" b="0" spc="-25" dirty="0">
                <a:latin typeface="Lucida Sans Unicode"/>
                <a:cs typeface="Lucida Sans Unicode"/>
              </a:rPr>
              <a:t>Functions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5783" y="1241919"/>
            <a:ext cx="56870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solidFill>
                  <a:srgbClr val="FF5F46"/>
                </a:solidFill>
                <a:latin typeface="Lucida Sans Unicode"/>
                <a:cs typeface="Lucida Sans Unicode"/>
              </a:rPr>
              <a:t>Persist</a:t>
            </a:r>
            <a:r>
              <a:rPr sz="2400" spc="-160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FF5F46"/>
                </a:solidFill>
                <a:latin typeface="Lucida Sans Unicode"/>
                <a:cs typeface="Lucida Sans Unicode"/>
              </a:rPr>
              <a:t>complex</a:t>
            </a:r>
            <a:r>
              <a:rPr sz="2400" spc="-160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-15" dirty="0">
                <a:solidFill>
                  <a:srgbClr val="FF5F46"/>
                </a:solidFill>
                <a:latin typeface="Lucida Sans Unicode"/>
                <a:cs typeface="Lucida Sans Unicode"/>
              </a:rPr>
              <a:t>parameterized</a:t>
            </a:r>
            <a:r>
              <a:rPr sz="2400" spc="-160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FF5F46"/>
                </a:solidFill>
                <a:latin typeface="Lucida Sans Unicode"/>
                <a:cs typeface="Lucida Sans Unicode"/>
              </a:rPr>
              <a:t>queries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25377" y="1886521"/>
            <a:ext cx="6762115" cy="3685540"/>
            <a:chOff x="4925377" y="1886521"/>
            <a:chExt cx="6762115" cy="3685540"/>
          </a:xfrm>
        </p:grpSpPr>
        <p:sp>
          <p:nvSpPr>
            <p:cNvPr id="5" name="object 5"/>
            <p:cNvSpPr/>
            <p:nvPr/>
          </p:nvSpPr>
          <p:spPr>
            <a:xfrm>
              <a:off x="5011394" y="1976119"/>
              <a:ext cx="6675755" cy="3595370"/>
            </a:xfrm>
            <a:custGeom>
              <a:avLst/>
              <a:gdLst/>
              <a:ahLst/>
              <a:cxnLst/>
              <a:rect l="l" t="t" r="r" b="b"/>
              <a:pathLst>
                <a:path w="6675755" h="3595370">
                  <a:moveTo>
                    <a:pt x="6675501" y="1270"/>
                  </a:moveTo>
                  <a:lnTo>
                    <a:pt x="6674523" y="1270"/>
                  </a:lnTo>
                  <a:lnTo>
                    <a:pt x="6674523" y="0"/>
                  </a:lnTo>
                  <a:lnTo>
                    <a:pt x="6584721" y="0"/>
                  </a:lnTo>
                  <a:lnTo>
                    <a:pt x="6584721" y="1270"/>
                  </a:lnTo>
                  <a:lnTo>
                    <a:pt x="6584721" y="4241"/>
                  </a:lnTo>
                  <a:lnTo>
                    <a:pt x="6584709" y="3500551"/>
                  </a:lnTo>
                  <a:lnTo>
                    <a:pt x="4749" y="3500551"/>
                  </a:lnTo>
                  <a:lnTo>
                    <a:pt x="4749" y="3501390"/>
                  </a:lnTo>
                  <a:lnTo>
                    <a:pt x="0" y="3501390"/>
                  </a:lnTo>
                  <a:lnTo>
                    <a:pt x="0" y="3585210"/>
                  </a:lnTo>
                  <a:lnTo>
                    <a:pt x="0" y="3592830"/>
                  </a:lnTo>
                  <a:lnTo>
                    <a:pt x="1257" y="3592830"/>
                  </a:lnTo>
                  <a:lnTo>
                    <a:pt x="1257" y="3595370"/>
                  </a:lnTo>
                  <a:lnTo>
                    <a:pt x="6674231" y="3595370"/>
                  </a:lnTo>
                  <a:lnTo>
                    <a:pt x="6674231" y="3592830"/>
                  </a:lnTo>
                  <a:lnTo>
                    <a:pt x="6675488" y="3592830"/>
                  </a:lnTo>
                  <a:lnTo>
                    <a:pt x="6675488" y="3585210"/>
                  </a:lnTo>
                  <a:lnTo>
                    <a:pt x="6675501" y="8890"/>
                  </a:lnTo>
                  <a:lnTo>
                    <a:pt x="6675501" y="127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30140" y="1891283"/>
              <a:ext cx="6666230" cy="3586479"/>
            </a:xfrm>
            <a:custGeom>
              <a:avLst/>
              <a:gdLst/>
              <a:ahLst/>
              <a:cxnLst/>
              <a:rect l="l" t="t" r="r" b="b"/>
              <a:pathLst>
                <a:path w="6666230" h="3586479">
                  <a:moveTo>
                    <a:pt x="0" y="0"/>
                  </a:moveTo>
                  <a:lnTo>
                    <a:pt x="6665975" y="0"/>
                  </a:lnTo>
                  <a:lnTo>
                    <a:pt x="6665975" y="3585972"/>
                  </a:lnTo>
                  <a:lnTo>
                    <a:pt x="0" y="358597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008524" y="1954253"/>
            <a:ext cx="6142990" cy="221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95"/>
              </a:spcBef>
              <a:buClr>
                <a:srgbClr val="F8F7F4"/>
              </a:buClr>
              <a:buChar char="&gt;"/>
              <a:tabLst>
                <a:tab pos="235585" algn="l"/>
              </a:tabLst>
            </a:pPr>
            <a:r>
              <a:rPr sz="1600" spc="-5" dirty="0">
                <a:solidFill>
                  <a:srgbClr val="6A9954"/>
                </a:solidFill>
                <a:latin typeface="Consolas"/>
                <a:cs typeface="Consolas"/>
              </a:rPr>
              <a:t>-- </a:t>
            </a:r>
            <a:r>
              <a:rPr sz="1600" spc="-10" dirty="0">
                <a:solidFill>
                  <a:srgbClr val="6A9954"/>
                </a:solidFill>
                <a:latin typeface="Consolas"/>
                <a:cs typeface="Consolas"/>
              </a:rPr>
              <a:t>Return</a:t>
            </a:r>
            <a:r>
              <a:rPr sz="160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6A9954"/>
                </a:solidFill>
                <a:latin typeface="Consolas"/>
                <a:cs typeface="Consolas"/>
              </a:rPr>
              <a:t>weekdays</a:t>
            </a:r>
            <a:r>
              <a:rPr sz="1600" spc="-5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6A9954"/>
                </a:solidFill>
                <a:latin typeface="Consolas"/>
                <a:cs typeface="Consolas"/>
              </a:rPr>
              <a:t>for</a:t>
            </a:r>
            <a:r>
              <a:rPr sz="160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6A9954"/>
                </a:solidFill>
                <a:latin typeface="Consolas"/>
                <a:cs typeface="Consolas"/>
              </a:rPr>
              <a:t>date</a:t>
            </a:r>
            <a:r>
              <a:rPr sz="160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6A9954"/>
                </a:solidFill>
                <a:latin typeface="Consolas"/>
                <a:cs typeface="Consolas"/>
              </a:rPr>
              <a:t>ranges</a:t>
            </a:r>
            <a:r>
              <a:rPr sz="1600" spc="-5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6A9954"/>
                </a:solidFill>
                <a:latin typeface="Consolas"/>
                <a:cs typeface="Consolas"/>
              </a:rPr>
              <a:t>originating</a:t>
            </a:r>
            <a:r>
              <a:rPr sz="160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6A9954"/>
                </a:solidFill>
                <a:latin typeface="Consolas"/>
                <a:cs typeface="Consolas"/>
              </a:rPr>
              <a:t>from</a:t>
            </a:r>
            <a:r>
              <a:rPr sz="160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6A9954"/>
                </a:solidFill>
                <a:latin typeface="Consolas"/>
                <a:cs typeface="Consolas"/>
              </a:rPr>
              <a:t>a </a:t>
            </a:r>
            <a:r>
              <a:rPr sz="1600" spc="-865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6A9954"/>
                </a:solidFill>
                <a:latin typeface="Consolas"/>
                <a:cs typeface="Consolas"/>
              </a:rPr>
              <a:t>LATERAL correlation</a:t>
            </a:r>
            <a:endParaRPr sz="1600">
              <a:latin typeface="Consolas"/>
              <a:cs typeface="Consolas"/>
            </a:endParaRPr>
          </a:p>
          <a:p>
            <a:pPr marL="234950" indent="-222885">
              <a:lnSpc>
                <a:spcPct val="100000"/>
              </a:lnSpc>
              <a:buClr>
                <a:srgbClr val="F8F7F4"/>
              </a:buClr>
              <a:buChar char="&gt;"/>
              <a:tabLst>
                <a:tab pos="235585" algn="l"/>
              </a:tabLst>
            </a:pP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SELECT</a:t>
            </a:r>
            <a:endParaRPr sz="1600">
              <a:latin typeface="Consolas"/>
              <a:cs typeface="Consolas"/>
            </a:endParaRPr>
          </a:p>
          <a:p>
            <a:pPr marL="12700" marR="4786630" indent="222250">
              <a:lnSpc>
                <a:spcPct val="100000"/>
              </a:lnSpc>
            </a:pP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weekdays.* 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FROM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VALUES</a:t>
            </a:r>
            <a:endParaRPr sz="1600">
              <a:latin typeface="Consolas"/>
              <a:cs typeface="Consolas"/>
            </a:endParaRPr>
          </a:p>
          <a:p>
            <a:pPr marL="234950">
              <a:lnSpc>
                <a:spcPct val="100000"/>
              </a:lnSpc>
            </a:pP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DATE</a:t>
            </a:r>
            <a:r>
              <a:rPr sz="1600" spc="-4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'2020-01-01’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),</a:t>
            </a:r>
            <a:endParaRPr sz="1600">
              <a:latin typeface="Consolas"/>
              <a:cs typeface="Consolas"/>
            </a:endParaRPr>
          </a:p>
          <a:p>
            <a:pPr marL="234950">
              <a:lnSpc>
                <a:spcPct val="100000"/>
              </a:lnSpc>
            </a:pP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DATE</a:t>
            </a:r>
            <a:r>
              <a:rPr sz="1600" spc="-2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'2021-01-01'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</a:t>
            </a:r>
            <a:r>
              <a:rPr sz="16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559CD5"/>
                </a:solidFill>
                <a:latin typeface="Consolas"/>
                <a:cs typeface="Consolas"/>
              </a:rPr>
              <a:t>AS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starts(</a:t>
            </a:r>
            <a:r>
              <a:rPr sz="1600" spc="-10" dirty="0">
                <a:solidFill>
                  <a:srgbClr val="F8F7F4"/>
                </a:solidFill>
                <a:latin typeface="Consolas"/>
                <a:cs typeface="Consolas"/>
              </a:rPr>
              <a:t>start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),</a:t>
            </a:r>
            <a:endParaRPr sz="1600">
              <a:latin typeface="Consolas"/>
              <a:cs typeface="Consolas"/>
            </a:endParaRPr>
          </a:p>
          <a:p>
            <a:pPr marL="234950">
              <a:lnSpc>
                <a:spcPct val="100000"/>
              </a:lnSpc>
            </a:pPr>
            <a:r>
              <a:rPr sz="1600" spc="-10" dirty="0">
                <a:solidFill>
                  <a:srgbClr val="4299DF"/>
                </a:solidFill>
                <a:latin typeface="Consolas"/>
                <a:cs typeface="Consolas"/>
              </a:rPr>
              <a:t>LATERAL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weekdays(</a:t>
            </a:r>
            <a:r>
              <a:rPr sz="1600" spc="-10" dirty="0">
                <a:solidFill>
                  <a:srgbClr val="F8F7F4"/>
                </a:solidFill>
                <a:latin typeface="Consolas"/>
                <a:cs typeface="Consolas"/>
              </a:rPr>
              <a:t>start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F8F7F4"/>
                </a:solidFill>
                <a:latin typeface="Consolas"/>
                <a:cs typeface="Consolas"/>
              </a:rPr>
              <a:t>start</a:t>
            </a:r>
            <a:r>
              <a:rPr sz="1600" spc="-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+</a:t>
            </a:r>
            <a:r>
              <a:rPr sz="160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INTERVAL</a:t>
            </a:r>
            <a:r>
              <a:rPr sz="16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'7'</a:t>
            </a:r>
            <a:r>
              <a:rPr sz="1600" spc="-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DAYS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989879" y="4457495"/>
          <a:ext cx="2065020" cy="9347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3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0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265">
                <a:tc>
                  <a:txBody>
                    <a:bodyPr/>
                    <a:lstStyle/>
                    <a:p>
                      <a:pPr marL="31750">
                        <a:lnSpc>
                          <a:spcPts val="1505"/>
                        </a:lnSpc>
                      </a:pPr>
                      <a:r>
                        <a:rPr sz="1600" spc="-10" dirty="0">
                          <a:solidFill>
                            <a:srgbClr val="D3D3D3"/>
                          </a:solidFill>
                          <a:latin typeface="Consolas"/>
                          <a:cs typeface="Consolas"/>
                        </a:rPr>
                        <a:t>Wed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505"/>
                        </a:lnSpc>
                      </a:pPr>
                      <a:r>
                        <a:rPr sz="1600" spc="-10" dirty="0">
                          <a:solidFill>
                            <a:srgbClr val="D3D3D3"/>
                          </a:solidFill>
                          <a:latin typeface="Consolas"/>
                          <a:cs typeface="Consolas"/>
                        </a:rPr>
                        <a:t>2020-01-01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38">
                <a:tc>
                  <a:txBody>
                    <a:bodyPr/>
                    <a:lstStyle/>
                    <a:p>
                      <a:pPr marL="31750">
                        <a:lnSpc>
                          <a:spcPts val="1664"/>
                        </a:lnSpc>
                      </a:pPr>
                      <a:r>
                        <a:rPr sz="1600" spc="-10" dirty="0">
                          <a:solidFill>
                            <a:srgbClr val="D3D3D3"/>
                          </a:solidFill>
                          <a:latin typeface="Consolas"/>
                          <a:cs typeface="Consolas"/>
                        </a:rPr>
                        <a:t>Thu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64"/>
                        </a:lnSpc>
                      </a:pPr>
                      <a:r>
                        <a:rPr sz="1600" spc="-10" dirty="0">
                          <a:solidFill>
                            <a:srgbClr val="D3D3D3"/>
                          </a:solidFill>
                          <a:latin typeface="Consolas"/>
                          <a:cs typeface="Consolas"/>
                        </a:rPr>
                        <a:t>2020-01-02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38">
                <a:tc>
                  <a:txBody>
                    <a:bodyPr/>
                    <a:lstStyle/>
                    <a:p>
                      <a:pPr marL="31750">
                        <a:lnSpc>
                          <a:spcPts val="1664"/>
                        </a:lnSpc>
                      </a:pPr>
                      <a:r>
                        <a:rPr sz="1600" spc="-10" dirty="0">
                          <a:solidFill>
                            <a:srgbClr val="D3D3D3"/>
                          </a:solidFill>
                          <a:latin typeface="Consolas"/>
                          <a:cs typeface="Consolas"/>
                        </a:rPr>
                        <a:t>Fri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664"/>
                        </a:lnSpc>
                      </a:pPr>
                      <a:r>
                        <a:rPr sz="1600" spc="-10" dirty="0">
                          <a:solidFill>
                            <a:srgbClr val="D3D3D3"/>
                          </a:solidFill>
                          <a:latin typeface="Consolas"/>
                          <a:cs typeface="Consolas"/>
                        </a:rPr>
                        <a:t>2020-01-03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265">
                <a:tc>
                  <a:txBody>
                    <a:bodyPr/>
                    <a:lstStyle/>
                    <a:p>
                      <a:pPr marL="31750">
                        <a:lnSpc>
                          <a:spcPts val="1660"/>
                        </a:lnSpc>
                      </a:pPr>
                      <a:r>
                        <a:rPr sz="1600" dirty="0">
                          <a:solidFill>
                            <a:srgbClr val="D3D3D3"/>
                          </a:solidFill>
                          <a:latin typeface="Consolas"/>
                          <a:cs typeface="Consolas"/>
                        </a:rPr>
                        <a:t>…</a:t>
                      </a:r>
                      <a:endParaRPr sz="1600">
                        <a:latin typeface="Consolas"/>
                        <a:cs typeface="Consolas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B30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743521" y="1886521"/>
            <a:ext cx="3893820" cy="3208020"/>
            <a:chOff x="743521" y="1886521"/>
            <a:chExt cx="3893820" cy="3208020"/>
          </a:xfrm>
        </p:grpSpPr>
        <p:sp>
          <p:nvSpPr>
            <p:cNvPr id="10" name="object 10"/>
            <p:cNvSpPr/>
            <p:nvPr/>
          </p:nvSpPr>
          <p:spPr>
            <a:xfrm>
              <a:off x="829538" y="1976119"/>
              <a:ext cx="3807460" cy="3117850"/>
            </a:xfrm>
            <a:custGeom>
              <a:avLst/>
              <a:gdLst/>
              <a:ahLst/>
              <a:cxnLst/>
              <a:rect l="l" t="t" r="r" b="b"/>
              <a:pathLst>
                <a:path w="3807460" h="3117850">
                  <a:moveTo>
                    <a:pt x="3807333" y="1270"/>
                  </a:moveTo>
                  <a:lnTo>
                    <a:pt x="3806355" y="1270"/>
                  </a:lnTo>
                  <a:lnTo>
                    <a:pt x="3806355" y="0"/>
                  </a:lnTo>
                  <a:lnTo>
                    <a:pt x="3716540" y="0"/>
                  </a:lnTo>
                  <a:lnTo>
                    <a:pt x="3716540" y="1270"/>
                  </a:lnTo>
                  <a:lnTo>
                    <a:pt x="3716540" y="4241"/>
                  </a:lnTo>
                  <a:lnTo>
                    <a:pt x="3716540" y="8890"/>
                  </a:lnTo>
                  <a:lnTo>
                    <a:pt x="3716540" y="3024301"/>
                  </a:lnTo>
                  <a:lnTo>
                    <a:pt x="9525" y="3024301"/>
                  </a:lnTo>
                  <a:lnTo>
                    <a:pt x="9525" y="3023870"/>
                  </a:lnTo>
                  <a:lnTo>
                    <a:pt x="0" y="3023870"/>
                  </a:lnTo>
                  <a:lnTo>
                    <a:pt x="0" y="3108960"/>
                  </a:lnTo>
                  <a:lnTo>
                    <a:pt x="0" y="3115310"/>
                  </a:lnTo>
                  <a:lnTo>
                    <a:pt x="736" y="3115310"/>
                  </a:lnTo>
                  <a:lnTo>
                    <a:pt x="736" y="3117850"/>
                  </a:lnTo>
                  <a:lnTo>
                    <a:pt x="3806583" y="3117850"/>
                  </a:lnTo>
                  <a:lnTo>
                    <a:pt x="3806583" y="3115310"/>
                  </a:lnTo>
                  <a:lnTo>
                    <a:pt x="3807333" y="3115310"/>
                  </a:lnTo>
                  <a:lnTo>
                    <a:pt x="3807333" y="3108960"/>
                  </a:lnTo>
                  <a:lnTo>
                    <a:pt x="3807333" y="8890"/>
                  </a:lnTo>
                  <a:lnTo>
                    <a:pt x="3807333" y="127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8283" y="1891283"/>
              <a:ext cx="3797935" cy="3108960"/>
            </a:xfrm>
            <a:custGeom>
              <a:avLst/>
              <a:gdLst/>
              <a:ahLst/>
              <a:cxnLst/>
              <a:rect l="l" t="t" r="r" b="b"/>
              <a:pathLst>
                <a:path w="3797935" h="3108960">
                  <a:moveTo>
                    <a:pt x="0" y="0"/>
                  </a:moveTo>
                  <a:lnTo>
                    <a:pt x="3797808" y="0"/>
                  </a:lnTo>
                  <a:lnTo>
                    <a:pt x="3797808" y="3108960"/>
                  </a:lnTo>
                  <a:lnTo>
                    <a:pt x="0" y="310896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27209" y="1959149"/>
            <a:ext cx="324929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950" indent="-222885">
              <a:lnSpc>
                <a:spcPct val="100000"/>
              </a:lnSpc>
              <a:spcBef>
                <a:spcPts val="95"/>
              </a:spcBef>
              <a:buClr>
                <a:srgbClr val="F8F7F4"/>
              </a:buClr>
              <a:buChar char="&gt;"/>
              <a:tabLst>
                <a:tab pos="235585" algn="l"/>
              </a:tabLst>
            </a:pP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SELECT</a:t>
            </a:r>
            <a:endParaRPr sz="1600">
              <a:latin typeface="Consolas"/>
              <a:cs typeface="Consolas"/>
            </a:endParaRPr>
          </a:p>
          <a:p>
            <a:pPr marL="234950" marR="1670685">
              <a:lnSpc>
                <a:spcPct val="100000"/>
              </a:lnSpc>
            </a:pP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day_of_week,  </a:t>
            </a:r>
            <a:r>
              <a:rPr sz="1600" spc="-10" dirty="0">
                <a:solidFill>
                  <a:srgbClr val="F8F7F4"/>
                </a:solidFill>
                <a:latin typeface="Consolas"/>
                <a:cs typeface="Consolas"/>
              </a:rPr>
              <a:t>day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FROM</a:t>
            </a:r>
            <a:endParaRPr sz="1600">
              <a:latin typeface="Consolas"/>
              <a:cs typeface="Consolas"/>
            </a:endParaRPr>
          </a:p>
          <a:p>
            <a:pPr marL="234950">
              <a:lnSpc>
                <a:spcPct val="100000"/>
              </a:lnSpc>
            </a:pP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weekdays(</a:t>
            </a: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DATE</a:t>
            </a:r>
            <a:r>
              <a:rPr sz="1600" spc="-4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'2024-01-01’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endParaRPr sz="1600">
              <a:latin typeface="Consolas"/>
              <a:cs typeface="Consolas"/>
            </a:endParaRPr>
          </a:p>
          <a:p>
            <a:pPr marL="457200">
              <a:lnSpc>
                <a:spcPct val="100000"/>
              </a:lnSpc>
            </a:pPr>
            <a:r>
              <a:rPr sz="1600" spc="-10" dirty="0">
                <a:solidFill>
                  <a:srgbClr val="559CD5"/>
                </a:solidFill>
                <a:latin typeface="Consolas"/>
                <a:cs typeface="Consolas"/>
              </a:rPr>
              <a:t>DATE</a:t>
            </a:r>
            <a:r>
              <a:rPr sz="1600" spc="-4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CE9178"/>
                </a:solidFill>
                <a:latin typeface="Consolas"/>
                <a:cs typeface="Consolas"/>
              </a:rPr>
              <a:t>'2024-01-14’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);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717754" y="3666019"/>
            <a:ext cx="11366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2022-01-01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7412" y="3666019"/>
            <a:ext cx="35941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Mon</a:t>
            </a:r>
            <a:endParaRPr sz="1600">
              <a:latin typeface="Consolas"/>
              <a:cs typeface="Consolas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… </a:t>
            </a:r>
            <a:r>
              <a:rPr sz="160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Fri  Mon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17754" y="4153696"/>
            <a:ext cx="11366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2022-01-05</a:t>
            </a:r>
            <a:endParaRPr sz="16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D3D3D3"/>
                </a:solidFill>
                <a:latin typeface="Consolas"/>
                <a:cs typeface="Consolas"/>
              </a:rPr>
              <a:t>2022-01-08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31445" y="4622637"/>
            <a:ext cx="382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AB00"/>
                </a:solidFill>
                <a:latin typeface="Arial MT"/>
                <a:cs typeface="Arial MT"/>
              </a:rPr>
              <a:t>SQL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26258" y="4930397"/>
            <a:ext cx="382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AB00"/>
                </a:solidFill>
                <a:latin typeface="Arial MT"/>
                <a:cs typeface="Arial MT"/>
              </a:rPr>
              <a:t>SQL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70802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0" dirty="0">
                <a:latin typeface="Lucida Sans Unicode"/>
                <a:cs typeface="Lucida Sans Unicode"/>
              </a:rPr>
              <a:t>Named</a:t>
            </a:r>
            <a:r>
              <a:rPr sz="4000" b="0" spc="-245" dirty="0">
                <a:latin typeface="Lucida Sans Unicode"/>
                <a:cs typeface="Lucida Sans Unicode"/>
              </a:rPr>
              <a:t> </a:t>
            </a:r>
            <a:r>
              <a:rPr sz="4000" b="0" spc="10" dirty="0">
                <a:latin typeface="Lucida Sans Unicode"/>
                <a:cs typeface="Lucida Sans Unicode"/>
              </a:rPr>
              <a:t>parameter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20" dirty="0">
                <a:latin typeface="Lucida Sans Unicode"/>
                <a:cs typeface="Lucida Sans Unicode"/>
              </a:rPr>
              <a:t>invocation</a:t>
            </a:r>
            <a:endParaRPr sz="40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43521" y="1807273"/>
            <a:ext cx="8517255" cy="4610100"/>
            <a:chOff x="743521" y="1807273"/>
            <a:chExt cx="8517255" cy="4610100"/>
          </a:xfrm>
        </p:grpSpPr>
        <p:sp>
          <p:nvSpPr>
            <p:cNvPr id="4" name="object 4"/>
            <p:cNvSpPr/>
            <p:nvPr/>
          </p:nvSpPr>
          <p:spPr>
            <a:xfrm>
              <a:off x="829538" y="1896109"/>
              <a:ext cx="8431530" cy="4521200"/>
            </a:xfrm>
            <a:custGeom>
              <a:avLst/>
              <a:gdLst/>
              <a:ahLst/>
              <a:cxnLst/>
              <a:rect l="l" t="t" r="r" b="b"/>
              <a:pathLst>
                <a:path w="8431530" h="4521200">
                  <a:moveTo>
                    <a:pt x="8431149" y="2540"/>
                  </a:moveTo>
                  <a:lnTo>
                    <a:pt x="8430044" y="2540"/>
                  </a:lnTo>
                  <a:lnTo>
                    <a:pt x="8430044" y="0"/>
                  </a:lnTo>
                  <a:lnTo>
                    <a:pt x="8340369" y="0"/>
                  </a:lnTo>
                  <a:lnTo>
                    <a:pt x="8340369" y="2540"/>
                  </a:lnTo>
                  <a:lnTo>
                    <a:pt x="8340369" y="5003"/>
                  </a:lnTo>
                  <a:lnTo>
                    <a:pt x="8340369" y="10160"/>
                  </a:lnTo>
                  <a:lnTo>
                    <a:pt x="8340369" y="4427144"/>
                  </a:lnTo>
                  <a:lnTo>
                    <a:pt x="4762" y="4427144"/>
                  </a:lnTo>
                  <a:lnTo>
                    <a:pt x="0" y="4427220"/>
                  </a:lnTo>
                  <a:lnTo>
                    <a:pt x="0" y="4511040"/>
                  </a:lnTo>
                  <a:lnTo>
                    <a:pt x="0" y="4518660"/>
                  </a:lnTo>
                  <a:lnTo>
                    <a:pt x="1257" y="4518660"/>
                  </a:lnTo>
                  <a:lnTo>
                    <a:pt x="1257" y="4521200"/>
                  </a:lnTo>
                  <a:lnTo>
                    <a:pt x="8429892" y="4521200"/>
                  </a:lnTo>
                  <a:lnTo>
                    <a:pt x="8429892" y="4518660"/>
                  </a:lnTo>
                  <a:lnTo>
                    <a:pt x="8431149" y="4518660"/>
                  </a:lnTo>
                  <a:lnTo>
                    <a:pt x="8431149" y="4511040"/>
                  </a:lnTo>
                  <a:lnTo>
                    <a:pt x="8431149" y="10160"/>
                  </a:lnTo>
                  <a:lnTo>
                    <a:pt x="8431149" y="254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8283" y="1812035"/>
              <a:ext cx="8422005" cy="4511040"/>
            </a:xfrm>
            <a:custGeom>
              <a:avLst/>
              <a:gdLst/>
              <a:ahLst/>
              <a:cxnLst/>
              <a:rect l="l" t="t" r="r" b="b"/>
              <a:pathLst>
                <a:path w="8422005" h="4511040">
                  <a:moveTo>
                    <a:pt x="0" y="0"/>
                  </a:moveTo>
                  <a:lnTo>
                    <a:pt x="8421624" y="0"/>
                  </a:lnTo>
                  <a:lnTo>
                    <a:pt x="8421624" y="4511040"/>
                  </a:lnTo>
                  <a:lnTo>
                    <a:pt x="0" y="451104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35783" y="1241919"/>
            <a:ext cx="8303259" cy="4939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5F46"/>
                </a:solidFill>
                <a:latin typeface="Lucida Sans Unicode"/>
                <a:cs typeface="Lucida Sans Unicode"/>
              </a:rPr>
              <a:t>Self</a:t>
            </a:r>
            <a:r>
              <a:rPr sz="2400" spc="-170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FF5F46"/>
                </a:solidFill>
                <a:latin typeface="Lucida Sans Unicode"/>
                <a:cs typeface="Lucida Sans Unicode"/>
              </a:rPr>
              <a:t>documenting</a:t>
            </a:r>
            <a:r>
              <a:rPr sz="2400" spc="-170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-15" dirty="0">
                <a:solidFill>
                  <a:srgbClr val="FF5F46"/>
                </a:solidFill>
                <a:latin typeface="Lucida Sans Unicode"/>
                <a:cs typeface="Lucida Sans Unicode"/>
              </a:rPr>
              <a:t>and</a:t>
            </a:r>
            <a:r>
              <a:rPr sz="2400" spc="-170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FF5F46"/>
                </a:solidFill>
                <a:latin typeface="Lucida Sans Unicode"/>
                <a:cs typeface="Lucida Sans Unicode"/>
              </a:rPr>
              <a:t>safer</a:t>
            </a:r>
            <a:r>
              <a:rPr sz="2400" spc="-170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50" dirty="0">
                <a:solidFill>
                  <a:srgbClr val="FF5F46"/>
                </a:solidFill>
                <a:latin typeface="Lucida Sans Unicode"/>
                <a:cs typeface="Lucida Sans Unicode"/>
              </a:rPr>
              <a:t>SQL</a:t>
            </a:r>
            <a:r>
              <a:rPr sz="2400" spc="-170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-55" dirty="0">
                <a:solidFill>
                  <a:srgbClr val="FF5F46"/>
                </a:solidFill>
                <a:latin typeface="Lucida Sans Unicode"/>
                <a:cs typeface="Lucida Sans Unicode"/>
              </a:rPr>
              <a:t>UDF</a:t>
            </a:r>
            <a:r>
              <a:rPr sz="2400" spc="-170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FF5F46"/>
                </a:solidFill>
                <a:latin typeface="Lucida Sans Unicode"/>
                <a:cs typeface="Lucida Sans Unicode"/>
              </a:rPr>
              <a:t>invocation</a:t>
            </a:r>
            <a:endParaRPr sz="2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Lucida Sans Unicode"/>
              <a:cs typeface="Lucida Sans Unicode"/>
            </a:endParaRPr>
          </a:p>
          <a:p>
            <a:pPr marL="103505" marR="4429760">
              <a:lnSpc>
                <a:spcPct val="100000"/>
              </a:lnSpc>
              <a:buChar char="&gt;"/>
              <a:tabLst>
                <a:tab pos="354330" algn="l"/>
              </a:tabLst>
            </a:pP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DESCRIBE</a:t>
            </a:r>
            <a:r>
              <a:rPr sz="1800" spc="-2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559CD5"/>
                </a:solidFill>
                <a:latin typeface="Consolas"/>
                <a:cs typeface="Consolas"/>
              </a:rPr>
              <a:t>FUNCTION</a:t>
            </a:r>
            <a:r>
              <a:rPr sz="1800" spc="-2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roll_dice; </a:t>
            </a:r>
            <a:r>
              <a:rPr sz="1800" spc="-97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559CD5"/>
                </a:solidFill>
                <a:latin typeface="Consolas"/>
                <a:cs typeface="Consolas"/>
              </a:rPr>
              <a:t>Function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: </a:t>
            </a:r>
            <a:r>
              <a:rPr sz="1800" spc="-5" dirty="0">
                <a:solidFill>
                  <a:srgbClr val="559CD5"/>
                </a:solidFill>
                <a:latin typeface="Consolas"/>
                <a:cs typeface="Consolas"/>
              </a:rPr>
              <a:t>default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.roll_dice </a:t>
            </a:r>
            <a:r>
              <a:rPr sz="180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559CD5"/>
                </a:solidFill>
                <a:latin typeface="Consolas"/>
                <a:cs typeface="Consolas"/>
              </a:rPr>
              <a:t>Type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:</a:t>
            </a:r>
            <a:r>
              <a:rPr sz="1800" spc="-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559CD5"/>
                </a:solidFill>
                <a:latin typeface="Consolas"/>
                <a:cs typeface="Consolas"/>
              </a:rPr>
              <a:t>SCALAR</a:t>
            </a:r>
            <a:endParaRPr sz="1800">
              <a:latin typeface="Consolas"/>
              <a:cs typeface="Consolas"/>
            </a:endParaRPr>
          </a:p>
          <a:p>
            <a:pPr marL="103505">
              <a:lnSpc>
                <a:spcPct val="100000"/>
              </a:lnSpc>
            </a:pP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Input:</a:t>
            </a:r>
            <a:r>
              <a:rPr sz="1800" spc="-3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num_dice</a:t>
            </a:r>
            <a:r>
              <a:rPr sz="1800" spc="-3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559CD5"/>
                </a:solidFill>
                <a:latin typeface="Consolas"/>
                <a:cs typeface="Consolas"/>
              </a:rPr>
              <a:t>INT</a:t>
            </a:r>
            <a:endParaRPr sz="1800">
              <a:latin typeface="Consolas"/>
              <a:cs typeface="Consolas"/>
            </a:endParaRPr>
          </a:p>
          <a:p>
            <a:pPr marL="103505" marR="5685155" indent="875665">
              <a:lnSpc>
                <a:spcPct val="100000"/>
              </a:lnSpc>
            </a:pP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num_sides</a:t>
            </a:r>
            <a:r>
              <a:rPr sz="1800" spc="-8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559CD5"/>
                </a:solidFill>
                <a:latin typeface="Consolas"/>
                <a:cs typeface="Consolas"/>
              </a:rPr>
              <a:t>INT </a:t>
            </a:r>
            <a:r>
              <a:rPr sz="1800" spc="-97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559CD5"/>
                </a:solidFill>
                <a:latin typeface="Consolas"/>
                <a:cs typeface="Consolas"/>
              </a:rPr>
              <a:t>Returns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:</a:t>
            </a:r>
            <a:r>
              <a:rPr sz="18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559CD5"/>
                </a:solidFill>
                <a:latin typeface="Consolas"/>
                <a:cs typeface="Consolas"/>
              </a:rPr>
              <a:t>INT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Consolas"/>
              <a:cs typeface="Consolas"/>
            </a:endParaRPr>
          </a:p>
          <a:p>
            <a:pPr marL="353695" indent="-250825">
              <a:lnSpc>
                <a:spcPct val="100000"/>
              </a:lnSpc>
              <a:buClr>
                <a:srgbClr val="D3D3D3"/>
              </a:buClr>
              <a:buChar char="&gt;"/>
              <a:tabLst>
                <a:tab pos="354330" algn="l"/>
              </a:tabLst>
            </a:pPr>
            <a:r>
              <a:rPr sz="1800" spc="-5" dirty="0">
                <a:solidFill>
                  <a:srgbClr val="6A9954"/>
                </a:solidFill>
                <a:latin typeface="Consolas"/>
                <a:cs typeface="Consolas"/>
              </a:rPr>
              <a:t>-- Roll</a:t>
            </a:r>
            <a:r>
              <a:rPr sz="1800" spc="-1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6A9954"/>
                </a:solidFill>
                <a:latin typeface="Consolas"/>
                <a:cs typeface="Consolas"/>
              </a:rPr>
              <a:t>1</a:t>
            </a:r>
            <a:r>
              <a:rPr sz="1800" spc="-5" dirty="0">
                <a:solidFill>
                  <a:srgbClr val="6A9954"/>
                </a:solidFill>
                <a:latin typeface="Consolas"/>
                <a:cs typeface="Consolas"/>
              </a:rPr>
              <a:t> 10-sided</a:t>
            </a:r>
            <a:r>
              <a:rPr sz="180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6A9954"/>
                </a:solidFill>
                <a:latin typeface="Consolas"/>
                <a:cs typeface="Consolas"/>
              </a:rPr>
              <a:t>dice</a:t>
            </a:r>
            <a:r>
              <a:rPr sz="1800" spc="-15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6A9954"/>
                </a:solidFill>
                <a:latin typeface="Consolas"/>
                <a:cs typeface="Consolas"/>
              </a:rPr>
              <a:t>-</a:t>
            </a:r>
            <a:r>
              <a:rPr sz="1800" spc="-2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6A9954"/>
                </a:solidFill>
                <a:latin typeface="Consolas"/>
                <a:cs typeface="Consolas"/>
              </a:rPr>
              <a:t>skip dice</a:t>
            </a:r>
            <a:r>
              <a:rPr sz="1800" spc="-1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6A9954"/>
                </a:solidFill>
                <a:latin typeface="Consolas"/>
                <a:cs typeface="Consolas"/>
              </a:rPr>
              <a:t>count</a:t>
            </a:r>
            <a:endParaRPr sz="1800">
              <a:latin typeface="Consolas"/>
              <a:cs typeface="Consolas"/>
            </a:endParaRPr>
          </a:p>
          <a:p>
            <a:pPr marL="103505" marR="3804285">
              <a:lnSpc>
                <a:spcPct val="100000"/>
              </a:lnSpc>
              <a:buClr>
                <a:srgbClr val="D3D3D3"/>
              </a:buClr>
              <a:buChar char="&gt;"/>
              <a:tabLst>
                <a:tab pos="354330" algn="l"/>
              </a:tabLst>
            </a:pPr>
            <a:r>
              <a:rPr sz="1800" spc="-5" dirty="0">
                <a:solidFill>
                  <a:srgbClr val="559CD5"/>
                </a:solidFill>
                <a:latin typeface="Consolas"/>
                <a:cs typeface="Consolas"/>
              </a:rPr>
              <a:t>SELECT</a:t>
            </a:r>
            <a:r>
              <a:rPr sz="180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roll_dice(num_sides</a:t>
            </a:r>
            <a:r>
              <a:rPr sz="1800" spc="-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=&gt;</a:t>
            </a:r>
            <a:r>
              <a:rPr sz="1800" spc="-2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B5CEA8"/>
                </a:solidFill>
                <a:latin typeface="Consolas"/>
                <a:cs typeface="Consolas"/>
              </a:rPr>
              <a:t>10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) </a:t>
            </a:r>
            <a:r>
              <a:rPr sz="1800" spc="-97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B5CEA8"/>
                </a:solidFill>
                <a:latin typeface="Consolas"/>
                <a:cs typeface="Consolas"/>
              </a:rPr>
              <a:t>7</a:t>
            </a:r>
            <a:endParaRPr sz="18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D3D3D3"/>
              </a:buClr>
              <a:buFont typeface="Consolas"/>
              <a:buChar char="&gt;"/>
            </a:pPr>
            <a:endParaRPr sz="1800">
              <a:latin typeface="Consolas"/>
              <a:cs typeface="Consolas"/>
            </a:endParaRPr>
          </a:p>
          <a:p>
            <a:pPr marL="353695" indent="-250825">
              <a:lnSpc>
                <a:spcPct val="100000"/>
              </a:lnSpc>
              <a:buClr>
                <a:srgbClr val="D3D3D3"/>
              </a:buClr>
              <a:buChar char="&gt;"/>
              <a:tabLst>
                <a:tab pos="354330" algn="l"/>
              </a:tabLst>
            </a:pPr>
            <a:r>
              <a:rPr sz="1800" spc="-5" dirty="0">
                <a:solidFill>
                  <a:srgbClr val="6A9954"/>
                </a:solidFill>
                <a:latin typeface="Consolas"/>
                <a:cs typeface="Consolas"/>
              </a:rPr>
              <a:t>-- Roll</a:t>
            </a:r>
            <a:r>
              <a:rPr sz="1800" spc="-15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6A9954"/>
                </a:solidFill>
                <a:latin typeface="Consolas"/>
                <a:cs typeface="Consolas"/>
              </a:rPr>
              <a:t>3 </a:t>
            </a:r>
            <a:r>
              <a:rPr sz="1800" spc="-5" dirty="0">
                <a:solidFill>
                  <a:srgbClr val="6A9954"/>
                </a:solidFill>
                <a:latin typeface="Consolas"/>
                <a:cs typeface="Consolas"/>
              </a:rPr>
              <a:t>10-sided dice</a:t>
            </a:r>
            <a:r>
              <a:rPr sz="1800" spc="-1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6A9954"/>
                </a:solidFill>
                <a:latin typeface="Consolas"/>
                <a:cs typeface="Consolas"/>
              </a:rPr>
              <a:t>-</a:t>
            </a:r>
            <a:r>
              <a:rPr sz="1800" spc="-25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6A9954"/>
                </a:solidFill>
                <a:latin typeface="Consolas"/>
                <a:cs typeface="Consolas"/>
              </a:rPr>
              <a:t>reversed</a:t>
            </a:r>
            <a:r>
              <a:rPr sz="180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6A9954"/>
                </a:solidFill>
                <a:latin typeface="Consolas"/>
                <a:cs typeface="Consolas"/>
              </a:rPr>
              <a:t>order</a:t>
            </a:r>
            <a:endParaRPr sz="1800">
              <a:latin typeface="Consolas"/>
              <a:cs typeface="Consolas"/>
            </a:endParaRPr>
          </a:p>
          <a:p>
            <a:pPr marL="103505" marR="1924050">
              <a:lnSpc>
                <a:spcPct val="100000"/>
              </a:lnSpc>
              <a:buClr>
                <a:srgbClr val="D3D3D3"/>
              </a:buClr>
              <a:buChar char="&gt;"/>
              <a:tabLst>
                <a:tab pos="354330" algn="l"/>
              </a:tabLst>
            </a:pPr>
            <a:r>
              <a:rPr sz="1800" spc="-5" dirty="0">
                <a:solidFill>
                  <a:srgbClr val="559CD5"/>
                </a:solidFill>
                <a:latin typeface="Consolas"/>
                <a:cs typeface="Consolas"/>
              </a:rPr>
              <a:t>SELECT 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roll_dice(num_sides =&gt; </a:t>
            </a:r>
            <a:r>
              <a:rPr sz="1800" spc="-5" dirty="0">
                <a:solidFill>
                  <a:srgbClr val="B5CEA8"/>
                </a:solidFill>
                <a:latin typeface="Consolas"/>
                <a:cs typeface="Consolas"/>
              </a:rPr>
              <a:t>10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, num_dice =&gt; </a:t>
            </a:r>
            <a:r>
              <a:rPr sz="1800" spc="-5" dirty="0">
                <a:solidFill>
                  <a:srgbClr val="B5CEA8"/>
                </a:solidFill>
                <a:latin typeface="Consolas"/>
                <a:cs typeface="Consolas"/>
              </a:rPr>
              <a:t>3</a:t>
            </a:r>
            <a:r>
              <a:rPr sz="1800" spc="-5" dirty="0">
                <a:solidFill>
                  <a:srgbClr val="D3D3D3"/>
                </a:solidFill>
                <a:latin typeface="Consolas"/>
                <a:cs typeface="Consolas"/>
              </a:rPr>
              <a:t>) </a:t>
            </a:r>
            <a:r>
              <a:rPr sz="1800" spc="-97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B5CEA8"/>
                </a:solidFill>
                <a:latin typeface="Consolas"/>
                <a:cs typeface="Consolas"/>
              </a:rPr>
              <a:t>21</a:t>
            </a:r>
            <a:endParaRPr sz="1800">
              <a:latin typeface="Consolas"/>
              <a:cs typeface="Consolas"/>
            </a:endParaRPr>
          </a:p>
          <a:p>
            <a:pPr marR="5080" algn="r">
              <a:lnSpc>
                <a:spcPts val="1540"/>
              </a:lnSpc>
            </a:pPr>
            <a:r>
              <a:rPr sz="1400" dirty="0">
                <a:solidFill>
                  <a:srgbClr val="FFAB00"/>
                </a:solidFill>
                <a:latin typeface="Arial MT"/>
                <a:cs typeface="Arial MT"/>
              </a:rPr>
              <a:t>SQL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2879" y="2998723"/>
            <a:ext cx="51358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55" dirty="0">
                <a:latin typeface="Lucida Sans Unicode"/>
                <a:cs typeface="Lucida Sans Unicode"/>
              </a:rPr>
              <a:t>Stored</a:t>
            </a:r>
            <a:r>
              <a:rPr sz="4800" b="0" spc="-355" dirty="0">
                <a:latin typeface="Lucida Sans Unicode"/>
                <a:cs typeface="Lucida Sans Unicode"/>
              </a:rPr>
              <a:t> </a:t>
            </a:r>
            <a:r>
              <a:rPr sz="4800" b="0" spc="35" dirty="0">
                <a:latin typeface="Lucida Sans Unicode"/>
                <a:cs typeface="Lucida Sans Unicode"/>
              </a:rPr>
              <a:t>Procedure</a:t>
            </a:r>
            <a:endParaRPr sz="4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1B3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66192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60" dirty="0">
                <a:latin typeface="Lucida Sans Unicode"/>
                <a:cs typeface="Lucida Sans Unicode"/>
              </a:rPr>
              <a:t>External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40" dirty="0">
                <a:latin typeface="Lucida Sans Unicode"/>
                <a:cs typeface="Lucida Sans Unicode"/>
              </a:rPr>
              <a:t>Stored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20" dirty="0">
                <a:latin typeface="Lucida Sans Unicode"/>
                <a:cs typeface="Lucida Sans Unicode"/>
              </a:rPr>
              <a:t>Procedures</a:t>
            </a:r>
            <a:endParaRPr sz="40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24000" y="1562100"/>
            <a:ext cx="8963025" cy="4250690"/>
            <a:chOff x="1524000" y="1562100"/>
            <a:chExt cx="8963025" cy="42506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0" y="1562100"/>
              <a:ext cx="8962643" cy="42504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3831" y="1741931"/>
              <a:ext cx="8602980" cy="38907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59381" y="1697481"/>
              <a:ext cx="8691880" cy="3980179"/>
            </a:xfrm>
            <a:custGeom>
              <a:avLst/>
              <a:gdLst/>
              <a:ahLst/>
              <a:cxnLst/>
              <a:rect l="l" t="t" r="r" b="b"/>
              <a:pathLst>
                <a:path w="8691880" h="3980179">
                  <a:moveTo>
                    <a:pt x="0" y="0"/>
                  </a:moveTo>
                  <a:lnTo>
                    <a:pt x="8017357" y="0"/>
                  </a:lnTo>
                  <a:lnTo>
                    <a:pt x="8691880" y="674522"/>
                  </a:lnTo>
                  <a:lnTo>
                    <a:pt x="8691880" y="3979672"/>
                  </a:lnTo>
                  <a:lnTo>
                    <a:pt x="674522" y="3979672"/>
                  </a:lnTo>
                  <a:lnTo>
                    <a:pt x="0" y="3305149"/>
                  </a:lnTo>
                  <a:lnTo>
                    <a:pt x="0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1B3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43749" y="505781"/>
            <a:ext cx="10219690" cy="5765165"/>
            <a:chOff x="1043749" y="505781"/>
            <a:chExt cx="10219690" cy="5765165"/>
          </a:xfrm>
        </p:grpSpPr>
        <p:sp>
          <p:nvSpPr>
            <p:cNvPr id="5" name="object 5"/>
            <p:cNvSpPr/>
            <p:nvPr/>
          </p:nvSpPr>
          <p:spPr>
            <a:xfrm>
              <a:off x="1134310" y="875212"/>
              <a:ext cx="10128885" cy="5395595"/>
            </a:xfrm>
            <a:custGeom>
              <a:avLst/>
              <a:gdLst/>
              <a:ahLst/>
              <a:cxnLst/>
              <a:rect l="l" t="t" r="r" b="b"/>
              <a:pathLst>
                <a:path w="10128885" h="5395595">
                  <a:moveTo>
                    <a:pt x="9902596" y="0"/>
                  </a:moveTo>
                  <a:lnTo>
                    <a:pt x="226161" y="0"/>
                  </a:lnTo>
                  <a:lnTo>
                    <a:pt x="214515" y="304"/>
                  </a:lnTo>
                  <a:lnTo>
                    <a:pt x="158775" y="10248"/>
                  </a:lnTo>
                  <a:lnTo>
                    <a:pt x="118224" y="27432"/>
                  </a:lnTo>
                  <a:lnTo>
                    <a:pt x="82168" y="51828"/>
                  </a:lnTo>
                  <a:lnTo>
                    <a:pt x="51536" y="82524"/>
                  </a:lnTo>
                  <a:lnTo>
                    <a:pt x="27203" y="118630"/>
                  </a:lnTo>
                  <a:lnTo>
                    <a:pt x="10109" y="159219"/>
                  </a:lnTo>
                  <a:lnTo>
                    <a:pt x="1155" y="203276"/>
                  </a:lnTo>
                  <a:lnTo>
                    <a:pt x="0" y="5169179"/>
                  </a:lnTo>
                  <a:lnTo>
                    <a:pt x="304" y="5180825"/>
                  </a:lnTo>
                  <a:lnTo>
                    <a:pt x="10248" y="5236565"/>
                  </a:lnTo>
                  <a:lnTo>
                    <a:pt x="27431" y="5277116"/>
                  </a:lnTo>
                  <a:lnTo>
                    <a:pt x="51815" y="5313172"/>
                  </a:lnTo>
                  <a:lnTo>
                    <a:pt x="82524" y="5343804"/>
                  </a:lnTo>
                  <a:lnTo>
                    <a:pt x="118630" y="5368137"/>
                  </a:lnTo>
                  <a:lnTo>
                    <a:pt x="159219" y="5385231"/>
                  </a:lnTo>
                  <a:lnTo>
                    <a:pt x="203276" y="5394185"/>
                  </a:lnTo>
                  <a:lnTo>
                    <a:pt x="226288" y="5395341"/>
                  </a:lnTo>
                  <a:lnTo>
                    <a:pt x="9902723" y="5395341"/>
                  </a:lnTo>
                  <a:lnTo>
                    <a:pt x="9914369" y="5395036"/>
                  </a:lnTo>
                  <a:lnTo>
                    <a:pt x="9925977" y="5394147"/>
                  </a:lnTo>
                  <a:lnTo>
                    <a:pt x="9948430" y="5390692"/>
                  </a:lnTo>
                  <a:lnTo>
                    <a:pt x="9967307" y="5385816"/>
                  </a:lnTo>
                  <a:lnTo>
                    <a:pt x="226288" y="5385816"/>
                  </a:lnTo>
                  <a:lnTo>
                    <a:pt x="214998" y="5385536"/>
                  </a:lnTo>
                  <a:lnTo>
                    <a:pt x="161594" y="5376011"/>
                  </a:lnTo>
                  <a:lnTo>
                    <a:pt x="122758" y="5359552"/>
                  </a:lnTo>
                  <a:lnTo>
                    <a:pt x="88226" y="5336184"/>
                  </a:lnTo>
                  <a:lnTo>
                    <a:pt x="58864" y="5306758"/>
                  </a:lnTo>
                  <a:lnTo>
                    <a:pt x="35572" y="5272176"/>
                  </a:lnTo>
                  <a:lnTo>
                    <a:pt x="19189" y="5233301"/>
                  </a:lnTo>
                  <a:lnTo>
                    <a:pt x="10617" y="5190985"/>
                  </a:lnTo>
                  <a:lnTo>
                    <a:pt x="9528" y="226161"/>
                  </a:lnTo>
                  <a:lnTo>
                    <a:pt x="9798" y="215252"/>
                  </a:lnTo>
                  <a:lnTo>
                    <a:pt x="19329" y="161594"/>
                  </a:lnTo>
                  <a:lnTo>
                    <a:pt x="35788" y="122758"/>
                  </a:lnTo>
                  <a:lnTo>
                    <a:pt x="59156" y="88226"/>
                  </a:lnTo>
                  <a:lnTo>
                    <a:pt x="88582" y="58877"/>
                  </a:lnTo>
                  <a:lnTo>
                    <a:pt x="123164" y="35572"/>
                  </a:lnTo>
                  <a:lnTo>
                    <a:pt x="162051" y="19189"/>
                  </a:lnTo>
                  <a:lnTo>
                    <a:pt x="204355" y="10617"/>
                  </a:lnTo>
                  <a:lnTo>
                    <a:pt x="226402" y="9525"/>
                  </a:lnTo>
                  <a:lnTo>
                    <a:pt x="9967380" y="9525"/>
                  </a:lnTo>
                  <a:lnTo>
                    <a:pt x="9947960" y="4559"/>
                  </a:lnTo>
                  <a:lnTo>
                    <a:pt x="9925608" y="1155"/>
                  </a:lnTo>
                  <a:lnTo>
                    <a:pt x="9914115" y="292"/>
                  </a:lnTo>
                  <a:lnTo>
                    <a:pt x="9902596" y="0"/>
                  </a:lnTo>
                  <a:close/>
                </a:path>
                <a:path w="10128885" h="5395595">
                  <a:moveTo>
                    <a:pt x="9967380" y="9525"/>
                  </a:moveTo>
                  <a:lnTo>
                    <a:pt x="9902596" y="9525"/>
                  </a:lnTo>
                  <a:lnTo>
                    <a:pt x="9913874" y="9817"/>
                  </a:lnTo>
                  <a:lnTo>
                    <a:pt x="9924884" y="10655"/>
                  </a:lnTo>
                  <a:lnTo>
                    <a:pt x="9967290" y="19342"/>
                  </a:lnTo>
                  <a:lnTo>
                    <a:pt x="10006126" y="35788"/>
                  </a:lnTo>
                  <a:lnTo>
                    <a:pt x="10040658" y="59169"/>
                  </a:lnTo>
                  <a:lnTo>
                    <a:pt x="10070007" y="88582"/>
                  </a:lnTo>
                  <a:lnTo>
                    <a:pt x="10093312" y="123164"/>
                  </a:lnTo>
                  <a:lnTo>
                    <a:pt x="10109682" y="162052"/>
                  </a:lnTo>
                  <a:lnTo>
                    <a:pt x="10118267" y="204355"/>
                  </a:lnTo>
                  <a:lnTo>
                    <a:pt x="10119357" y="5169179"/>
                  </a:lnTo>
                  <a:lnTo>
                    <a:pt x="10119074" y="5180101"/>
                  </a:lnTo>
                  <a:lnTo>
                    <a:pt x="10109555" y="5233746"/>
                  </a:lnTo>
                  <a:lnTo>
                    <a:pt x="10093096" y="5272582"/>
                  </a:lnTo>
                  <a:lnTo>
                    <a:pt x="10069728" y="5307114"/>
                  </a:lnTo>
                  <a:lnTo>
                    <a:pt x="10040302" y="5336476"/>
                  </a:lnTo>
                  <a:lnTo>
                    <a:pt x="10005720" y="5359768"/>
                  </a:lnTo>
                  <a:lnTo>
                    <a:pt x="9966845" y="5376151"/>
                  </a:lnTo>
                  <a:lnTo>
                    <a:pt x="9924529" y="5384723"/>
                  </a:lnTo>
                  <a:lnTo>
                    <a:pt x="9902482" y="5385816"/>
                  </a:lnTo>
                  <a:lnTo>
                    <a:pt x="9967307" y="5385816"/>
                  </a:lnTo>
                  <a:lnTo>
                    <a:pt x="10010660" y="5367909"/>
                  </a:lnTo>
                  <a:lnTo>
                    <a:pt x="10046716" y="5343525"/>
                  </a:lnTo>
                  <a:lnTo>
                    <a:pt x="10077348" y="5312816"/>
                  </a:lnTo>
                  <a:lnTo>
                    <a:pt x="10101681" y="5276710"/>
                  </a:lnTo>
                  <a:lnTo>
                    <a:pt x="10118775" y="5236121"/>
                  </a:lnTo>
                  <a:lnTo>
                    <a:pt x="10127673" y="5192433"/>
                  </a:lnTo>
                  <a:lnTo>
                    <a:pt x="10128885" y="226161"/>
                  </a:lnTo>
                  <a:lnTo>
                    <a:pt x="10128580" y="214528"/>
                  </a:lnTo>
                  <a:lnTo>
                    <a:pt x="10118636" y="158775"/>
                  </a:lnTo>
                  <a:lnTo>
                    <a:pt x="10101453" y="118224"/>
                  </a:lnTo>
                  <a:lnTo>
                    <a:pt x="10077056" y="82169"/>
                  </a:lnTo>
                  <a:lnTo>
                    <a:pt x="10046360" y="51536"/>
                  </a:lnTo>
                  <a:lnTo>
                    <a:pt x="10010254" y="27216"/>
                  </a:lnTo>
                  <a:lnTo>
                    <a:pt x="9969665" y="10109"/>
                  </a:lnTo>
                  <a:lnTo>
                    <a:pt x="9967380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8511" y="795522"/>
              <a:ext cx="10119360" cy="5386070"/>
            </a:xfrm>
            <a:custGeom>
              <a:avLst/>
              <a:gdLst/>
              <a:ahLst/>
              <a:cxnLst/>
              <a:rect l="l" t="t" r="r" b="b"/>
              <a:pathLst>
                <a:path w="10119360" h="5386070">
                  <a:moveTo>
                    <a:pt x="0" y="221526"/>
                  </a:moveTo>
                  <a:lnTo>
                    <a:pt x="4500" y="176882"/>
                  </a:lnTo>
                  <a:lnTo>
                    <a:pt x="17407" y="135300"/>
                  </a:lnTo>
                  <a:lnTo>
                    <a:pt x="37831" y="97671"/>
                  </a:lnTo>
                  <a:lnTo>
                    <a:pt x="64881" y="64885"/>
                  </a:lnTo>
                  <a:lnTo>
                    <a:pt x="97665" y="37834"/>
                  </a:lnTo>
                  <a:lnTo>
                    <a:pt x="135295" y="17409"/>
                  </a:lnTo>
                  <a:lnTo>
                    <a:pt x="176879" y="4500"/>
                  </a:lnTo>
                  <a:lnTo>
                    <a:pt x="221526" y="0"/>
                  </a:lnTo>
                  <a:lnTo>
                    <a:pt x="9897833" y="0"/>
                  </a:lnTo>
                  <a:lnTo>
                    <a:pt x="9942480" y="4500"/>
                  </a:lnTo>
                  <a:lnTo>
                    <a:pt x="9984064" y="17409"/>
                  </a:lnTo>
                  <a:lnTo>
                    <a:pt x="10021694" y="37834"/>
                  </a:lnTo>
                  <a:lnTo>
                    <a:pt x="10054478" y="64885"/>
                  </a:lnTo>
                  <a:lnTo>
                    <a:pt x="10081528" y="97671"/>
                  </a:lnTo>
                  <a:lnTo>
                    <a:pt x="10101952" y="135300"/>
                  </a:lnTo>
                  <a:lnTo>
                    <a:pt x="10114859" y="176882"/>
                  </a:lnTo>
                  <a:lnTo>
                    <a:pt x="10119360" y="221526"/>
                  </a:lnTo>
                  <a:lnTo>
                    <a:pt x="10119360" y="5164302"/>
                  </a:lnTo>
                  <a:lnTo>
                    <a:pt x="10114859" y="5208945"/>
                  </a:lnTo>
                  <a:lnTo>
                    <a:pt x="10101952" y="5250525"/>
                  </a:lnTo>
                  <a:lnTo>
                    <a:pt x="10081528" y="5288153"/>
                  </a:lnTo>
                  <a:lnTo>
                    <a:pt x="10054478" y="5320936"/>
                  </a:lnTo>
                  <a:lnTo>
                    <a:pt x="10021694" y="5347985"/>
                  </a:lnTo>
                  <a:lnTo>
                    <a:pt x="9984064" y="5368408"/>
                  </a:lnTo>
                  <a:lnTo>
                    <a:pt x="9942480" y="5381315"/>
                  </a:lnTo>
                  <a:lnTo>
                    <a:pt x="9897833" y="5385816"/>
                  </a:lnTo>
                  <a:lnTo>
                    <a:pt x="221526" y="5385816"/>
                  </a:lnTo>
                  <a:lnTo>
                    <a:pt x="176879" y="5381315"/>
                  </a:lnTo>
                  <a:lnTo>
                    <a:pt x="135295" y="5368408"/>
                  </a:lnTo>
                  <a:lnTo>
                    <a:pt x="97665" y="5347985"/>
                  </a:lnTo>
                  <a:lnTo>
                    <a:pt x="64881" y="5320936"/>
                  </a:lnTo>
                  <a:lnTo>
                    <a:pt x="37831" y="5288153"/>
                  </a:lnTo>
                  <a:lnTo>
                    <a:pt x="17407" y="5250525"/>
                  </a:lnTo>
                  <a:lnTo>
                    <a:pt x="4500" y="5208945"/>
                  </a:lnTo>
                  <a:lnTo>
                    <a:pt x="0" y="5164302"/>
                  </a:lnTo>
                  <a:lnTo>
                    <a:pt x="0" y="221526"/>
                  </a:lnTo>
                  <a:close/>
                </a:path>
              </a:pathLst>
            </a:custGeom>
            <a:ln w="9525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21535" y="1336548"/>
              <a:ext cx="9058910" cy="4726305"/>
            </a:xfrm>
            <a:custGeom>
              <a:avLst/>
              <a:gdLst/>
              <a:ahLst/>
              <a:cxnLst/>
              <a:rect l="l" t="t" r="r" b="b"/>
              <a:pathLst>
                <a:path w="9058910" h="4726305">
                  <a:moveTo>
                    <a:pt x="8769718" y="0"/>
                  </a:moveTo>
                  <a:lnTo>
                    <a:pt x="288937" y="0"/>
                  </a:lnTo>
                  <a:lnTo>
                    <a:pt x="242070" y="3781"/>
                  </a:lnTo>
                  <a:lnTo>
                    <a:pt x="197611" y="14730"/>
                  </a:lnTo>
                  <a:lnTo>
                    <a:pt x="156154" y="32250"/>
                  </a:lnTo>
                  <a:lnTo>
                    <a:pt x="118295" y="55748"/>
                  </a:lnTo>
                  <a:lnTo>
                    <a:pt x="84628" y="84628"/>
                  </a:lnTo>
                  <a:lnTo>
                    <a:pt x="55748" y="118295"/>
                  </a:lnTo>
                  <a:lnTo>
                    <a:pt x="32250" y="156154"/>
                  </a:lnTo>
                  <a:lnTo>
                    <a:pt x="14730" y="197611"/>
                  </a:lnTo>
                  <a:lnTo>
                    <a:pt x="3781" y="242070"/>
                  </a:lnTo>
                  <a:lnTo>
                    <a:pt x="0" y="288937"/>
                  </a:lnTo>
                  <a:lnTo>
                    <a:pt x="0" y="4436986"/>
                  </a:lnTo>
                  <a:lnTo>
                    <a:pt x="3781" y="4483853"/>
                  </a:lnTo>
                  <a:lnTo>
                    <a:pt x="14730" y="4528312"/>
                  </a:lnTo>
                  <a:lnTo>
                    <a:pt x="32250" y="4569769"/>
                  </a:lnTo>
                  <a:lnTo>
                    <a:pt x="55748" y="4607628"/>
                  </a:lnTo>
                  <a:lnTo>
                    <a:pt x="84628" y="4641295"/>
                  </a:lnTo>
                  <a:lnTo>
                    <a:pt x="118295" y="4670175"/>
                  </a:lnTo>
                  <a:lnTo>
                    <a:pt x="156154" y="4693673"/>
                  </a:lnTo>
                  <a:lnTo>
                    <a:pt x="197611" y="4711193"/>
                  </a:lnTo>
                  <a:lnTo>
                    <a:pt x="242070" y="4722142"/>
                  </a:lnTo>
                  <a:lnTo>
                    <a:pt x="288937" y="4725924"/>
                  </a:lnTo>
                  <a:lnTo>
                    <a:pt x="8769718" y="4725924"/>
                  </a:lnTo>
                  <a:lnTo>
                    <a:pt x="8816585" y="4722142"/>
                  </a:lnTo>
                  <a:lnTo>
                    <a:pt x="8861044" y="4711193"/>
                  </a:lnTo>
                  <a:lnTo>
                    <a:pt x="8902501" y="4693673"/>
                  </a:lnTo>
                  <a:lnTo>
                    <a:pt x="8940360" y="4670175"/>
                  </a:lnTo>
                  <a:lnTo>
                    <a:pt x="8974027" y="4641295"/>
                  </a:lnTo>
                  <a:lnTo>
                    <a:pt x="9002907" y="4607628"/>
                  </a:lnTo>
                  <a:lnTo>
                    <a:pt x="9026405" y="4569769"/>
                  </a:lnTo>
                  <a:lnTo>
                    <a:pt x="9043925" y="4528312"/>
                  </a:lnTo>
                  <a:lnTo>
                    <a:pt x="9054874" y="4483853"/>
                  </a:lnTo>
                  <a:lnTo>
                    <a:pt x="9058656" y="4436986"/>
                  </a:lnTo>
                  <a:lnTo>
                    <a:pt x="9058656" y="288937"/>
                  </a:lnTo>
                  <a:lnTo>
                    <a:pt x="9054874" y="242070"/>
                  </a:lnTo>
                  <a:lnTo>
                    <a:pt x="9043925" y="197611"/>
                  </a:lnTo>
                  <a:lnTo>
                    <a:pt x="9026405" y="156154"/>
                  </a:lnTo>
                  <a:lnTo>
                    <a:pt x="9002907" y="118295"/>
                  </a:lnTo>
                  <a:lnTo>
                    <a:pt x="8974027" y="84628"/>
                  </a:lnTo>
                  <a:lnTo>
                    <a:pt x="8940360" y="55748"/>
                  </a:lnTo>
                  <a:lnTo>
                    <a:pt x="8902501" y="32250"/>
                  </a:lnTo>
                  <a:lnTo>
                    <a:pt x="8861044" y="14730"/>
                  </a:lnTo>
                  <a:lnTo>
                    <a:pt x="8816585" y="3781"/>
                  </a:lnTo>
                  <a:lnTo>
                    <a:pt x="8769718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21535" y="1336548"/>
              <a:ext cx="9058910" cy="4726305"/>
            </a:xfrm>
            <a:custGeom>
              <a:avLst/>
              <a:gdLst/>
              <a:ahLst/>
              <a:cxnLst/>
              <a:rect l="l" t="t" r="r" b="b"/>
              <a:pathLst>
                <a:path w="9058910" h="4726305">
                  <a:moveTo>
                    <a:pt x="0" y="288937"/>
                  </a:moveTo>
                  <a:lnTo>
                    <a:pt x="3781" y="242070"/>
                  </a:lnTo>
                  <a:lnTo>
                    <a:pt x="14730" y="197611"/>
                  </a:lnTo>
                  <a:lnTo>
                    <a:pt x="32250" y="156154"/>
                  </a:lnTo>
                  <a:lnTo>
                    <a:pt x="55748" y="118295"/>
                  </a:lnTo>
                  <a:lnTo>
                    <a:pt x="84628" y="84628"/>
                  </a:lnTo>
                  <a:lnTo>
                    <a:pt x="118295" y="55748"/>
                  </a:lnTo>
                  <a:lnTo>
                    <a:pt x="156154" y="32250"/>
                  </a:lnTo>
                  <a:lnTo>
                    <a:pt x="197611" y="14730"/>
                  </a:lnTo>
                  <a:lnTo>
                    <a:pt x="242070" y="3781"/>
                  </a:lnTo>
                  <a:lnTo>
                    <a:pt x="288937" y="0"/>
                  </a:lnTo>
                  <a:lnTo>
                    <a:pt x="8769718" y="0"/>
                  </a:lnTo>
                  <a:lnTo>
                    <a:pt x="8816585" y="3781"/>
                  </a:lnTo>
                  <a:lnTo>
                    <a:pt x="8861044" y="14730"/>
                  </a:lnTo>
                  <a:lnTo>
                    <a:pt x="8902501" y="32250"/>
                  </a:lnTo>
                  <a:lnTo>
                    <a:pt x="8940360" y="55748"/>
                  </a:lnTo>
                  <a:lnTo>
                    <a:pt x="8974027" y="84628"/>
                  </a:lnTo>
                  <a:lnTo>
                    <a:pt x="9002907" y="118295"/>
                  </a:lnTo>
                  <a:lnTo>
                    <a:pt x="9026405" y="156154"/>
                  </a:lnTo>
                  <a:lnTo>
                    <a:pt x="9043925" y="197611"/>
                  </a:lnTo>
                  <a:lnTo>
                    <a:pt x="9054874" y="242070"/>
                  </a:lnTo>
                  <a:lnTo>
                    <a:pt x="9058656" y="288937"/>
                  </a:lnTo>
                  <a:lnTo>
                    <a:pt x="9058656" y="4436986"/>
                  </a:lnTo>
                  <a:lnTo>
                    <a:pt x="9054874" y="4483853"/>
                  </a:lnTo>
                  <a:lnTo>
                    <a:pt x="9043925" y="4528312"/>
                  </a:lnTo>
                  <a:lnTo>
                    <a:pt x="9026405" y="4569769"/>
                  </a:lnTo>
                  <a:lnTo>
                    <a:pt x="9002907" y="4607628"/>
                  </a:lnTo>
                  <a:lnTo>
                    <a:pt x="8974027" y="4641295"/>
                  </a:lnTo>
                  <a:lnTo>
                    <a:pt x="8940360" y="4670175"/>
                  </a:lnTo>
                  <a:lnTo>
                    <a:pt x="8902501" y="4693673"/>
                  </a:lnTo>
                  <a:lnTo>
                    <a:pt x="8861044" y="4711193"/>
                  </a:lnTo>
                  <a:lnTo>
                    <a:pt x="8816585" y="4722142"/>
                  </a:lnTo>
                  <a:lnTo>
                    <a:pt x="8769718" y="4725924"/>
                  </a:lnTo>
                  <a:lnTo>
                    <a:pt x="288937" y="4725924"/>
                  </a:lnTo>
                  <a:lnTo>
                    <a:pt x="242070" y="4722142"/>
                  </a:lnTo>
                  <a:lnTo>
                    <a:pt x="197611" y="4711193"/>
                  </a:lnTo>
                  <a:lnTo>
                    <a:pt x="156154" y="4693673"/>
                  </a:lnTo>
                  <a:lnTo>
                    <a:pt x="118295" y="4670175"/>
                  </a:lnTo>
                  <a:lnTo>
                    <a:pt x="84628" y="4641295"/>
                  </a:lnTo>
                  <a:lnTo>
                    <a:pt x="55748" y="4607628"/>
                  </a:lnTo>
                  <a:lnTo>
                    <a:pt x="32250" y="4569769"/>
                  </a:lnTo>
                  <a:lnTo>
                    <a:pt x="14730" y="4528312"/>
                  </a:lnTo>
                  <a:lnTo>
                    <a:pt x="3781" y="4483853"/>
                  </a:lnTo>
                  <a:lnTo>
                    <a:pt x="0" y="4436986"/>
                  </a:lnTo>
                  <a:lnTo>
                    <a:pt x="0" y="288937"/>
                  </a:lnTo>
                  <a:close/>
                </a:path>
              </a:pathLst>
            </a:custGeom>
            <a:ln w="9524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16351" y="510543"/>
              <a:ext cx="6535420" cy="570230"/>
            </a:xfrm>
            <a:custGeom>
              <a:avLst/>
              <a:gdLst/>
              <a:ahLst/>
              <a:cxnLst/>
              <a:rect l="l" t="t" r="r" b="b"/>
              <a:pathLst>
                <a:path w="6535420" h="570230">
                  <a:moveTo>
                    <a:pt x="6412928" y="0"/>
                  </a:moveTo>
                  <a:lnTo>
                    <a:pt x="121983" y="0"/>
                  </a:lnTo>
                  <a:lnTo>
                    <a:pt x="74500" y="9585"/>
                  </a:lnTo>
                  <a:lnTo>
                    <a:pt x="35726" y="35726"/>
                  </a:lnTo>
                  <a:lnTo>
                    <a:pt x="9585" y="74500"/>
                  </a:lnTo>
                  <a:lnTo>
                    <a:pt x="0" y="121983"/>
                  </a:lnTo>
                  <a:lnTo>
                    <a:pt x="0" y="447979"/>
                  </a:lnTo>
                  <a:lnTo>
                    <a:pt x="9585" y="495464"/>
                  </a:lnTo>
                  <a:lnTo>
                    <a:pt x="35726" y="534242"/>
                  </a:lnTo>
                  <a:lnTo>
                    <a:pt x="74500" y="560388"/>
                  </a:lnTo>
                  <a:lnTo>
                    <a:pt x="121983" y="569976"/>
                  </a:lnTo>
                  <a:lnTo>
                    <a:pt x="6412928" y="569976"/>
                  </a:lnTo>
                  <a:lnTo>
                    <a:pt x="6460411" y="560388"/>
                  </a:lnTo>
                  <a:lnTo>
                    <a:pt x="6499185" y="534242"/>
                  </a:lnTo>
                  <a:lnTo>
                    <a:pt x="6525326" y="495464"/>
                  </a:lnTo>
                  <a:lnTo>
                    <a:pt x="6534911" y="447979"/>
                  </a:lnTo>
                  <a:lnTo>
                    <a:pt x="6534911" y="121983"/>
                  </a:lnTo>
                  <a:lnTo>
                    <a:pt x="6525326" y="74500"/>
                  </a:lnTo>
                  <a:lnTo>
                    <a:pt x="6499185" y="35726"/>
                  </a:lnTo>
                  <a:lnTo>
                    <a:pt x="6460411" y="9585"/>
                  </a:lnTo>
                  <a:lnTo>
                    <a:pt x="6412928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16351" y="510543"/>
              <a:ext cx="6535420" cy="570230"/>
            </a:xfrm>
            <a:custGeom>
              <a:avLst/>
              <a:gdLst/>
              <a:ahLst/>
              <a:cxnLst/>
              <a:rect l="l" t="t" r="r" b="b"/>
              <a:pathLst>
                <a:path w="6535420" h="570230">
                  <a:moveTo>
                    <a:pt x="0" y="121983"/>
                  </a:moveTo>
                  <a:lnTo>
                    <a:pt x="9585" y="74500"/>
                  </a:lnTo>
                  <a:lnTo>
                    <a:pt x="35726" y="35726"/>
                  </a:lnTo>
                  <a:lnTo>
                    <a:pt x="74500" y="9585"/>
                  </a:lnTo>
                  <a:lnTo>
                    <a:pt x="121983" y="0"/>
                  </a:lnTo>
                  <a:lnTo>
                    <a:pt x="6412928" y="0"/>
                  </a:lnTo>
                  <a:lnTo>
                    <a:pt x="6460411" y="9585"/>
                  </a:lnTo>
                  <a:lnTo>
                    <a:pt x="6499185" y="35726"/>
                  </a:lnTo>
                  <a:lnTo>
                    <a:pt x="6525326" y="74500"/>
                  </a:lnTo>
                  <a:lnTo>
                    <a:pt x="6534911" y="121983"/>
                  </a:lnTo>
                  <a:lnTo>
                    <a:pt x="6534911" y="447979"/>
                  </a:lnTo>
                  <a:lnTo>
                    <a:pt x="6525326" y="495464"/>
                  </a:lnTo>
                  <a:lnTo>
                    <a:pt x="6499185" y="534242"/>
                  </a:lnTo>
                  <a:lnTo>
                    <a:pt x="6460411" y="560388"/>
                  </a:lnTo>
                  <a:lnTo>
                    <a:pt x="6412928" y="569976"/>
                  </a:lnTo>
                  <a:lnTo>
                    <a:pt x="121983" y="569976"/>
                  </a:lnTo>
                  <a:lnTo>
                    <a:pt x="74500" y="560388"/>
                  </a:lnTo>
                  <a:lnTo>
                    <a:pt x="35726" y="534242"/>
                  </a:lnTo>
                  <a:lnTo>
                    <a:pt x="9585" y="495464"/>
                  </a:lnTo>
                  <a:lnTo>
                    <a:pt x="0" y="447979"/>
                  </a:lnTo>
                  <a:lnTo>
                    <a:pt x="0" y="121983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036189" y="522098"/>
            <a:ext cx="60960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15" dirty="0">
                <a:latin typeface="Microsoft Sans Serif"/>
                <a:cs typeface="Microsoft Sans Serif"/>
              </a:rPr>
              <a:t>External</a:t>
            </a:r>
            <a:r>
              <a:rPr sz="3000" b="0" spc="-20" dirty="0">
                <a:latin typeface="Microsoft Sans Serif"/>
                <a:cs typeface="Microsoft Sans Serif"/>
              </a:rPr>
              <a:t> </a:t>
            </a:r>
            <a:r>
              <a:rPr sz="3000" b="0" spc="60" dirty="0">
                <a:latin typeface="Microsoft Sans Serif"/>
                <a:cs typeface="Microsoft Sans Serif"/>
              </a:rPr>
              <a:t>Iceberg</a:t>
            </a:r>
            <a:r>
              <a:rPr sz="3000" b="0" spc="-10" dirty="0">
                <a:latin typeface="Microsoft Sans Serif"/>
                <a:cs typeface="Microsoft Sans Serif"/>
              </a:rPr>
              <a:t> </a:t>
            </a:r>
            <a:r>
              <a:rPr sz="3000" b="0" spc="85" dirty="0">
                <a:latin typeface="Microsoft Sans Serif"/>
                <a:cs typeface="Microsoft Sans Serif"/>
              </a:rPr>
              <a:t>Stored</a:t>
            </a:r>
            <a:r>
              <a:rPr sz="3000" b="0" spc="-10" dirty="0">
                <a:latin typeface="Microsoft Sans Serif"/>
                <a:cs typeface="Microsoft Sans Serif"/>
              </a:rPr>
              <a:t> </a:t>
            </a:r>
            <a:r>
              <a:rPr sz="3000" b="0" spc="60" dirty="0">
                <a:latin typeface="Microsoft Sans Serif"/>
                <a:cs typeface="Microsoft Sans Serif"/>
              </a:rPr>
              <a:t>Procedure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203704" y="1499616"/>
            <a:ext cx="8321040" cy="4025265"/>
            <a:chOff x="2203704" y="1499616"/>
            <a:chExt cx="8321040" cy="402526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3704" y="1757172"/>
              <a:ext cx="7232903" cy="37673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1956" y="1499616"/>
              <a:ext cx="1732787" cy="1717547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32905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85" dirty="0">
                <a:latin typeface="Lucida Sans Unicode"/>
                <a:cs typeface="Lucida Sans Unicode"/>
              </a:rPr>
              <a:t>SQL</a:t>
            </a:r>
            <a:r>
              <a:rPr sz="4000" b="0" spc="-320" dirty="0">
                <a:latin typeface="Lucida Sans Unicode"/>
                <a:cs typeface="Lucida Sans Unicode"/>
              </a:rPr>
              <a:t> </a:t>
            </a:r>
            <a:r>
              <a:rPr sz="4000" b="0" spc="-20" dirty="0">
                <a:latin typeface="Lucida Sans Unicode"/>
                <a:cs typeface="Lucida Sans Unicode"/>
              </a:rPr>
              <a:t>Scripting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5783" y="1241919"/>
            <a:ext cx="7914005" cy="422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solidFill>
                  <a:srgbClr val="FF5F46"/>
                </a:solidFill>
                <a:latin typeface="Lucida Sans Unicode"/>
                <a:cs typeface="Lucida Sans Unicode"/>
              </a:rPr>
              <a:t>It’s</a:t>
            </a:r>
            <a:r>
              <a:rPr sz="2400" spc="-160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FF5F46"/>
                </a:solidFill>
                <a:latin typeface="Lucida Sans Unicode"/>
                <a:cs typeface="Lucida Sans Unicode"/>
              </a:rPr>
              <a:t>SQL,</a:t>
            </a:r>
            <a:r>
              <a:rPr sz="2400" spc="-160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5" dirty="0">
                <a:solidFill>
                  <a:srgbClr val="FF5F46"/>
                </a:solidFill>
                <a:latin typeface="Lucida Sans Unicode"/>
                <a:cs typeface="Lucida Sans Unicode"/>
              </a:rPr>
              <a:t>but</a:t>
            </a:r>
            <a:r>
              <a:rPr sz="2400" spc="-160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FF5F46"/>
                </a:solidFill>
                <a:latin typeface="Lucida Sans Unicode"/>
                <a:cs typeface="Lucida Sans Unicode"/>
              </a:rPr>
              <a:t>with</a:t>
            </a:r>
            <a:r>
              <a:rPr sz="2400" spc="-160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-15" dirty="0">
                <a:solidFill>
                  <a:srgbClr val="FF5F46"/>
                </a:solidFill>
                <a:latin typeface="Lucida Sans Unicode"/>
                <a:cs typeface="Lucida Sans Unicode"/>
              </a:rPr>
              <a:t>control</a:t>
            </a:r>
            <a:r>
              <a:rPr sz="2400" spc="-160" dirty="0">
                <a:solidFill>
                  <a:srgbClr val="FF5F46"/>
                </a:solidFill>
                <a:latin typeface="Lucida Sans Unicode"/>
                <a:cs typeface="Lucida Sans Unicode"/>
              </a:rPr>
              <a:t> </a:t>
            </a:r>
            <a:r>
              <a:rPr sz="2400" spc="-60" dirty="0">
                <a:solidFill>
                  <a:srgbClr val="FF5F46"/>
                </a:solidFill>
                <a:latin typeface="Lucida Sans Unicode"/>
                <a:cs typeface="Lucida Sans Unicode"/>
              </a:rPr>
              <a:t>flow!</a:t>
            </a:r>
            <a:endParaRPr sz="2400">
              <a:latin typeface="Lucida Sans Unicode"/>
              <a:cs typeface="Lucida Sans Unicode"/>
            </a:endParaRPr>
          </a:p>
          <a:p>
            <a:pPr marL="422275" marR="5080" indent="-387350">
              <a:lnSpc>
                <a:spcPct val="115199"/>
              </a:lnSpc>
              <a:spcBef>
                <a:spcPts val="1590"/>
              </a:spcBef>
              <a:buChar char="•"/>
              <a:tabLst>
                <a:tab pos="422275" algn="l"/>
                <a:tab pos="422909" algn="l"/>
              </a:tabLst>
            </a:pPr>
            <a:r>
              <a:rPr sz="2500" spc="105" dirty="0">
                <a:solidFill>
                  <a:srgbClr val="FFFFFF"/>
                </a:solidFill>
                <a:latin typeface="Tahoma"/>
                <a:cs typeface="Tahoma"/>
              </a:rPr>
              <a:t>Support</a:t>
            </a:r>
            <a:r>
              <a:rPr sz="25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5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Tahoma"/>
                <a:cs typeface="Tahoma"/>
              </a:rPr>
              <a:t>control</a:t>
            </a:r>
            <a:r>
              <a:rPr sz="2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Tahoma"/>
                <a:cs typeface="Tahoma"/>
              </a:rPr>
              <a:t>flow,</a:t>
            </a:r>
            <a:r>
              <a:rPr sz="2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Tahoma"/>
                <a:cs typeface="Tahoma"/>
              </a:rPr>
              <a:t>iterators</a:t>
            </a:r>
            <a:r>
              <a:rPr sz="25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25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Tahoma"/>
                <a:cs typeface="Tahoma"/>
              </a:rPr>
              <a:t>error</a:t>
            </a:r>
            <a:r>
              <a:rPr sz="2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Tahoma"/>
                <a:cs typeface="Tahoma"/>
              </a:rPr>
              <a:t>handling </a:t>
            </a:r>
            <a:r>
              <a:rPr sz="2500" spc="-7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Tahoma"/>
                <a:cs typeface="Tahoma"/>
              </a:rPr>
              <a:t>Natively</a:t>
            </a:r>
            <a:r>
              <a:rPr sz="2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5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160" dirty="0">
                <a:solidFill>
                  <a:srgbClr val="FFFFFF"/>
                </a:solidFill>
                <a:latin typeface="Tahoma"/>
                <a:cs typeface="Tahoma"/>
              </a:rPr>
              <a:t>SQL</a:t>
            </a:r>
            <a:endParaRPr sz="2500">
              <a:latin typeface="Tahoma"/>
              <a:cs typeface="Tahoma"/>
            </a:endParaRPr>
          </a:p>
          <a:p>
            <a:pPr marL="879475" lvl="1" indent="-369570">
              <a:lnSpc>
                <a:spcPct val="100000"/>
              </a:lnSpc>
              <a:spcBef>
                <a:spcPts val="434"/>
              </a:spcBef>
              <a:buChar char="•"/>
              <a:tabLst>
                <a:tab pos="879475" algn="l"/>
                <a:tab pos="880110" algn="l"/>
              </a:tabLst>
            </a:pPr>
            <a:r>
              <a:rPr sz="2200" spc="90" dirty="0">
                <a:solidFill>
                  <a:srgbClr val="FFFFFF"/>
                </a:solidFill>
                <a:latin typeface="Tahoma"/>
                <a:cs typeface="Tahoma"/>
              </a:rPr>
              <a:t>Control</a:t>
            </a:r>
            <a:r>
              <a:rPr sz="22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Tahoma"/>
                <a:cs typeface="Tahoma"/>
              </a:rPr>
              <a:t>flow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→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299DF"/>
                </a:solidFill>
                <a:latin typeface="Courier New"/>
                <a:cs typeface="Courier New"/>
              </a:rPr>
              <a:t>IF/ELSE,</a:t>
            </a:r>
            <a:r>
              <a:rPr sz="2200" spc="25" dirty="0">
                <a:solidFill>
                  <a:srgbClr val="4299D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4299DF"/>
                </a:solidFill>
                <a:latin typeface="Courier New"/>
                <a:cs typeface="Courier New"/>
              </a:rPr>
              <a:t>CASE</a:t>
            </a:r>
            <a:endParaRPr sz="2200">
              <a:latin typeface="Courier New"/>
              <a:cs typeface="Courier New"/>
            </a:endParaRPr>
          </a:p>
          <a:p>
            <a:pPr marL="879475" lvl="1" indent="-369570">
              <a:lnSpc>
                <a:spcPct val="100000"/>
              </a:lnSpc>
              <a:spcBef>
                <a:spcPts val="395"/>
              </a:spcBef>
              <a:buChar char="•"/>
              <a:tabLst>
                <a:tab pos="879475" algn="l"/>
                <a:tab pos="880110" algn="l"/>
                <a:tab pos="2453640" algn="l"/>
              </a:tabLst>
            </a:pP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Looping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→	</a:t>
            </a:r>
            <a:r>
              <a:rPr sz="2200" spc="-5" dirty="0">
                <a:solidFill>
                  <a:srgbClr val="4299DF"/>
                </a:solidFill>
                <a:latin typeface="Courier New"/>
                <a:cs typeface="Courier New"/>
              </a:rPr>
              <a:t>WHILE,</a:t>
            </a:r>
            <a:r>
              <a:rPr sz="2200" spc="20" dirty="0">
                <a:solidFill>
                  <a:srgbClr val="4299D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4299DF"/>
                </a:solidFill>
                <a:latin typeface="Courier New"/>
                <a:cs typeface="Courier New"/>
              </a:rPr>
              <a:t>REPEAT,</a:t>
            </a:r>
            <a:r>
              <a:rPr sz="2200" spc="25" dirty="0">
                <a:solidFill>
                  <a:srgbClr val="4299D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4299DF"/>
                </a:solidFill>
                <a:latin typeface="Courier New"/>
                <a:cs typeface="Courier New"/>
              </a:rPr>
              <a:t>ITERATE</a:t>
            </a:r>
            <a:endParaRPr sz="2200">
              <a:latin typeface="Courier New"/>
              <a:cs typeface="Courier New"/>
            </a:endParaRPr>
          </a:p>
          <a:p>
            <a:pPr marL="879475" lvl="1" indent="-369570">
              <a:lnSpc>
                <a:spcPct val="100000"/>
              </a:lnSpc>
              <a:spcBef>
                <a:spcPts val="395"/>
              </a:spcBef>
              <a:buChar char="•"/>
              <a:tabLst>
                <a:tab pos="879475" algn="l"/>
                <a:tab pos="880110" algn="l"/>
              </a:tabLst>
            </a:pPr>
            <a:r>
              <a:rPr sz="2200" spc="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1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1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200" spc="120" dirty="0">
                <a:solidFill>
                  <a:srgbClr val="FFFFFF"/>
                </a:solidFill>
                <a:latin typeface="Tahoma"/>
                <a:cs typeface="Tahoma"/>
              </a:rPr>
              <a:t>tse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22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spc="10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200" spc="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→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299DF"/>
                </a:solidFill>
                <a:latin typeface="Courier New"/>
                <a:cs typeface="Courier New"/>
              </a:rPr>
              <a:t>FOR</a:t>
            </a:r>
            <a:endParaRPr sz="2200">
              <a:latin typeface="Courier New"/>
              <a:cs typeface="Courier New"/>
            </a:endParaRPr>
          </a:p>
          <a:p>
            <a:pPr marL="879475" lvl="1" indent="-369570">
              <a:lnSpc>
                <a:spcPct val="100000"/>
              </a:lnSpc>
              <a:spcBef>
                <a:spcPts val="395"/>
              </a:spcBef>
              <a:buChar char="•"/>
              <a:tabLst>
                <a:tab pos="879475" algn="l"/>
                <a:tab pos="880110" algn="l"/>
              </a:tabLst>
            </a:pP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Exception</a:t>
            </a:r>
            <a:r>
              <a:rPr sz="22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Tahoma"/>
                <a:cs typeface="Tahoma"/>
              </a:rPr>
              <a:t>handling</a:t>
            </a:r>
            <a:r>
              <a:rPr sz="22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→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299DF"/>
                </a:solidFill>
                <a:latin typeface="Courier New"/>
                <a:cs typeface="Courier New"/>
              </a:rPr>
              <a:t>CONTINUE/EXIT</a:t>
            </a:r>
            <a:endParaRPr sz="2200">
              <a:latin typeface="Courier New"/>
              <a:cs typeface="Courier New"/>
            </a:endParaRPr>
          </a:p>
          <a:p>
            <a:pPr marL="879475" lvl="1" indent="-369570">
              <a:lnSpc>
                <a:spcPct val="100000"/>
              </a:lnSpc>
              <a:spcBef>
                <a:spcPts val="395"/>
              </a:spcBef>
              <a:buChar char="•"/>
              <a:tabLst>
                <a:tab pos="879475" algn="l"/>
                <a:tab pos="880110" algn="l"/>
              </a:tabLst>
            </a:pPr>
            <a:r>
              <a:rPr sz="2200" spc="1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5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200" spc="1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9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22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204" dirty="0">
                <a:solidFill>
                  <a:srgbClr val="FFFFFF"/>
                </a:solidFill>
                <a:latin typeface="Tahoma"/>
                <a:cs typeface="Tahoma"/>
              </a:rPr>
              <a:t>z</a:t>
            </a:r>
            <a:r>
              <a:rPr sz="2200" spc="1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1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2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2200" spc="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200" spc="1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200" spc="1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200" spc="1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2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→</a:t>
            </a:r>
            <a:r>
              <a:rPr sz="22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200" spc="-5" dirty="0">
                <a:solidFill>
                  <a:srgbClr val="4299DF"/>
                </a:solidFill>
                <a:latin typeface="Courier New"/>
                <a:cs typeface="Courier New"/>
              </a:rPr>
              <a:t>EXECUTE</a:t>
            </a:r>
            <a:r>
              <a:rPr sz="2200" spc="45" dirty="0">
                <a:solidFill>
                  <a:srgbClr val="4299D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4299DF"/>
                </a:solidFill>
                <a:latin typeface="Courier New"/>
                <a:cs typeface="Courier New"/>
              </a:rPr>
              <a:t>IMMEDIATE</a:t>
            </a:r>
            <a:endParaRPr sz="2200">
              <a:latin typeface="Courier New"/>
              <a:cs typeface="Courier New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Tahoma"/>
              <a:buChar char="•"/>
            </a:pPr>
            <a:endParaRPr sz="3000">
              <a:latin typeface="Courier New"/>
              <a:cs typeface="Courier New"/>
            </a:endParaRPr>
          </a:p>
          <a:p>
            <a:pPr marL="422275" indent="-387985">
              <a:lnSpc>
                <a:spcPct val="100000"/>
              </a:lnSpc>
              <a:buChar char="•"/>
              <a:tabLst>
                <a:tab pos="422275" algn="l"/>
                <a:tab pos="422909" algn="l"/>
              </a:tabLst>
            </a:pPr>
            <a:r>
              <a:rPr sz="2500" spc="90" dirty="0">
                <a:solidFill>
                  <a:srgbClr val="FFFFFF"/>
                </a:solidFill>
                <a:latin typeface="Tahoma"/>
                <a:cs typeface="Tahoma"/>
              </a:rPr>
              <a:t>Following</a:t>
            </a:r>
            <a:r>
              <a:rPr sz="25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5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155" dirty="0">
                <a:solidFill>
                  <a:srgbClr val="FFFFFF"/>
                </a:solidFill>
                <a:latin typeface="Tahoma"/>
                <a:cs typeface="Tahoma"/>
              </a:rPr>
              <a:t>SQL/PSM</a:t>
            </a:r>
            <a:r>
              <a:rPr sz="250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Tahoma"/>
                <a:cs typeface="Tahoma"/>
              </a:rPr>
              <a:t>standard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95357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95" dirty="0">
                <a:latin typeface="Lucida Sans Unicode"/>
                <a:cs typeface="Lucida Sans Unicode"/>
              </a:rPr>
              <a:t>Th</a:t>
            </a:r>
            <a:r>
              <a:rPr sz="4000" b="0" spc="-80" dirty="0">
                <a:latin typeface="Lucida Sans Unicode"/>
                <a:cs typeface="Lucida Sans Unicode"/>
              </a:rPr>
              <a:t>e</a:t>
            </a:r>
            <a:r>
              <a:rPr sz="4000" b="0" spc="-229" dirty="0">
                <a:latin typeface="Lucida Sans Unicode"/>
                <a:cs typeface="Lucida Sans Unicode"/>
              </a:rPr>
              <a:t> </a:t>
            </a:r>
            <a:r>
              <a:rPr sz="4000" b="0" spc="-90" dirty="0">
                <a:latin typeface="Lucida Sans Unicode"/>
                <a:cs typeface="Lucida Sans Unicode"/>
              </a:rPr>
              <a:t>lightweigh</a:t>
            </a:r>
            <a:r>
              <a:rPr sz="4000" b="0" spc="-65" dirty="0">
                <a:latin typeface="Lucida Sans Unicode"/>
                <a:cs typeface="Lucida Sans Unicode"/>
              </a:rPr>
              <a:t>t</a:t>
            </a:r>
            <a:r>
              <a:rPr sz="4000" b="0" spc="-229" dirty="0">
                <a:latin typeface="Lucida Sans Unicode"/>
                <a:cs typeface="Lucida Sans Unicode"/>
              </a:rPr>
              <a:t> </a:t>
            </a:r>
            <a:r>
              <a:rPr sz="4000" b="0" spc="-20" dirty="0">
                <a:latin typeface="Lucida Sans Unicode"/>
                <a:cs typeface="Lucida Sans Unicode"/>
              </a:rPr>
              <a:t>Spar</a:t>
            </a:r>
            <a:r>
              <a:rPr sz="4000" b="0" spc="-15" dirty="0">
                <a:latin typeface="Lucida Sans Unicode"/>
                <a:cs typeface="Lucida Sans Unicode"/>
              </a:rPr>
              <a:t>k</a:t>
            </a:r>
            <a:r>
              <a:rPr sz="4000" b="0" spc="-229" dirty="0">
                <a:latin typeface="Lucida Sans Unicode"/>
                <a:cs typeface="Lucida Sans Unicode"/>
              </a:rPr>
              <a:t> </a:t>
            </a:r>
            <a:r>
              <a:rPr sz="4000" b="0" spc="45" dirty="0">
                <a:latin typeface="Lucida Sans Unicode"/>
                <a:cs typeface="Lucida Sans Unicode"/>
              </a:rPr>
              <a:t>Connec</a:t>
            </a:r>
            <a:r>
              <a:rPr sz="4000" b="0" spc="30" dirty="0">
                <a:latin typeface="Lucida Sans Unicode"/>
                <a:cs typeface="Lucida Sans Unicode"/>
              </a:rPr>
              <a:t>t</a:t>
            </a:r>
            <a:r>
              <a:rPr sz="4000" b="0" spc="-229" dirty="0">
                <a:latin typeface="Lucida Sans Unicode"/>
                <a:cs typeface="Lucida Sans Unicode"/>
              </a:rPr>
              <a:t> </a:t>
            </a:r>
            <a:r>
              <a:rPr sz="4000" b="0" spc="15" dirty="0">
                <a:latin typeface="Lucida Sans Unicode"/>
                <a:cs typeface="Lucida Sans Unicode"/>
              </a:rPr>
              <a:t>Package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1223" y="1576844"/>
            <a:ext cx="9340215" cy="2492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5F46"/>
              </a:buClr>
              <a:buFont typeface="Courier New"/>
              <a:buChar char="•"/>
              <a:tabLst>
                <a:tab pos="355600" algn="l"/>
              </a:tabLst>
            </a:pPr>
            <a:r>
              <a:rPr sz="2400" b="1" spc="-5" dirty="0">
                <a:solidFill>
                  <a:srgbClr val="F8F7F4"/>
                </a:solidFill>
                <a:latin typeface="Courier New"/>
                <a:cs typeface="Courier New"/>
              </a:rPr>
              <a:t>pip</a:t>
            </a:r>
            <a:r>
              <a:rPr sz="2400" b="1" spc="-25" dirty="0">
                <a:solidFill>
                  <a:srgbClr val="F8F7F4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F8F7F4"/>
                </a:solidFill>
                <a:latin typeface="Courier New"/>
                <a:cs typeface="Courier New"/>
              </a:rPr>
              <a:t>install</a:t>
            </a:r>
            <a:r>
              <a:rPr sz="2400" b="1" spc="-20" dirty="0">
                <a:solidFill>
                  <a:srgbClr val="F8F7F4"/>
                </a:solidFill>
                <a:latin typeface="Courier New"/>
                <a:cs typeface="Courier New"/>
              </a:rPr>
              <a:t> </a:t>
            </a:r>
            <a:r>
              <a:rPr sz="2400" b="1" spc="-10" dirty="0">
                <a:solidFill>
                  <a:srgbClr val="F8F7F4"/>
                </a:solidFill>
                <a:latin typeface="Courier New"/>
                <a:cs typeface="Courier New"/>
              </a:rPr>
              <a:t>pyspark-connect</a:t>
            </a:r>
            <a:endParaRPr sz="2400">
              <a:latin typeface="Courier New"/>
              <a:cs typeface="Courier New"/>
            </a:endParaRPr>
          </a:p>
          <a:p>
            <a:pPr marL="812800" lvl="1" indent="-342900">
              <a:lnSpc>
                <a:spcPct val="100000"/>
              </a:lnSpc>
              <a:spcBef>
                <a:spcPts val="1840"/>
              </a:spcBef>
              <a:buChar char="•"/>
              <a:tabLst>
                <a:tab pos="812165" algn="l"/>
                <a:tab pos="812800" algn="l"/>
              </a:tabLst>
            </a:pP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Pure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Python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library,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no</a:t>
            </a:r>
            <a:r>
              <a:rPr sz="2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JVM.</a:t>
            </a:r>
            <a:endParaRPr sz="2000">
              <a:latin typeface="Microsoft Sans Serif"/>
              <a:cs typeface="Microsoft Sans Serif"/>
            </a:endParaRPr>
          </a:p>
          <a:p>
            <a:pPr marL="812800" lvl="1" indent="-342900">
              <a:lnSpc>
                <a:spcPct val="100000"/>
              </a:lnSpc>
              <a:spcBef>
                <a:spcPts val="1700"/>
              </a:spcBef>
              <a:buChar char="•"/>
              <a:tabLst>
                <a:tab pos="812165" algn="l"/>
                <a:tab pos="812800" algn="l"/>
              </a:tabLst>
            </a:pP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Pure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8F7F4"/>
                </a:solidFill>
                <a:latin typeface="Microsoft Sans Serif"/>
                <a:cs typeface="Microsoft Sans Serif"/>
              </a:rPr>
              <a:t>Spark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Connect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client,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F8F7F4"/>
                </a:solidFill>
                <a:latin typeface="Microsoft Sans Serif"/>
                <a:cs typeface="Microsoft Sans Serif"/>
              </a:rPr>
              <a:t>not</a:t>
            </a:r>
            <a:r>
              <a:rPr sz="2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entire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PySpark</a:t>
            </a:r>
            <a:endParaRPr sz="2000">
              <a:latin typeface="Microsoft Sans Serif"/>
              <a:cs typeface="Microsoft Sans Serif"/>
            </a:endParaRPr>
          </a:p>
          <a:p>
            <a:pPr marL="812800" lvl="1" indent="-342900">
              <a:lnSpc>
                <a:spcPct val="100000"/>
              </a:lnSpc>
              <a:spcBef>
                <a:spcPts val="1705"/>
              </a:spcBef>
              <a:buChar char="•"/>
              <a:tabLst>
                <a:tab pos="812165" algn="l"/>
                <a:tab pos="812800" algn="l"/>
              </a:tabLst>
            </a:pPr>
            <a:r>
              <a:rPr sz="20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O</a:t>
            </a:r>
            <a:r>
              <a:rPr sz="2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n</a:t>
            </a:r>
            <a:r>
              <a:rPr sz="2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l</a:t>
            </a:r>
            <a:r>
              <a:rPr sz="2000" spc="110" dirty="0">
                <a:solidFill>
                  <a:srgbClr val="F8F7F4"/>
                </a:solidFill>
                <a:latin typeface="Microsoft Sans Serif"/>
                <a:cs typeface="Microsoft Sans Serif"/>
              </a:rPr>
              <a:t>y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515" dirty="0">
                <a:solidFill>
                  <a:srgbClr val="F8F7F4"/>
                </a:solidFill>
                <a:latin typeface="Microsoft Sans Serif"/>
                <a:cs typeface="Microsoft Sans Serif"/>
              </a:rPr>
              <a:t>1</a:t>
            </a:r>
            <a:r>
              <a:rPr sz="2000" spc="-160" dirty="0">
                <a:solidFill>
                  <a:srgbClr val="F8F7F4"/>
                </a:solidFill>
                <a:latin typeface="Microsoft Sans Serif"/>
                <a:cs typeface="Microsoft Sans Serif"/>
              </a:rPr>
              <a:t>.</a:t>
            </a:r>
            <a:r>
              <a:rPr sz="20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5</a:t>
            </a:r>
            <a:r>
              <a:rPr sz="20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M</a:t>
            </a:r>
            <a:r>
              <a:rPr sz="2000" spc="-130" dirty="0">
                <a:solidFill>
                  <a:srgbClr val="F8F7F4"/>
                </a:solidFill>
                <a:latin typeface="Microsoft Sans Serif"/>
                <a:cs typeface="Microsoft Sans Serif"/>
              </a:rPr>
              <a:t>B</a:t>
            </a:r>
            <a:r>
              <a:rPr sz="2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(</a:t>
            </a:r>
            <a:r>
              <a:rPr sz="2000" spc="-65" dirty="0">
                <a:solidFill>
                  <a:srgbClr val="F8F7F4"/>
                </a:solidFill>
                <a:latin typeface="Microsoft Sans Serif"/>
                <a:cs typeface="Microsoft Sans Serif"/>
              </a:rPr>
              <a:t>P</a:t>
            </a:r>
            <a:r>
              <a:rPr sz="2000" spc="110" dirty="0">
                <a:solidFill>
                  <a:srgbClr val="F8F7F4"/>
                </a:solidFill>
                <a:latin typeface="Microsoft Sans Serif"/>
                <a:cs typeface="Microsoft Sans Serif"/>
              </a:rPr>
              <a:t>y</a:t>
            </a:r>
            <a:r>
              <a:rPr sz="2000" spc="-175" dirty="0">
                <a:solidFill>
                  <a:srgbClr val="F8F7F4"/>
                </a:solidFill>
                <a:latin typeface="Microsoft Sans Serif"/>
                <a:cs typeface="Microsoft Sans Serif"/>
              </a:rPr>
              <a:t>S</a:t>
            </a:r>
            <a:r>
              <a:rPr sz="2000" spc="145" dirty="0">
                <a:solidFill>
                  <a:srgbClr val="F8F7F4"/>
                </a:solidFill>
                <a:latin typeface="Microsoft Sans Serif"/>
                <a:cs typeface="Microsoft Sans Serif"/>
              </a:rPr>
              <a:t>p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r</a:t>
            </a:r>
            <a:r>
              <a:rPr sz="20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k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8F7F4"/>
                </a:solidFill>
                <a:latin typeface="Microsoft Sans Serif"/>
                <a:cs typeface="Microsoft Sans Serif"/>
              </a:rPr>
              <a:t>35</a:t>
            </a:r>
            <a:r>
              <a:rPr sz="20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5</a:t>
            </a:r>
            <a:r>
              <a:rPr sz="2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M</a:t>
            </a:r>
            <a:r>
              <a:rPr sz="2000" spc="-125" dirty="0">
                <a:solidFill>
                  <a:srgbClr val="F8F7F4"/>
                </a:solidFill>
                <a:latin typeface="Microsoft Sans Serif"/>
                <a:cs typeface="Microsoft Sans Serif"/>
              </a:rPr>
              <a:t>B</a:t>
            </a:r>
            <a:r>
              <a:rPr sz="20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)</a:t>
            </a:r>
            <a:endParaRPr sz="2000">
              <a:latin typeface="Microsoft Sans Serif"/>
              <a:cs typeface="Microsoft Sans Serif"/>
            </a:endParaRPr>
          </a:p>
          <a:p>
            <a:pPr marL="812800" lvl="1" indent="-342900">
              <a:lnSpc>
                <a:spcPct val="100000"/>
              </a:lnSpc>
              <a:spcBef>
                <a:spcPts val="1695"/>
              </a:spcBef>
              <a:buChar char="•"/>
              <a:tabLst>
                <a:tab pos="812165" algn="l"/>
                <a:tab pos="812800" algn="l"/>
              </a:tabLst>
            </a:pPr>
            <a:r>
              <a:rPr sz="2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Preferred</a:t>
            </a:r>
            <a:r>
              <a:rPr sz="2000" spc="-5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if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your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application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8F7F4"/>
                </a:solidFill>
                <a:latin typeface="Microsoft Sans Serif"/>
                <a:cs typeface="Microsoft Sans Serif"/>
              </a:rPr>
              <a:t>has</a:t>
            </a:r>
            <a:r>
              <a:rPr sz="20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fully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8F7F4"/>
                </a:solidFill>
                <a:latin typeface="Microsoft Sans Serif"/>
                <a:cs typeface="Microsoft Sans Serif"/>
              </a:rPr>
              <a:t>migrated</a:t>
            </a:r>
            <a:r>
              <a:rPr sz="20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45" dirty="0">
                <a:solidFill>
                  <a:srgbClr val="F8F7F4"/>
                </a:solidFill>
                <a:latin typeface="Microsoft Sans Serif"/>
                <a:cs typeface="Microsoft Sans Serif"/>
              </a:rPr>
              <a:t>to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8F7F4"/>
                </a:solidFill>
                <a:latin typeface="Microsoft Sans Serif"/>
                <a:cs typeface="Microsoft Sans Serif"/>
              </a:rPr>
              <a:t>Spark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Connect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F8F7F4"/>
                </a:solidFill>
                <a:latin typeface="Microsoft Sans Serif"/>
                <a:cs typeface="Microsoft Sans Serif"/>
              </a:rPr>
              <a:t>API.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32905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85" dirty="0">
                <a:latin typeface="Lucida Sans Unicode"/>
                <a:cs typeface="Lucida Sans Unicode"/>
              </a:rPr>
              <a:t>SQL</a:t>
            </a:r>
            <a:r>
              <a:rPr sz="4000" b="0" spc="-320" dirty="0">
                <a:latin typeface="Lucida Sans Unicode"/>
                <a:cs typeface="Lucida Sans Unicode"/>
              </a:rPr>
              <a:t> </a:t>
            </a:r>
            <a:r>
              <a:rPr sz="4000" b="0" spc="-20" dirty="0">
                <a:latin typeface="Lucida Sans Unicode"/>
                <a:cs typeface="Lucida Sans Unicode"/>
              </a:rPr>
              <a:t>Scripting</a:t>
            </a:r>
            <a:endParaRPr sz="40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24365" y="1904809"/>
            <a:ext cx="6172200" cy="3710304"/>
            <a:chOff x="2924365" y="1904809"/>
            <a:chExt cx="6172200" cy="3710304"/>
          </a:xfrm>
        </p:grpSpPr>
        <p:sp>
          <p:nvSpPr>
            <p:cNvPr id="4" name="object 4"/>
            <p:cNvSpPr/>
            <p:nvPr/>
          </p:nvSpPr>
          <p:spPr>
            <a:xfrm>
              <a:off x="3010382" y="1993899"/>
              <a:ext cx="6085840" cy="3620770"/>
            </a:xfrm>
            <a:custGeom>
              <a:avLst/>
              <a:gdLst/>
              <a:ahLst/>
              <a:cxnLst/>
              <a:rect l="l" t="t" r="r" b="b"/>
              <a:pathLst>
                <a:path w="6085840" h="3620770">
                  <a:moveTo>
                    <a:pt x="6085713" y="2540"/>
                  </a:moveTo>
                  <a:lnTo>
                    <a:pt x="6084862" y="2540"/>
                  </a:lnTo>
                  <a:lnTo>
                    <a:pt x="6084862" y="0"/>
                  </a:lnTo>
                  <a:lnTo>
                    <a:pt x="5994920" y="0"/>
                  </a:lnTo>
                  <a:lnTo>
                    <a:pt x="5994920" y="2540"/>
                  </a:lnTo>
                  <a:lnTo>
                    <a:pt x="5994920" y="8890"/>
                  </a:lnTo>
                  <a:lnTo>
                    <a:pt x="5994933" y="3527729"/>
                  </a:lnTo>
                  <a:lnTo>
                    <a:pt x="4762" y="3527729"/>
                  </a:lnTo>
                  <a:lnTo>
                    <a:pt x="4762" y="3528060"/>
                  </a:lnTo>
                  <a:lnTo>
                    <a:pt x="0" y="3528060"/>
                  </a:lnTo>
                  <a:lnTo>
                    <a:pt x="0" y="3611880"/>
                  </a:lnTo>
                  <a:lnTo>
                    <a:pt x="0" y="3619500"/>
                  </a:lnTo>
                  <a:lnTo>
                    <a:pt x="876" y="3619500"/>
                  </a:lnTo>
                  <a:lnTo>
                    <a:pt x="876" y="3620770"/>
                  </a:lnTo>
                  <a:lnTo>
                    <a:pt x="6084836" y="3620770"/>
                  </a:lnTo>
                  <a:lnTo>
                    <a:pt x="6084836" y="3619500"/>
                  </a:lnTo>
                  <a:lnTo>
                    <a:pt x="6085713" y="3619500"/>
                  </a:lnTo>
                  <a:lnTo>
                    <a:pt x="6085713" y="3611880"/>
                  </a:lnTo>
                  <a:lnTo>
                    <a:pt x="6085713" y="8890"/>
                  </a:lnTo>
                  <a:lnTo>
                    <a:pt x="6085713" y="254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29127" y="1909572"/>
              <a:ext cx="6076315" cy="3611879"/>
            </a:xfrm>
            <a:custGeom>
              <a:avLst/>
              <a:gdLst/>
              <a:ahLst/>
              <a:cxnLst/>
              <a:rect l="l" t="t" r="r" b="b"/>
              <a:pathLst>
                <a:path w="6076315" h="3611879">
                  <a:moveTo>
                    <a:pt x="0" y="0"/>
                  </a:moveTo>
                  <a:lnTo>
                    <a:pt x="6076187" y="0"/>
                  </a:lnTo>
                  <a:lnTo>
                    <a:pt x="6076187" y="3611879"/>
                  </a:lnTo>
                  <a:lnTo>
                    <a:pt x="0" y="361187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19819" y="2405799"/>
            <a:ext cx="489267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BEGIN</a:t>
            </a:r>
            <a:endParaRPr sz="2400">
              <a:latin typeface="Consolas"/>
              <a:cs typeface="Consolas"/>
            </a:endParaRPr>
          </a:p>
          <a:p>
            <a:pPr marL="335280" marR="1351915">
              <a:lnSpc>
                <a:spcPct val="100000"/>
              </a:lnSpc>
            </a:pP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DECLARE 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c </a:t>
            </a: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INT 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= </a:t>
            </a:r>
            <a:r>
              <a:rPr sz="2400" dirty="0">
                <a:solidFill>
                  <a:srgbClr val="B5CEA8"/>
                </a:solidFill>
                <a:latin typeface="Consolas"/>
                <a:cs typeface="Consolas"/>
              </a:rPr>
              <a:t>10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; </a:t>
            </a:r>
            <a:r>
              <a:rPr sz="2400" spc="-130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WHILE 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c &gt; </a:t>
            </a:r>
            <a:r>
              <a:rPr sz="2400" dirty="0">
                <a:solidFill>
                  <a:srgbClr val="B5CEA8"/>
                </a:solidFill>
                <a:latin typeface="Consolas"/>
                <a:cs typeface="Consolas"/>
              </a:rPr>
              <a:t>0</a:t>
            </a:r>
            <a:r>
              <a:rPr sz="2400" spc="-10" dirty="0">
                <a:solidFill>
                  <a:srgbClr val="B5CEA8"/>
                </a:solidFill>
                <a:latin typeface="Consolas"/>
                <a:cs typeface="Consolas"/>
              </a:rPr>
              <a:t> </a:t>
            </a:r>
            <a:r>
              <a:rPr sz="2400" spc="10" dirty="0">
                <a:solidFill>
                  <a:srgbClr val="4299DF"/>
                </a:solidFill>
                <a:latin typeface="Consolas"/>
                <a:cs typeface="Consolas"/>
              </a:rPr>
              <a:t>DO</a:t>
            </a:r>
            <a:endParaRPr sz="2400">
              <a:latin typeface="Consolas"/>
              <a:cs typeface="Consolas"/>
            </a:endParaRPr>
          </a:p>
          <a:p>
            <a:pPr marL="671830" marR="5080">
              <a:lnSpc>
                <a:spcPct val="100000"/>
              </a:lnSpc>
            </a:pPr>
            <a:r>
              <a:rPr sz="2400" spc="5" dirty="0">
                <a:solidFill>
                  <a:srgbClr val="559CD5"/>
                </a:solidFill>
                <a:latin typeface="Consolas"/>
                <a:cs typeface="Consolas"/>
              </a:rPr>
              <a:t>INSERT</a:t>
            </a:r>
            <a:r>
              <a:rPr sz="2400" spc="-2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INTO</a:t>
            </a:r>
            <a:r>
              <a:rPr sz="2400" spc="-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t </a:t>
            </a: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VALUES</a:t>
            </a:r>
            <a:r>
              <a:rPr sz="2400" spc="-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solidFill>
                  <a:srgbClr val="D3D3D3"/>
                </a:solidFill>
                <a:latin typeface="Consolas"/>
                <a:cs typeface="Consolas"/>
              </a:rPr>
              <a:t>(c); </a:t>
            </a:r>
            <a:r>
              <a:rPr sz="2400" spc="-130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SET 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VAR</a:t>
            </a:r>
            <a:r>
              <a:rPr sz="24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c</a:t>
            </a:r>
            <a:r>
              <a:rPr sz="24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=</a:t>
            </a:r>
            <a:r>
              <a:rPr sz="24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c</a:t>
            </a:r>
            <a:r>
              <a:rPr sz="2400" spc="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-</a:t>
            </a:r>
            <a:r>
              <a:rPr sz="24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400" spc="5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r>
              <a:rPr sz="2400" spc="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2400">
              <a:latin typeface="Consolas"/>
              <a:cs typeface="Consolas"/>
            </a:endParaRPr>
          </a:p>
          <a:p>
            <a:pPr marR="2867025" indent="335280">
              <a:lnSpc>
                <a:spcPct val="100000"/>
              </a:lnSpc>
            </a:pP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END</a:t>
            </a:r>
            <a:r>
              <a:rPr sz="2400" spc="-6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WHILE</a:t>
            </a:r>
            <a:r>
              <a:rPr sz="2400" dirty="0">
                <a:solidFill>
                  <a:srgbClr val="D3D3D3"/>
                </a:solidFill>
                <a:latin typeface="Consolas"/>
                <a:cs typeface="Consolas"/>
              </a:rPr>
              <a:t>; </a:t>
            </a:r>
            <a:r>
              <a:rPr sz="2400" spc="-130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400" dirty="0">
                <a:solidFill>
                  <a:srgbClr val="559CD5"/>
                </a:solidFill>
                <a:latin typeface="Consolas"/>
                <a:cs typeface="Consolas"/>
              </a:rPr>
              <a:t>END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04197" y="5143497"/>
            <a:ext cx="3695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AB00"/>
                </a:solidFill>
                <a:latin typeface="Arial MT"/>
                <a:cs typeface="Arial MT"/>
              </a:rPr>
              <a:t>SQL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32905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85" dirty="0">
                <a:latin typeface="Lucida Sans Unicode"/>
                <a:cs typeface="Lucida Sans Unicode"/>
              </a:rPr>
              <a:t>SQL</a:t>
            </a:r>
            <a:r>
              <a:rPr sz="4000" b="0" spc="-320" dirty="0">
                <a:latin typeface="Lucida Sans Unicode"/>
                <a:cs typeface="Lucida Sans Unicode"/>
              </a:rPr>
              <a:t> </a:t>
            </a:r>
            <a:r>
              <a:rPr sz="4000" b="0" spc="-20" dirty="0">
                <a:latin typeface="Lucida Sans Unicode"/>
                <a:cs typeface="Lucida Sans Unicode"/>
              </a:rPr>
              <a:t>Scripting</a:t>
            </a:r>
            <a:endParaRPr sz="40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1729" y="1720405"/>
            <a:ext cx="5032375" cy="4533265"/>
            <a:chOff x="121729" y="1720405"/>
            <a:chExt cx="5032375" cy="4533265"/>
          </a:xfrm>
        </p:grpSpPr>
        <p:sp>
          <p:nvSpPr>
            <p:cNvPr id="4" name="object 4"/>
            <p:cNvSpPr/>
            <p:nvPr/>
          </p:nvSpPr>
          <p:spPr>
            <a:xfrm>
              <a:off x="207746" y="1809749"/>
              <a:ext cx="4946015" cy="4443730"/>
            </a:xfrm>
            <a:custGeom>
              <a:avLst/>
              <a:gdLst/>
              <a:ahLst/>
              <a:cxnLst/>
              <a:rect l="l" t="t" r="r" b="b"/>
              <a:pathLst>
                <a:path w="4946015" h="4443730">
                  <a:moveTo>
                    <a:pt x="4945761" y="1270"/>
                  </a:moveTo>
                  <a:lnTo>
                    <a:pt x="4944529" y="1270"/>
                  </a:lnTo>
                  <a:lnTo>
                    <a:pt x="4944529" y="0"/>
                  </a:lnTo>
                  <a:lnTo>
                    <a:pt x="4854956" y="0"/>
                  </a:lnTo>
                  <a:lnTo>
                    <a:pt x="4854956" y="1270"/>
                  </a:lnTo>
                  <a:lnTo>
                    <a:pt x="4854956" y="8890"/>
                  </a:lnTo>
                  <a:lnTo>
                    <a:pt x="4854968" y="4350436"/>
                  </a:lnTo>
                  <a:lnTo>
                    <a:pt x="267639" y="4350436"/>
                  </a:lnTo>
                  <a:lnTo>
                    <a:pt x="267716" y="4350258"/>
                  </a:lnTo>
                  <a:lnTo>
                    <a:pt x="249389" y="4350258"/>
                  </a:lnTo>
                  <a:lnTo>
                    <a:pt x="249389" y="4350436"/>
                  </a:lnTo>
                  <a:lnTo>
                    <a:pt x="157683" y="4350436"/>
                  </a:lnTo>
                  <a:lnTo>
                    <a:pt x="157797" y="4350258"/>
                  </a:lnTo>
                  <a:lnTo>
                    <a:pt x="140296" y="4350258"/>
                  </a:lnTo>
                  <a:lnTo>
                    <a:pt x="140169" y="4350436"/>
                  </a:lnTo>
                  <a:lnTo>
                    <a:pt x="9525" y="4350436"/>
                  </a:lnTo>
                  <a:lnTo>
                    <a:pt x="9525" y="4349750"/>
                  </a:lnTo>
                  <a:lnTo>
                    <a:pt x="0" y="4349750"/>
                  </a:lnTo>
                  <a:lnTo>
                    <a:pt x="0" y="4434840"/>
                  </a:lnTo>
                  <a:lnTo>
                    <a:pt x="0" y="4442460"/>
                  </a:lnTo>
                  <a:lnTo>
                    <a:pt x="1117" y="4442460"/>
                  </a:lnTo>
                  <a:lnTo>
                    <a:pt x="1117" y="4443730"/>
                  </a:lnTo>
                  <a:lnTo>
                    <a:pt x="4944630" y="4443730"/>
                  </a:lnTo>
                  <a:lnTo>
                    <a:pt x="4944630" y="4442460"/>
                  </a:lnTo>
                  <a:lnTo>
                    <a:pt x="4945761" y="4442460"/>
                  </a:lnTo>
                  <a:lnTo>
                    <a:pt x="4945761" y="4434840"/>
                  </a:lnTo>
                  <a:lnTo>
                    <a:pt x="4945761" y="8890"/>
                  </a:lnTo>
                  <a:lnTo>
                    <a:pt x="4945761" y="127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6492" y="1725167"/>
              <a:ext cx="4936490" cy="4434840"/>
            </a:xfrm>
            <a:custGeom>
              <a:avLst/>
              <a:gdLst/>
              <a:ahLst/>
              <a:cxnLst/>
              <a:rect l="l" t="t" r="r" b="b"/>
              <a:pathLst>
                <a:path w="4936490" h="4434840">
                  <a:moveTo>
                    <a:pt x="0" y="0"/>
                  </a:moveTo>
                  <a:lnTo>
                    <a:pt x="4936236" y="0"/>
                  </a:lnTo>
                  <a:lnTo>
                    <a:pt x="4936236" y="4434840"/>
                  </a:lnTo>
                  <a:lnTo>
                    <a:pt x="0" y="44348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8160" y="1747697"/>
            <a:ext cx="315531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6A9954"/>
                </a:solidFill>
                <a:latin typeface="Consolas"/>
                <a:cs typeface="Consolas"/>
              </a:rPr>
              <a:t>--</a:t>
            </a:r>
            <a:r>
              <a:rPr sz="1500" spc="-40" dirty="0">
                <a:solidFill>
                  <a:srgbClr val="6A9954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6A9954"/>
                </a:solidFill>
                <a:latin typeface="Consolas"/>
                <a:cs typeface="Consolas"/>
              </a:rPr>
              <a:t>parameters</a:t>
            </a:r>
            <a:endParaRPr sz="1500">
              <a:latin typeface="Consolas"/>
              <a:cs typeface="Consolas"/>
            </a:endParaRPr>
          </a:p>
          <a:p>
            <a:pPr marR="5080">
              <a:lnSpc>
                <a:spcPct val="100000"/>
              </a:lnSpc>
            </a:pP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DECLARE 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oldColName 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= </a:t>
            </a:r>
            <a:r>
              <a:rPr sz="1500" spc="-5" dirty="0">
                <a:solidFill>
                  <a:srgbClr val="CE9178"/>
                </a:solidFill>
                <a:latin typeface="Consolas"/>
                <a:cs typeface="Consolas"/>
              </a:rPr>
              <a:t>'ColoUr'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; </a:t>
            </a:r>
            <a:r>
              <a:rPr sz="1500" spc="-8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DECLARE</a:t>
            </a:r>
            <a:r>
              <a:rPr sz="1500" spc="-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newColName</a:t>
            </a:r>
            <a:r>
              <a:rPr sz="1500" spc="-2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=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CE9178"/>
                </a:solidFill>
                <a:latin typeface="Consolas"/>
                <a:cs typeface="Consolas"/>
              </a:rPr>
              <a:t>'color’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160" y="2662097"/>
            <a:ext cx="4309110" cy="345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559CD5"/>
                </a:solidFill>
                <a:latin typeface="Consolas"/>
                <a:cs typeface="Consolas"/>
              </a:rPr>
              <a:t>BEGIN</a:t>
            </a:r>
            <a:endParaRPr sz="1500">
              <a:latin typeface="Consolas"/>
              <a:cs typeface="Consolas"/>
            </a:endParaRPr>
          </a:p>
          <a:p>
            <a:pPr marL="210185" marR="320675">
              <a:lnSpc>
                <a:spcPct val="100000"/>
              </a:lnSpc>
            </a:pP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DECLARE 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tableArray </a:t>
            </a: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Array 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&lt; 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STRING &gt;; </a:t>
            </a:r>
            <a:r>
              <a:rPr sz="1500" spc="-8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DECLARE</a:t>
            </a:r>
            <a:r>
              <a:rPr sz="150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tableType</a:t>
            </a:r>
            <a:r>
              <a:rPr sz="1500" spc="-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STRING;</a:t>
            </a:r>
            <a:endParaRPr sz="1500">
              <a:latin typeface="Consolas"/>
              <a:cs typeface="Consolas"/>
            </a:endParaRPr>
          </a:p>
          <a:p>
            <a:pPr marL="210185">
              <a:lnSpc>
                <a:spcPct val="100000"/>
              </a:lnSpc>
            </a:pP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DECLARE</a:t>
            </a:r>
            <a:r>
              <a:rPr sz="1500" spc="-2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i</a:t>
            </a:r>
            <a:r>
              <a:rPr sz="1500" spc="-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559CD5"/>
                </a:solidFill>
                <a:latin typeface="Consolas"/>
                <a:cs typeface="Consolas"/>
              </a:rPr>
              <a:t>INT 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=</a:t>
            </a:r>
            <a:r>
              <a:rPr sz="1500" spc="-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B5CEA8"/>
                </a:solidFill>
                <a:latin typeface="Consolas"/>
                <a:cs typeface="Consolas"/>
              </a:rPr>
              <a:t>0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500">
              <a:latin typeface="Consolas"/>
              <a:cs typeface="Consolas"/>
            </a:endParaRPr>
          </a:p>
          <a:p>
            <a:pPr marL="210185" marR="1367790">
              <a:lnSpc>
                <a:spcPct val="100000"/>
              </a:lnSpc>
            </a:pP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DECLARE 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alterQuery STRING; </a:t>
            </a:r>
            <a:r>
              <a:rPr sz="1500" spc="-8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59CD5"/>
                </a:solidFill>
                <a:latin typeface="Consolas"/>
                <a:cs typeface="Consolas"/>
              </a:rPr>
              <a:t>SET</a:t>
            </a:r>
            <a:endParaRPr sz="1500">
              <a:latin typeface="Consolas"/>
              <a:cs typeface="Consolas"/>
            </a:endParaRPr>
          </a:p>
          <a:p>
            <a:pPr marL="629285" marR="2414905" indent="-208915">
              <a:lnSpc>
                <a:spcPct val="100000"/>
              </a:lnSpc>
            </a:pP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tableArray</a:t>
            </a:r>
            <a:r>
              <a:rPr sz="1500" spc="-5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=</a:t>
            </a:r>
            <a:r>
              <a:rPr sz="1500" spc="-3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( </a:t>
            </a:r>
            <a:r>
              <a:rPr sz="1500" spc="-8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SELECT</a:t>
            </a:r>
            <a:endParaRPr sz="1500">
              <a:latin typeface="Consolas"/>
              <a:cs typeface="Consolas"/>
            </a:endParaRPr>
          </a:p>
          <a:p>
            <a:pPr marL="629285" marR="1264285" indent="210185">
              <a:lnSpc>
                <a:spcPct val="100000"/>
              </a:lnSpc>
            </a:pPr>
            <a:r>
              <a:rPr sz="1500" spc="-10" dirty="0">
                <a:solidFill>
                  <a:srgbClr val="D3D3D3"/>
                </a:solidFill>
                <a:latin typeface="Consolas"/>
                <a:cs typeface="Consolas"/>
              </a:rPr>
              <a:t>a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rra</a:t>
            </a:r>
            <a:r>
              <a:rPr sz="1500" spc="-10" dirty="0">
                <a:solidFill>
                  <a:srgbClr val="D3D3D3"/>
                </a:solidFill>
                <a:latin typeface="Consolas"/>
                <a:cs typeface="Consolas"/>
              </a:rPr>
              <a:t>y_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agg(</a:t>
            </a:r>
            <a:r>
              <a:rPr sz="1500" spc="-10" dirty="0">
                <a:solidFill>
                  <a:srgbClr val="D3D3D3"/>
                </a:solidFill>
                <a:latin typeface="Consolas"/>
                <a:cs typeface="Consolas"/>
              </a:rPr>
              <a:t>t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abl</a:t>
            </a:r>
            <a:r>
              <a:rPr sz="1500" spc="-10" dirty="0">
                <a:solidFill>
                  <a:srgbClr val="D3D3D3"/>
                </a:solidFill>
                <a:latin typeface="Consolas"/>
                <a:cs typeface="Consolas"/>
              </a:rPr>
              <a:t>e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_na</a:t>
            </a:r>
            <a:r>
              <a:rPr sz="1500" spc="-10" dirty="0">
                <a:solidFill>
                  <a:srgbClr val="D3D3D3"/>
                </a:solidFill>
                <a:latin typeface="Consolas"/>
                <a:cs typeface="Consolas"/>
              </a:rPr>
              <a:t>me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)  </a:t>
            </a: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FROM</a:t>
            </a:r>
            <a:endParaRPr sz="1500">
              <a:latin typeface="Consolas"/>
              <a:cs typeface="Consolas"/>
            </a:endParaRPr>
          </a:p>
          <a:p>
            <a:pPr marL="629285" marR="739775" indent="210185">
              <a:lnSpc>
                <a:spcPct val="100000"/>
              </a:lnSpc>
            </a:pP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INFORMATION_SCHEMA.columns </a:t>
            </a:r>
            <a:r>
              <a:rPr sz="1500" spc="-8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WHERE</a:t>
            </a:r>
            <a:endParaRPr sz="1500">
              <a:latin typeface="Consolas"/>
              <a:cs typeface="Consolas"/>
            </a:endParaRPr>
          </a:p>
          <a:p>
            <a:pPr marL="839469">
              <a:lnSpc>
                <a:spcPct val="100000"/>
              </a:lnSpc>
            </a:pP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column_name</a:t>
            </a:r>
            <a:endParaRPr sz="1500">
              <a:latin typeface="Consolas"/>
              <a:cs typeface="Consolas"/>
            </a:endParaRPr>
          </a:p>
          <a:p>
            <a:pPr marL="1048385">
              <a:lnSpc>
                <a:spcPct val="100000"/>
              </a:lnSpc>
            </a:pP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COLLATE</a:t>
            </a:r>
            <a:r>
              <a:rPr sz="1500" spc="-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UNICODE_CI</a:t>
            </a:r>
            <a:r>
              <a:rPr sz="1500" spc="-2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=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 oldColName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);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40578" y="941069"/>
            <a:ext cx="6709409" cy="5356860"/>
          </a:xfrm>
          <a:custGeom>
            <a:avLst/>
            <a:gdLst/>
            <a:ahLst/>
            <a:cxnLst/>
            <a:rect l="l" t="t" r="r" b="b"/>
            <a:pathLst>
              <a:path w="6709409" h="5356860">
                <a:moveTo>
                  <a:pt x="6709029" y="1270"/>
                </a:moveTo>
                <a:lnTo>
                  <a:pt x="6707797" y="1270"/>
                </a:lnTo>
                <a:lnTo>
                  <a:pt x="6707797" y="0"/>
                </a:lnTo>
                <a:lnTo>
                  <a:pt x="6618262" y="0"/>
                </a:lnTo>
                <a:lnTo>
                  <a:pt x="6618262" y="1270"/>
                </a:lnTo>
                <a:lnTo>
                  <a:pt x="6618262" y="4495"/>
                </a:lnTo>
                <a:lnTo>
                  <a:pt x="6618249" y="5263566"/>
                </a:lnTo>
                <a:lnTo>
                  <a:pt x="9525" y="5263566"/>
                </a:lnTo>
                <a:lnTo>
                  <a:pt x="9525" y="5262880"/>
                </a:lnTo>
                <a:lnTo>
                  <a:pt x="0" y="5262880"/>
                </a:lnTo>
                <a:lnTo>
                  <a:pt x="0" y="5347970"/>
                </a:lnTo>
                <a:lnTo>
                  <a:pt x="0" y="5354320"/>
                </a:lnTo>
                <a:lnTo>
                  <a:pt x="749" y="5354320"/>
                </a:lnTo>
                <a:lnTo>
                  <a:pt x="749" y="5356860"/>
                </a:lnTo>
                <a:lnTo>
                  <a:pt x="6708280" y="5356860"/>
                </a:lnTo>
                <a:lnTo>
                  <a:pt x="6708280" y="5354320"/>
                </a:lnTo>
                <a:lnTo>
                  <a:pt x="6709029" y="5354320"/>
                </a:lnTo>
                <a:lnTo>
                  <a:pt x="6709029" y="5347970"/>
                </a:lnTo>
                <a:lnTo>
                  <a:pt x="6709029" y="8890"/>
                </a:lnTo>
                <a:lnTo>
                  <a:pt x="6709029" y="1270"/>
                </a:lnTo>
                <a:close/>
              </a:path>
            </a:pathLst>
          </a:custGeom>
          <a:solidFill>
            <a:srgbClr val="1B5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59323" y="856488"/>
            <a:ext cx="6699884" cy="5347970"/>
          </a:xfrm>
          <a:prstGeom prst="rect">
            <a:avLst/>
          </a:prstGeom>
          <a:solidFill>
            <a:srgbClr val="1B3039"/>
          </a:solidFill>
          <a:ln w="9525">
            <a:solidFill>
              <a:srgbClr val="F8F7F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511809" marR="2722880" indent="-210820">
              <a:lnSpc>
                <a:spcPct val="100000"/>
              </a:lnSpc>
              <a:spcBef>
                <a:spcPts val="1245"/>
              </a:spcBef>
            </a:pP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WHILE 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i &lt; 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array_size(tableArray) 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DO </a:t>
            </a:r>
            <a:r>
              <a:rPr sz="1500" spc="-8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SET</a:t>
            </a:r>
            <a:endParaRPr sz="1500">
              <a:latin typeface="Consolas"/>
              <a:cs typeface="Consolas"/>
            </a:endParaRPr>
          </a:p>
          <a:p>
            <a:pPr marL="930910" marR="4608195" indent="-210820">
              <a:lnSpc>
                <a:spcPct val="100000"/>
              </a:lnSpc>
            </a:pP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tableType</a:t>
            </a:r>
            <a:r>
              <a:rPr sz="1500" spc="-4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=</a:t>
            </a:r>
            <a:r>
              <a:rPr sz="1500" spc="-3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( </a:t>
            </a:r>
            <a:r>
              <a:rPr sz="1500" spc="-8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SELECT</a:t>
            </a:r>
            <a:endParaRPr sz="1500">
              <a:latin typeface="Consolas"/>
              <a:cs typeface="Consolas"/>
            </a:endParaRPr>
          </a:p>
          <a:p>
            <a:pPr marL="930910" marR="4504690" indent="208279">
              <a:lnSpc>
                <a:spcPct val="100000"/>
              </a:lnSpc>
            </a:pP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ta</a:t>
            </a:r>
            <a:r>
              <a:rPr sz="1500" spc="-10" dirty="0">
                <a:solidFill>
                  <a:srgbClr val="D3D3D3"/>
                </a:solidFill>
                <a:latin typeface="Consolas"/>
                <a:cs typeface="Consolas"/>
              </a:rPr>
              <a:t>bl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e_ty</a:t>
            </a:r>
            <a:r>
              <a:rPr sz="1500" spc="-10" dirty="0">
                <a:solidFill>
                  <a:srgbClr val="D3D3D3"/>
                </a:solidFill>
                <a:latin typeface="Consolas"/>
                <a:cs typeface="Consolas"/>
              </a:rPr>
              <a:t>p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e  </a:t>
            </a: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FROM</a:t>
            </a:r>
            <a:endParaRPr sz="1500">
              <a:latin typeface="Consolas"/>
              <a:cs typeface="Consolas"/>
            </a:endParaRPr>
          </a:p>
          <a:p>
            <a:pPr marL="930910" marR="2933065" indent="208279">
              <a:lnSpc>
                <a:spcPct val="100000"/>
              </a:lnSpc>
            </a:pP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INFORMATION_SCHEMA.tables </a:t>
            </a:r>
            <a:r>
              <a:rPr sz="1500" spc="-8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WHERE</a:t>
            </a:r>
            <a:endParaRPr sz="1500">
              <a:latin typeface="Consolas"/>
              <a:cs typeface="Consolas"/>
            </a:endParaRPr>
          </a:p>
          <a:p>
            <a:pPr marL="1139825">
              <a:lnSpc>
                <a:spcPct val="100000"/>
              </a:lnSpc>
            </a:pP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table_name</a:t>
            </a:r>
            <a:r>
              <a:rPr sz="1500" spc="-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=</a:t>
            </a:r>
            <a:r>
              <a:rPr sz="1500" spc="-2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tableArray</a:t>
            </a:r>
            <a:r>
              <a:rPr sz="1500" spc="-2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[i]</a:t>
            </a:r>
            <a:endParaRPr sz="1500">
              <a:latin typeface="Consolas"/>
              <a:cs typeface="Consolas"/>
            </a:endParaRPr>
          </a:p>
          <a:p>
            <a:pPr marL="720725">
              <a:lnSpc>
                <a:spcPct val="100000"/>
              </a:lnSpc>
            </a:pP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);</a:t>
            </a:r>
            <a:endParaRPr sz="1500">
              <a:latin typeface="Consolas"/>
              <a:cs typeface="Consolas"/>
            </a:endParaRPr>
          </a:p>
          <a:p>
            <a:pPr marL="720725" marR="1362075" indent="-208915">
              <a:lnSpc>
                <a:spcPct val="100000"/>
              </a:lnSpc>
            </a:pP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IF</a:t>
            </a:r>
            <a:r>
              <a:rPr sz="150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tableType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 !=</a:t>
            </a:r>
            <a:r>
              <a:rPr sz="1500" spc="-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CE9178"/>
                </a:solidFill>
                <a:latin typeface="Consolas"/>
                <a:cs typeface="Consolas"/>
              </a:rPr>
              <a:t>'VIEW'</a:t>
            </a:r>
            <a:r>
              <a:rPr sz="1500" spc="-15" dirty="0">
                <a:solidFill>
                  <a:srgbClr val="CE9178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COLLATE</a:t>
            </a:r>
            <a:r>
              <a:rPr sz="150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UNICODE_CI</a:t>
            </a:r>
            <a:r>
              <a:rPr sz="15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THEN </a:t>
            </a:r>
            <a:r>
              <a:rPr sz="1500" spc="-8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59CD5"/>
                </a:solidFill>
                <a:latin typeface="Consolas"/>
                <a:cs typeface="Consolas"/>
              </a:rPr>
              <a:t>SET</a:t>
            </a:r>
            <a:endParaRPr sz="1500">
              <a:latin typeface="Consolas"/>
              <a:cs typeface="Consolas"/>
            </a:endParaRPr>
          </a:p>
          <a:p>
            <a:pPr marL="1139825" marR="734695" indent="-208915">
              <a:lnSpc>
                <a:spcPct val="100000"/>
              </a:lnSpc>
            </a:pP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alterQuery 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= </a:t>
            </a:r>
            <a:r>
              <a:rPr sz="1500" spc="-5" dirty="0">
                <a:solidFill>
                  <a:srgbClr val="CE9178"/>
                </a:solidFill>
                <a:latin typeface="Consolas"/>
                <a:cs typeface="Consolas"/>
              </a:rPr>
              <a:t>'ALTER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TABLE ' 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|| tableArray [i] || </a:t>
            </a:r>
            <a:r>
              <a:rPr sz="1500" spc="-8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' </a:t>
            </a:r>
            <a:r>
              <a:rPr sz="1500" spc="-5" dirty="0">
                <a:solidFill>
                  <a:srgbClr val="CE9178"/>
                </a:solidFill>
                <a:latin typeface="Consolas"/>
                <a:cs typeface="Consolas"/>
              </a:rPr>
              <a:t>RENAME COLUMN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' 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|| 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oldColName 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|| </a:t>
            </a:r>
            <a:r>
              <a:rPr sz="1500" dirty="0">
                <a:solidFill>
                  <a:srgbClr val="CE9178"/>
                </a:solidFill>
                <a:latin typeface="Consolas"/>
                <a:cs typeface="Consolas"/>
              </a:rPr>
              <a:t>' TO ' 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|| </a:t>
            </a:r>
            <a:r>
              <a:rPr sz="1500" spc="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newColName;</a:t>
            </a:r>
            <a:endParaRPr sz="1500">
              <a:latin typeface="Consolas"/>
              <a:cs typeface="Consolas"/>
            </a:endParaRPr>
          </a:p>
          <a:p>
            <a:pPr marL="511809" marR="2933065" indent="208279">
              <a:lnSpc>
                <a:spcPct val="100000"/>
              </a:lnSpc>
            </a:pP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EXECUTE IMMEDIATE 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alterQuery; </a:t>
            </a:r>
            <a:r>
              <a:rPr sz="1500" spc="-8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END</a:t>
            </a:r>
            <a:r>
              <a:rPr sz="150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IF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500">
              <a:latin typeface="Consolas"/>
              <a:cs typeface="Consolas"/>
            </a:endParaRPr>
          </a:p>
          <a:p>
            <a:pPr marL="301625" marR="4923790">
              <a:lnSpc>
                <a:spcPct val="100000"/>
              </a:lnSpc>
            </a:pPr>
            <a:r>
              <a:rPr sz="1500" dirty="0">
                <a:solidFill>
                  <a:srgbClr val="559CD5"/>
                </a:solidFill>
                <a:latin typeface="Consolas"/>
                <a:cs typeface="Consolas"/>
              </a:rPr>
              <a:t>SET</a:t>
            </a:r>
            <a:r>
              <a:rPr sz="1500" spc="-3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i</a:t>
            </a:r>
            <a:r>
              <a:rPr sz="15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=</a:t>
            </a:r>
            <a:r>
              <a:rPr sz="1500" spc="-3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i</a:t>
            </a:r>
            <a:r>
              <a:rPr sz="15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+</a:t>
            </a:r>
            <a:r>
              <a:rPr sz="1500" spc="-4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; </a:t>
            </a:r>
            <a:r>
              <a:rPr sz="1500" spc="-8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59CD5"/>
                </a:solidFill>
                <a:latin typeface="Consolas"/>
                <a:cs typeface="Consolas"/>
              </a:rPr>
              <a:t>END</a:t>
            </a:r>
            <a:r>
              <a:rPr sz="1500" spc="-3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1500" spc="-5" dirty="0">
                <a:solidFill>
                  <a:srgbClr val="559CD5"/>
                </a:solidFill>
                <a:latin typeface="Consolas"/>
                <a:cs typeface="Consolas"/>
              </a:rPr>
              <a:t>WHILE</a:t>
            </a:r>
            <a:r>
              <a:rPr sz="1500" spc="-5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500">
              <a:latin typeface="Consolas"/>
              <a:cs typeface="Consolas"/>
            </a:endParaRPr>
          </a:p>
          <a:p>
            <a:pPr marL="91440">
              <a:lnSpc>
                <a:spcPts val="1520"/>
              </a:lnSpc>
            </a:pPr>
            <a:r>
              <a:rPr sz="1500" dirty="0">
                <a:solidFill>
                  <a:srgbClr val="559CD5"/>
                </a:solidFill>
                <a:latin typeface="Consolas"/>
                <a:cs typeface="Consolas"/>
              </a:rPr>
              <a:t>END</a:t>
            </a:r>
            <a:r>
              <a:rPr sz="1500" dirty="0">
                <a:solidFill>
                  <a:srgbClr val="D3D3D3"/>
                </a:solidFill>
                <a:latin typeface="Consolas"/>
                <a:cs typeface="Consolas"/>
              </a:rPr>
              <a:t>;</a:t>
            </a:r>
            <a:endParaRPr sz="1500">
              <a:latin typeface="Consolas"/>
              <a:cs typeface="Consolas"/>
            </a:endParaRPr>
          </a:p>
          <a:p>
            <a:pPr marR="240665" algn="r">
              <a:lnSpc>
                <a:spcPts val="1400"/>
              </a:lnSpc>
            </a:pPr>
            <a:r>
              <a:rPr sz="1400" dirty="0">
                <a:solidFill>
                  <a:srgbClr val="FFAB00"/>
                </a:solidFill>
                <a:latin typeface="Arial MT"/>
                <a:cs typeface="Arial MT"/>
              </a:rPr>
              <a:t>SQL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6103" y="2998723"/>
            <a:ext cx="83832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55" dirty="0">
                <a:latin typeface="Lucida Sans Unicode"/>
                <a:cs typeface="Lucida Sans Unicode"/>
              </a:rPr>
              <a:t>PySpark</a:t>
            </a:r>
            <a:r>
              <a:rPr sz="4800" b="0" spc="-285" dirty="0">
                <a:latin typeface="Lucida Sans Unicode"/>
                <a:cs typeface="Lucida Sans Unicode"/>
              </a:rPr>
              <a:t> </a:t>
            </a:r>
            <a:r>
              <a:rPr sz="4800" b="0" spc="-105" dirty="0">
                <a:latin typeface="Lucida Sans Unicode"/>
                <a:cs typeface="Lucida Sans Unicode"/>
              </a:rPr>
              <a:t>UDF</a:t>
            </a:r>
            <a:r>
              <a:rPr sz="4800" b="0" spc="-285" dirty="0">
                <a:latin typeface="Lucida Sans Unicode"/>
                <a:cs typeface="Lucida Sans Unicode"/>
              </a:rPr>
              <a:t> </a:t>
            </a:r>
            <a:r>
              <a:rPr sz="4800" b="0" spc="-80" dirty="0">
                <a:latin typeface="Lucida Sans Unicode"/>
                <a:cs typeface="Lucida Sans Unicode"/>
              </a:rPr>
              <a:t>Unified</a:t>
            </a:r>
            <a:r>
              <a:rPr sz="4800" b="0" spc="-285" dirty="0">
                <a:latin typeface="Lucida Sans Unicode"/>
                <a:cs typeface="Lucida Sans Unicode"/>
              </a:rPr>
              <a:t> </a:t>
            </a:r>
            <a:r>
              <a:rPr sz="4800" b="0" spc="-130" dirty="0">
                <a:latin typeface="Lucida Sans Unicode"/>
                <a:cs typeface="Lucida Sans Unicode"/>
              </a:rPr>
              <a:t>Profiling</a:t>
            </a:r>
            <a:endParaRPr sz="4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67437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130" dirty="0">
                <a:latin typeface="Trebuchet MS"/>
                <a:cs typeface="Trebuchet MS"/>
              </a:rPr>
              <a:t>Overview</a:t>
            </a:r>
            <a:r>
              <a:rPr sz="4000" b="0" spc="-215" dirty="0">
                <a:latin typeface="Trebuchet MS"/>
                <a:cs typeface="Trebuchet MS"/>
              </a:rPr>
              <a:t> </a:t>
            </a:r>
            <a:r>
              <a:rPr sz="4000" b="0" spc="70" dirty="0">
                <a:latin typeface="Trebuchet MS"/>
                <a:cs typeface="Trebuchet MS"/>
              </a:rPr>
              <a:t>of</a:t>
            </a:r>
            <a:r>
              <a:rPr sz="4000" b="0" spc="-215" dirty="0">
                <a:latin typeface="Trebuchet MS"/>
                <a:cs typeface="Trebuchet MS"/>
              </a:rPr>
              <a:t> </a:t>
            </a:r>
            <a:r>
              <a:rPr sz="4000" b="0" spc="95" dirty="0">
                <a:latin typeface="Trebuchet MS"/>
                <a:cs typeface="Trebuchet MS"/>
              </a:rPr>
              <a:t>Uniﬁed</a:t>
            </a:r>
            <a:r>
              <a:rPr sz="4000" b="0" spc="-215" dirty="0">
                <a:latin typeface="Trebuchet MS"/>
                <a:cs typeface="Trebuchet MS"/>
              </a:rPr>
              <a:t> </a:t>
            </a:r>
            <a:r>
              <a:rPr sz="4000" b="0" spc="45" dirty="0">
                <a:latin typeface="Trebuchet MS"/>
                <a:cs typeface="Trebuchet MS"/>
              </a:rPr>
              <a:t>Proﬁling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5315" y="1582940"/>
            <a:ext cx="9055735" cy="334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lr>
                <a:srgbClr val="FF5F46"/>
              </a:buClr>
              <a:buChar char="•"/>
              <a:tabLst>
                <a:tab pos="393065" algn="l"/>
                <a:tab pos="393700" algn="l"/>
              </a:tabLst>
            </a:pPr>
            <a:r>
              <a:rPr sz="24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Key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Components: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Performance</a:t>
            </a:r>
            <a:r>
              <a:rPr sz="24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and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F8F7F4"/>
                </a:solidFill>
                <a:latin typeface="Microsoft Sans Serif"/>
                <a:cs typeface="Microsoft Sans Serif"/>
              </a:rPr>
              <a:t>memory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profiling</a:t>
            </a:r>
            <a:endParaRPr sz="24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2530"/>
              </a:spcBef>
              <a:buClr>
                <a:srgbClr val="FF5F46"/>
              </a:buClr>
              <a:buChar char="•"/>
              <a:tabLst>
                <a:tab pos="393065" algn="l"/>
                <a:tab pos="393700" algn="l"/>
              </a:tabLst>
            </a:pP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Benefits: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Tracks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function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calls,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execution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time,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F8F7F4"/>
                </a:solidFill>
                <a:latin typeface="Microsoft Sans Serif"/>
                <a:cs typeface="Microsoft Sans Serif"/>
              </a:rPr>
              <a:t>memory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usage</a:t>
            </a:r>
            <a:endParaRPr sz="2400">
              <a:latin typeface="Microsoft Sans Serif"/>
              <a:cs typeface="Microsoft Sans Serif"/>
            </a:endParaRPr>
          </a:p>
          <a:p>
            <a:pPr marL="393700" indent="-381000">
              <a:lnSpc>
                <a:spcPct val="100000"/>
              </a:lnSpc>
              <a:spcBef>
                <a:spcPts val="2545"/>
              </a:spcBef>
              <a:buClr>
                <a:srgbClr val="FF5F46"/>
              </a:buClr>
              <a:buChar char="•"/>
              <a:tabLst>
                <a:tab pos="393065" algn="l"/>
                <a:tab pos="393700" algn="l"/>
              </a:tabLst>
            </a:pPr>
            <a:r>
              <a:rPr sz="24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Replacement</a:t>
            </a:r>
            <a:r>
              <a:rPr sz="24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for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Legacy</a:t>
            </a:r>
            <a:r>
              <a:rPr sz="24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Profiling</a:t>
            </a:r>
            <a:endParaRPr sz="2400">
              <a:latin typeface="Microsoft Sans Serif"/>
              <a:cs typeface="Microsoft Sans Serif"/>
            </a:endParaRPr>
          </a:p>
          <a:p>
            <a:pPr marL="850900" lvl="1" indent="-355600">
              <a:lnSpc>
                <a:spcPct val="100000"/>
              </a:lnSpc>
              <a:spcBef>
                <a:spcPts val="1805"/>
              </a:spcBef>
              <a:buChar char="•"/>
              <a:tabLst>
                <a:tab pos="850265" algn="l"/>
                <a:tab pos="850900" algn="l"/>
              </a:tabLst>
            </a:pPr>
            <a:r>
              <a:rPr sz="20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Drawbacks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8F7F4"/>
                </a:solidFill>
                <a:latin typeface="Microsoft Sans Serif"/>
                <a:cs typeface="Microsoft Sans Serif"/>
              </a:rPr>
              <a:t>of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Legacy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Profiling</a:t>
            </a:r>
            <a:endParaRPr sz="2000">
              <a:latin typeface="Microsoft Sans Serif"/>
              <a:cs typeface="Microsoft Sans Serif"/>
            </a:endParaRPr>
          </a:p>
          <a:p>
            <a:pPr marL="850900" lvl="1" indent="-355600">
              <a:lnSpc>
                <a:spcPct val="100000"/>
              </a:lnSpc>
              <a:spcBef>
                <a:spcPts val="1689"/>
              </a:spcBef>
              <a:buChar char="•"/>
              <a:tabLst>
                <a:tab pos="850265" algn="l"/>
                <a:tab pos="850900" algn="l"/>
              </a:tabLst>
            </a:pPr>
            <a:r>
              <a:rPr sz="2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Advantages</a:t>
            </a:r>
            <a:r>
              <a:rPr sz="20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8F7F4"/>
                </a:solidFill>
                <a:latin typeface="Microsoft Sans Serif"/>
                <a:cs typeface="Microsoft Sans Serif"/>
              </a:rPr>
              <a:t>of</a:t>
            </a:r>
            <a:r>
              <a:rPr sz="2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New</a:t>
            </a:r>
            <a:r>
              <a:rPr sz="2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Unified</a:t>
            </a:r>
            <a:r>
              <a:rPr sz="20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Profiling</a:t>
            </a:r>
            <a:endParaRPr sz="2000">
              <a:latin typeface="Microsoft Sans Serif"/>
              <a:cs typeface="Microsoft Sans Serif"/>
            </a:endParaRPr>
          </a:p>
          <a:p>
            <a:pPr marL="1308100" lvl="2" indent="-330835">
              <a:lnSpc>
                <a:spcPct val="100000"/>
              </a:lnSpc>
              <a:spcBef>
                <a:spcPts val="1705"/>
              </a:spcBef>
              <a:buSzPct val="80000"/>
              <a:buChar char="•"/>
              <a:tabLst>
                <a:tab pos="1307465" algn="l"/>
                <a:tab pos="1308100" algn="l"/>
              </a:tabLst>
            </a:pPr>
            <a:r>
              <a:rPr sz="20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Session-based,</a:t>
            </a:r>
            <a:r>
              <a:rPr sz="2000" spc="-5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works</a:t>
            </a:r>
            <a:r>
              <a:rPr sz="2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F8F7F4"/>
                </a:solidFill>
                <a:latin typeface="Microsoft Sans Serif"/>
                <a:cs typeface="Microsoft Sans Serif"/>
              </a:rPr>
              <a:t>with</a:t>
            </a:r>
            <a:r>
              <a:rPr sz="20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8F7F4"/>
                </a:solidFill>
                <a:latin typeface="Microsoft Sans Serif"/>
                <a:cs typeface="Microsoft Sans Serif"/>
              </a:rPr>
              <a:t>Spark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Connect,</a:t>
            </a:r>
            <a:r>
              <a:rPr sz="2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runtime</a:t>
            </a:r>
            <a:r>
              <a:rPr sz="20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F8F7F4"/>
                </a:solidFill>
                <a:latin typeface="Microsoft Sans Serif"/>
                <a:cs typeface="Microsoft Sans Serif"/>
              </a:rPr>
              <a:t>toggling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676655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10" dirty="0">
                <a:latin typeface="Lucida Sans Unicode"/>
                <a:cs typeface="Lucida Sans Unicode"/>
              </a:rPr>
              <a:t>Overvie</a:t>
            </a:r>
            <a:r>
              <a:rPr sz="4000" b="0" spc="25" dirty="0">
                <a:latin typeface="Lucida Sans Unicode"/>
                <a:cs typeface="Lucida Sans Unicode"/>
              </a:rPr>
              <a:t>w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100" dirty="0">
                <a:latin typeface="Lucida Sans Unicode"/>
                <a:cs typeface="Lucida Sans Unicode"/>
              </a:rPr>
              <a:t>o</a:t>
            </a:r>
            <a:r>
              <a:rPr sz="4000" b="0" spc="-60" dirty="0">
                <a:latin typeface="Lucida Sans Unicode"/>
                <a:cs typeface="Lucida Sans Unicode"/>
              </a:rPr>
              <a:t>f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70" dirty="0">
                <a:latin typeface="Lucida Sans Unicode"/>
                <a:cs typeface="Lucida Sans Unicode"/>
              </a:rPr>
              <a:t>Unifie</a:t>
            </a:r>
            <a:r>
              <a:rPr sz="4000" b="0" spc="-85" dirty="0">
                <a:latin typeface="Lucida Sans Unicode"/>
                <a:cs typeface="Lucida Sans Unicode"/>
              </a:rPr>
              <a:t>d</a:t>
            </a:r>
            <a:r>
              <a:rPr sz="4000" b="0" spc="-240" dirty="0">
                <a:latin typeface="Lucida Sans Unicode"/>
                <a:cs typeface="Lucida Sans Unicode"/>
              </a:rPr>
              <a:t> </a:t>
            </a:r>
            <a:r>
              <a:rPr sz="4000" b="0" spc="-114" dirty="0">
                <a:latin typeface="Lucida Sans Unicode"/>
                <a:cs typeface="Lucida Sans Unicode"/>
              </a:rPr>
              <a:t>Profiling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5315" y="1348217"/>
            <a:ext cx="9397365" cy="3996054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190"/>
              </a:spcBef>
              <a:buClr>
                <a:srgbClr val="FF5F46"/>
              </a:buClr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How</a:t>
            </a:r>
            <a:r>
              <a:rPr sz="2400" spc="-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F8F7F4"/>
                </a:solidFill>
                <a:latin typeface="Microsoft Sans Serif"/>
                <a:cs typeface="Microsoft Sans Serif"/>
              </a:rPr>
              <a:t>to</a:t>
            </a:r>
            <a:r>
              <a:rPr sz="24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Enable:</a:t>
            </a:r>
            <a:endParaRPr sz="2400">
              <a:latin typeface="Microsoft Sans Serif"/>
              <a:cs typeface="Microsoft Sans Serif"/>
            </a:endParaRPr>
          </a:p>
          <a:p>
            <a:pPr marL="850900" lvl="1" indent="-355600">
              <a:lnSpc>
                <a:spcPct val="100000"/>
              </a:lnSpc>
              <a:spcBef>
                <a:spcPts val="915"/>
              </a:spcBef>
              <a:buFont typeface="Microsoft Sans Serif"/>
              <a:buChar char="•"/>
              <a:tabLst>
                <a:tab pos="850265" algn="l"/>
                <a:tab pos="850900" algn="l"/>
              </a:tabLst>
            </a:pPr>
            <a:r>
              <a:rPr sz="2000" spc="30" dirty="0">
                <a:solidFill>
                  <a:srgbClr val="F8F7F4"/>
                </a:solidFill>
                <a:latin typeface="Trebuchet MS"/>
                <a:cs typeface="Trebuchet MS"/>
              </a:rPr>
              <a:t>Performance</a:t>
            </a:r>
            <a:r>
              <a:rPr sz="2000" spc="-90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F8F7F4"/>
                </a:solidFill>
                <a:latin typeface="Trebuchet MS"/>
                <a:cs typeface="Trebuchet MS"/>
              </a:rPr>
              <a:t>Proﬁler:</a:t>
            </a:r>
            <a:r>
              <a:rPr sz="2000" spc="-60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8F7F4"/>
                </a:solidFill>
                <a:latin typeface="Trebuchet MS"/>
                <a:cs typeface="Trebuchet MS"/>
              </a:rPr>
              <a:t>spark.conf.set("spark.sql.pyspark.udf.proﬁler",</a:t>
            </a:r>
            <a:r>
              <a:rPr sz="2000" spc="-95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8F7F4"/>
                </a:solidFill>
                <a:latin typeface="Trebuchet MS"/>
                <a:cs typeface="Trebuchet MS"/>
              </a:rPr>
              <a:t>"perf")</a:t>
            </a:r>
            <a:endParaRPr sz="2000">
              <a:latin typeface="Trebuchet MS"/>
              <a:cs typeface="Trebuchet MS"/>
            </a:endParaRPr>
          </a:p>
          <a:p>
            <a:pPr marL="850900" lvl="1" indent="-355600">
              <a:lnSpc>
                <a:spcPct val="100000"/>
              </a:lnSpc>
              <a:spcBef>
                <a:spcPts val="865"/>
              </a:spcBef>
              <a:buFont typeface="Microsoft Sans Serif"/>
              <a:buChar char="•"/>
              <a:tabLst>
                <a:tab pos="850265" algn="l"/>
                <a:tab pos="850900" algn="l"/>
              </a:tabLst>
            </a:pPr>
            <a:r>
              <a:rPr sz="2000" spc="100" dirty="0">
                <a:solidFill>
                  <a:srgbClr val="F8F7F4"/>
                </a:solidFill>
                <a:latin typeface="Trebuchet MS"/>
                <a:cs typeface="Trebuchet MS"/>
              </a:rPr>
              <a:t>Memory</a:t>
            </a:r>
            <a:r>
              <a:rPr sz="2000" spc="-55" dirty="0">
                <a:solidFill>
                  <a:srgbClr val="F8F7F4"/>
                </a:solidFill>
                <a:latin typeface="Trebuchet MS"/>
                <a:cs typeface="Trebuchet MS"/>
              </a:rPr>
              <a:t> Proﬁler:</a:t>
            </a:r>
            <a:r>
              <a:rPr sz="2000" spc="-60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8F7F4"/>
                </a:solidFill>
                <a:latin typeface="Trebuchet MS"/>
                <a:cs typeface="Trebuchet MS"/>
              </a:rPr>
              <a:t>spark.conf.set("spark.sql.pyspark.udf.proﬁler",</a:t>
            </a:r>
            <a:r>
              <a:rPr sz="2000" spc="-90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30" dirty="0">
                <a:solidFill>
                  <a:srgbClr val="F8F7F4"/>
                </a:solidFill>
                <a:latin typeface="Trebuchet MS"/>
                <a:cs typeface="Trebuchet MS"/>
              </a:rPr>
              <a:t>"memory")</a:t>
            </a:r>
            <a:endParaRPr sz="2000">
              <a:latin typeface="Trebuchet MS"/>
              <a:cs typeface="Trebuchet MS"/>
            </a:endParaRPr>
          </a:p>
          <a:p>
            <a:pPr marL="381000" indent="-343535">
              <a:lnSpc>
                <a:spcPct val="100000"/>
              </a:lnSpc>
              <a:spcBef>
                <a:spcPts val="1475"/>
              </a:spcBef>
              <a:buClr>
                <a:srgbClr val="FF5F46"/>
              </a:buClr>
              <a:buFont typeface="Microsoft Sans Serif"/>
              <a:buChar char="•"/>
              <a:tabLst>
                <a:tab pos="381000" algn="l"/>
                <a:tab pos="381635" algn="l"/>
              </a:tabLst>
            </a:pPr>
            <a:r>
              <a:rPr sz="2400" spc="35" dirty="0">
                <a:solidFill>
                  <a:srgbClr val="F8F7F4"/>
                </a:solidFill>
                <a:latin typeface="Trebuchet MS"/>
                <a:cs typeface="Trebuchet MS"/>
              </a:rPr>
              <a:t>API</a:t>
            </a:r>
            <a:r>
              <a:rPr sz="2400" spc="-100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400" spc="-20" dirty="0">
                <a:solidFill>
                  <a:srgbClr val="F8F7F4"/>
                </a:solidFill>
                <a:latin typeface="Trebuchet MS"/>
                <a:cs typeface="Trebuchet MS"/>
              </a:rPr>
              <a:t>Features:</a:t>
            </a:r>
            <a:r>
              <a:rPr sz="2400" spc="-114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F8F7F4"/>
                </a:solidFill>
                <a:latin typeface="Trebuchet MS"/>
                <a:cs typeface="Trebuchet MS"/>
              </a:rPr>
              <a:t>"show",</a:t>
            </a:r>
            <a:r>
              <a:rPr sz="2400" spc="-65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F8F7F4"/>
                </a:solidFill>
                <a:latin typeface="Trebuchet MS"/>
                <a:cs typeface="Trebuchet MS"/>
              </a:rPr>
              <a:t>"dump",</a:t>
            </a:r>
            <a:r>
              <a:rPr sz="2400" spc="-85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F8F7F4"/>
                </a:solidFill>
                <a:latin typeface="Trebuchet MS"/>
                <a:cs typeface="Trebuchet MS"/>
              </a:rPr>
              <a:t>and</a:t>
            </a:r>
            <a:r>
              <a:rPr sz="2400" spc="-80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F8F7F4"/>
                </a:solidFill>
                <a:latin typeface="Trebuchet MS"/>
                <a:cs typeface="Trebuchet MS"/>
              </a:rPr>
              <a:t>"clear"</a:t>
            </a:r>
            <a:r>
              <a:rPr sz="2400" spc="-80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400" spc="135" dirty="0">
                <a:solidFill>
                  <a:srgbClr val="F8F7F4"/>
                </a:solidFill>
                <a:latin typeface="Trebuchet MS"/>
                <a:cs typeface="Trebuchet MS"/>
              </a:rPr>
              <a:t>commands</a:t>
            </a:r>
            <a:endParaRPr sz="2400">
              <a:latin typeface="Trebuchet MS"/>
              <a:cs typeface="Trebuchet MS"/>
            </a:endParaRPr>
          </a:p>
          <a:p>
            <a:pPr marL="838200" lvl="1" indent="-343535">
              <a:lnSpc>
                <a:spcPct val="100000"/>
              </a:lnSpc>
              <a:spcBef>
                <a:spcPts val="915"/>
              </a:spcBef>
              <a:buChar char="•"/>
              <a:tabLst>
                <a:tab pos="838200" algn="l"/>
                <a:tab pos="838835" algn="l"/>
              </a:tabLst>
            </a:pPr>
            <a:r>
              <a:rPr sz="20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Show</a:t>
            </a:r>
            <a:r>
              <a:rPr sz="2000" spc="-5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results:</a:t>
            </a:r>
            <a:endParaRPr sz="2000">
              <a:latin typeface="Microsoft Sans Serif"/>
              <a:cs typeface="Microsoft Sans Serif"/>
            </a:endParaRPr>
          </a:p>
          <a:p>
            <a:pPr marL="1295400" lvl="2" indent="-343535">
              <a:lnSpc>
                <a:spcPct val="100000"/>
              </a:lnSpc>
              <a:spcBef>
                <a:spcPts val="865"/>
              </a:spcBef>
              <a:buSzPct val="80000"/>
              <a:buFont typeface="Microsoft Sans Serif"/>
              <a:buChar char="•"/>
              <a:tabLst>
                <a:tab pos="1295400" algn="l"/>
                <a:tab pos="1296035" algn="l"/>
              </a:tabLst>
            </a:pPr>
            <a:r>
              <a:rPr sz="2000" dirty="0">
                <a:solidFill>
                  <a:srgbClr val="F8F7F4"/>
                </a:solidFill>
                <a:latin typeface="Trebuchet MS"/>
                <a:cs typeface="Trebuchet MS"/>
              </a:rPr>
              <a:t>Performance:</a:t>
            </a:r>
            <a:r>
              <a:rPr sz="2000" spc="-100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8F7F4"/>
                </a:solidFill>
                <a:latin typeface="Trebuchet MS"/>
                <a:cs typeface="Trebuchet MS"/>
              </a:rPr>
              <a:t>spark.proﬁle.show(type="perf")</a:t>
            </a:r>
            <a:endParaRPr sz="2000">
              <a:latin typeface="Trebuchet MS"/>
              <a:cs typeface="Trebuchet MS"/>
            </a:endParaRPr>
          </a:p>
          <a:p>
            <a:pPr marL="1295400" lvl="2" indent="-343535">
              <a:lnSpc>
                <a:spcPct val="100000"/>
              </a:lnSpc>
              <a:spcBef>
                <a:spcPts val="850"/>
              </a:spcBef>
              <a:buSzPct val="80000"/>
              <a:buFont typeface="Microsoft Sans Serif"/>
              <a:buChar char="•"/>
              <a:tabLst>
                <a:tab pos="1295400" algn="l"/>
                <a:tab pos="1296035" algn="l"/>
              </a:tabLst>
            </a:pPr>
            <a:r>
              <a:rPr sz="2000" dirty="0">
                <a:solidFill>
                  <a:srgbClr val="F8F7F4"/>
                </a:solidFill>
                <a:latin typeface="Trebuchet MS"/>
                <a:cs typeface="Trebuchet MS"/>
              </a:rPr>
              <a:t>Performance:</a:t>
            </a:r>
            <a:r>
              <a:rPr sz="2000" spc="-125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F8F7F4"/>
                </a:solidFill>
                <a:latin typeface="Trebuchet MS"/>
                <a:cs typeface="Trebuchet MS"/>
              </a:rPr>
              <a:t>spark.proﬁle.show(type="memory")</a:t>
            </a:r>
            <a:endParaRPr sz="2000">
              <a:latin typeface="Trebuchet MS"/>
              <a:cs typeface="Trebuchet MS"/>
            </a:endParaRPr>
          </a:p>
          <a:p>
            <a:pPr marL="838200" lvl="1" indent="-343535">
              <a:lnSpc>
                <a:spcPct val="100000"/>
              </a:lnSpc>
              <a:spcBef>
                <a:spcPts val="865"/>
              </a:spcBef>
              <a:buFont typeface="Microsoft Sans Serif"/>
              <a:buChar char="•"/>
              <a:tabLst>
                <a:tab pos="838200" algn="l"/>
                <a:tab pos="838835" algn="l"/>
              </a:tabLst>
            </a:pPr>
            <a:r>
              <a:rPr sz="2000" spc="120" dirty="0">
                <a:solidFill>
                  <a:srgbClr val="F8F7F4"/>
                </a:solidFill>
                <a:latin typeface="Trebuchet MS"/>
                <a:cs typeface="Trebuchet MS"/>
              </a:rPr>
              <a:t>Dump</a:t>
            </a:r>
            <a:r>
              <a:rPr sz="2000" spc="-95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-15" dirty="0">
                <a:solidFill>
                  <a:srgbClr val="F8F7F4"/>
                </a:solidFill>
                <a:latin typeface="Trebuchet MS"/>
                <a:cs typeface="Trebuchet MS"/>
              </a:rPr>
              <a:t>results:</a:t>
            </a:r>
            <a:r>
              <a:rPr sz="2000" spc="-95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F8F7F4"/>
                </a:solidFill>
                <a:latin typeface="Trebuchet MS"/>
                <a:cs typeface="Trebuchet MS"/>
              </a:rPr>
              <a:t>spark.proﬁle.dump("/your_path/...")</a:t>
            </a:r>
            <a:endParaRPr sz="2000">
              <a:latin typeface="Trebuchet MS"/>
              <a:cs typeface="Trebuchet MS"/>
            </a:endParaRPr>
          </a:p>
          <a:p>
            <a:pPr marL="838200" lvl="1" indent="-343535">
              <a:lnSpc>
                <a:spcPct val="100000"/>
              </a:lnSpc>
              <a:spcBef>
                <a:spcPts val="865"/>
              </a:spcBef>
              <a:buFont typeface="Microsoft Sans Serif"/>
              <a:buChar char="•"/>
              <a:tabLst>
                <a:tab pos="838200" algn="l"/>
                <a:tab pos="838835" algn="l"/>
              </a:tabLst>
            </a:pPr>
            <a:r>
              <a:rPr sz="2000" spc="20" dirty="0">
                <a:solidFill>
                  <a:srgbClr val="F8F7F4"/>
                </a:solidFill>
                <a:latin typeface="Trebuchet MS"/>
                <a:cs typeface="Trebuchet MS"/>
              </a:rPr>
              <a:t>Clear</a:t>
            </a:r>
            <a:r>
              <a:rPr sz="2000" spc="-85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-15" dirty="0">
                <a:solidFill>
                  <a:srgbClr val="F8F7F4"/>
                </a:solidFill>
                <a:latin typeface="Trebuchet MS"/>
                <a:cs typeface="Trebuchet MS"/>
              </a:rPr>
              <a:t>results:</a:t>
            </a:r>
            <a:r>
              <a:rPr sz="2000" spc="-114" dirty="0">
                <a:solidFill>
                  <a:srgbClr val="F8F7F4"/>
                </a:solidFill>
                <a:latin typeface="Trebuchet MS"/>
                <a:cs typeface="Trebuchet MS"/>
              </a:rPr>
              <a:t> </a:t>
            </a:r>
            <a:r>
              <a:rPr sz="2000" spc="-15" dirty="0">
                <a:solidFill>
                  <a:srgbClr val="F8F7F4"/>
                </a:solidFill>
                <a:latin typeface="Trebuchet MS"/>
                <a:cs typeface="Trebuchet MS"/>
              </a:rPr>
              <a:t>spark.proﬁle.clear()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13626"/>
            <a:ext cx="3129915" cy="1853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0" spc="45" dirty="0">
                <a:latin typeface="Lucida Sans Unicode"/>
                <a:cs typeface="Lucida Sans Unicode"/>
              </a:rPr>
              <a:t>PySpark </a:t>
            </a:r>
            <a:r>
              <a:rPr sz="4000" b="0" spc="50" dirty="0">
                <a:latin typeface="Lucida Sans Unicode"/>
                <a:cs typeface="Lucida Sans Unicode"/>
              </a:rPr>
              <a:t> </a:t>
            </a:r>
            <a:r>
              <a:rPr sz="4000" b="0" spc="45" dirty="0">
                <a:latin typeface="Lucida Sans Unicode"/>
                <a:cs typeface="Lucida Sans Unicode"/>
              </a:rPr>
              <a:t>Pe</a:t>
            </a:r>
            <a:r>
              <a:rPr sz="4000" b="0" spc="40" dirty="0">
                <a:latin typeface="Lucida Sans Unicode"/>
                <a:cs typeface="Lucida Sans Unicode"/>
              </a:rPr>
              <a:t>r</a:t>
            </a:r>
            <a:r>
              <a:rPr sz="4000" b="0" spc="-105" dirty="0">
                <a:latin typeface="Lucida Sans Unicode"/>
                <a:cs typeface="Lucida Sans Unicode"/>
              </a:rPr>
              <a:t>fo</a:t>
            </a:r>
            <a:r>
              <a:rPr sz="4000" b="0" spc="-75" dirty="0">
                <a:latin typeface="Lucida Sans Unicode"/>
                <a:cs typeface="Lucida Sans Unicode"/>
              </a:rPr>
              <a:t>rm</a:t>
            </a:r>
            <a:r>
              <a:rPr sz="4000" b="0" spc="60" dirty="0">
                <a:latin typeface="Lucida Sans Unicode"/>
                <a:cs typeface="Lucida Sans Unicode"/>
              </a:rPr>
              <a:t>an</a:t>
            </a:r>
            <a:r>
              <a:rPr sz="4000" b="0" spc="65" dirty="0">
                <a:latin typeface="Lucida Sans Unicode"/>
                <a:cs typeface="Lucida Sans Unicode"/>
              </a:rPr>
              <a:t>c</a:t>
            </a:r>
            <a:r>
              <a:rPr sz="4000" b="0" spc="70" dirty="0">
                <a:latin typeface="Lucida Sans Unicode"/>
                <a:cs typeface="Lucida Sans Unicode"/>
              </a:rPr>
              <a:t>e  </a:t>
            </a:r>
            <a:r>
              <a:rPr sz="4000" b="0" spc="-65" dirty="0">
                <a:latin typeface="Lucida Sans Unicode"/>
                <a:cs typeface="Lucida Sans Unicode"/>
              </a:rPr>
              <a:t>Profiler</a:t>
            </a:r>
            <a:endParaRPr sz="40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45045" y="2333053"/>
            <a:ext cx="9034145" cy="3929379"/>
            <a:chOff x="745045" y="2333053"/>
            <a:chExt cx="9034145" cy="3929379"/>
          </a:xfrm>
        </p:grpSpPr>
        <p:sp>
          <p:nvSpPr>
            <p:cNvPr id="4" name="object 4"/>
            <p:cNvSpPr/>
            <p:nvPr/>
          </p:nvSpPr>
          <p:spPr>
            <a:xfrm>
              <a:off x="831062" y="2421889"/>
              <a:ext cx="8947785" cy="3840479"/>
            </a:xfrm>
            <a:custGeom>
              <a:avLst/>
              <a:gdLst/>
              <a:ahLst/>
              <a:cxnLst/>
              <a:rect l="l" t="t" r="r" b="b"/>
              <a:pathLst>
                <a:path w="8947785" h="3840479">
                  <a:moveTo>
                    <a:pt x="8947785" y="2540"/>
                  </a:moveTo>
                  <a:lnTo>
                    <a:pt x="8946680" y="2540"/>
                  </a:lnTo>
                  <a:lnTo>
                    <a:pt x="8946680" y="0"/>
                  </a:lnTo>
                  <a:lnTo>
                    <a:pt x="8856993" y="0"/>
                  </a:lnTo>
                  <a:lnTo>
                    <a:pt x="8856993" y="2540"/>
                  </a:lnTo>
                  <a:lnTo>
                    <a:pt x="8856993" y="10160"/>
                  </a:lnTo>
                  <a:lnTo>
                    <a:pt x="8857005" y="3747693"/>
                  </a:lnTo>
                  <a:lnTo>
                    <a:pt x="4762" y="3747693"/>
                  </a:lnTo>
                  <a:lnTo>
                    <a:pt x="0" y="3747770"/>
                  </a:lnTo>
                  <a:lnTo>
                    <a:pt x="0" y="3831590"/>
                  </a:lnTo>
                  <a:lnTo>
                    <a:pt x="0" y="3839210"/>
                  </a:lnTo>
                  <a:lnTo>
                    <a:pt x="863" y="3839210"/>
                  </a:lnTo>
                  <a:lnTo>
                    <a:pt x="863" y="3840480"/>
                  </a:lnTo>
                  <a:lnTo>
                    <a:pt x="8946909" y="3840480"/>
                  </a:lnTo>
                  <a:lnTo>
                    <a:pt x="8946909" y="3839210"/>
                  </a:lnTo>
                  <a:lnTo>
                    <a:pt x="8947785" y="3839210"/>
                  </a:lnTo>
                  <a:lnTo>
                    <a:pt x="8947785" y="3831590"/>
                  </a:lnTo>
                  <a:lnTo>
                    <a:pt x="8947785" y="10160"/>
                  </a:lnTo>
                  <a:lnTo>
                    <a:pt x="8947785" y="254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9808" y="2337816"/>
              <a:ext cx="8938260" cy="3831590"/>
            </a:xfrm>
            <a:custGeom>
              <a:avLst/>
              <a:gdLst/>
              <a:ahLst/>
              <a:cxnLst/>
              <a:rect l="l" t="t" r="r" b="b"/>
              <a:pathLst>
                <a:path w="8938260" h="3831590">
                  <a:moveTo>
                    <a:pt x="0" y="0"/>
                  </a:moveTo>
                  <a:lnTo>
                    <a:pt x="8938260" y="0"/>
                  </a:lnTo>
                  <a:lnTo>
                    <a:pt x="8938260" y="3831336"/>
                  </a:lnTo>
                  <a:lnTo>
                    <a:pt x="0" y="383133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0677" y="2548952"/>
            <a:ext cx="6159500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559CD5"/>
                </a:solidFill>
                <a:latin typeface="Consolas"/>
                <a:cs typeface="Consolas"/>
              </a:rPr>
              <a:t>from</a:t>
            </a:r>
            <a:r>
              <a:rPr sz="2000" spc="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pyspark.sql.functions</a:t>
            </a:r>
            <a:r>
              <a:rPr sz="2000" spc="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559CD5"/>
                </a:solidFill>
                <a:latin typeface="Consolas"/>
                <a:cs typeface="Consolas"/>
              </a:rPr>
              <a:t>import</a:t>
            </a:r>
            <a:r>
              <a:rPr sz="2000" spc="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pandas_udf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marR="3356610">
              <a:lnSpc>
                <a:spcPct val="100000"/>
              </a:lnSpc>
            </a:pP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df</a:t>
            </a:r>
            <a:r>
              <a:rPr sz="20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=</a:t>
            </a:r>
            <a:r>
              <a:rPr sz="2000" spc="-3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spark.</a:t>
            </a: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range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B5CEA8"/>
                </a:solidFill>
                <a:latin typeface="Consolas"/>
                <a:cs typeface="Consolas"/>
              </a:rPr>
              <a:t>10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) </a:t>
            </a:r>
            <a:r>
              <a:rPr sz="2000" spc="-108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@pandas_udf(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"long"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) 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559CD5"/>
                </a:solidFill>
                <a:latin typeface="Consolas"/>
                <a:cs typeface="Consolas"/>
              </a:rPr>
              <a:t>def</a:t>
            </a:r>
            <a:r>
              <a:rPr sz="200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add1(x):</a:t>
            </a:r>
            <a:endParaRPr sz="2000">
              <a:latin typeface="Consolas"/>
              <a:cs typeface="Consolas"/>
            </a:endParaRPr>
          </a:p>
          <a:p>
            <a:pPr marL="28003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559CD5"/>
                </a:solidFill>
                <a:latin typeface="Consolas"/>
                <a:cs typeface="Consolas"/>
              </a:rPr>
              <a:t>return</a:t>
            </a:r>
            <a:r>
              <a:rPr sz="200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x</a:t>
            </a:r>
            <a:r>
              <a:rPr sz="2000" spc="-4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+</a:t>
            </a:r>
            <a:r>
              <a:rPr sz="20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added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=</a:t>
            </a:r>
            <a:r>
              <a:rPr sz="20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df.select(add1(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"id"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))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0677" y="5292294"/>
            <a:ext cx="783399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spark.</a:t>
            </a: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conf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set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"spark.sql.pyspark.udf.profiler"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2000" spc="7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"perf"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) </a:t>
            </a:r>
            <a:r>
              <a:rPr sz="2000" spc="-108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added.</a:t>
            </a: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show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()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18736" y="5791680"/>
            <a:ext cx="5670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AB00"/>
                </a:solidFill>
                <a:latin typeface="Arial MT"/>
                <a:cs typeface="Arial MT"/>
              </a:rPr>
              <a:t>Python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1B3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608320" y="0"/>
            <a:ext cx="6581140" cy="6858000"/>
            <a:chOff x="5608320" y="0"/>
            <a:chExt cx="658114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4952" y="6473952"/>
              <a:ext cx="187451" cy="1859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8320" y="0"/>
              <a:ext cx="6580619" cy="68580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6553" y="413595"/>
            <a:ext cx="3103880" cy="1853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b="0" spc="45" dirty="0">
                <a:latin typeface="Lucida Sans Unicode"/>
                <a:cs typeface="Lucida Sans Unicode"/>
              </a:rPr>
              <a:t>PySpark </a:t>
            </a:r>
            <a:r>
              <a:rPr sz="4000" b="0" spc="50" dirty="0">
                <a:latin typeface="Lucida Sans Unicode"/>
                <a:cs typeface="Lucida Sans Unicode"/>
              </a:rPr>
              <a:t> </a:t>
            </a:r>
            <a:r>
              <a:rPr sz="4000" b="0" spc="40" dirty="0">
                <a:latin typeface="Lucida Sans Unicode"/>
                <a:cs typeface="Lucida Sans Unicode"/>
              </a:rPr>
              <a:t>P</a:t>
            </a:r>
            <a:r>
              <a:rPr sz="4000" b="0" spc="-15" dirty="0">
                <a:latin typeface="Lucida Sans Unicode"/>
                <a:cs typeface="Lucida Sans Unicode"/>
              </a:rPr>
              <a:t>e</a:t>
            </a:r>
            <a:r>
              <a:rPr sz="4000" b="0" spc="-5" dirty="0">
                <a:latin typeface="Lucida Sans Unicode"/>
                <a:cs typeface="Lucida Sans Unicode"/>
              </a:rPr>
              <a:t>r</a:t>
            </a:r>
            <a:r>
              <a:rPr sz="4000" b="0" spc="-180" dirty="0">
                <a:latin typeface="Lucida Sans Unicode"/>
                <a:cs typeface="Lucida Sans Unicode"/>
              </a:rPr>
              <a:t>f</a:t>
            </a:r>
            <a:r>
              <a:rPr sz="4000" b="0" spc="-114" dirty="0">
                <a:latin typeface="Lucida Sans Unicode"/>
                <a:cs typeface="Lucida Sans Unicode"/>
              </a:rPr>
              <a:t>o</a:t>
            </a:r>
            <a:r>
              <a:rPr sz="4000" b="0" spc="-70" dirty="0">
                <a:latin typeface="Lucida Sans Unicode"/>
                <a:cs typeface="Lucida Sans Unicode"/>
              </a:rPr>
              <a:t>r</a:t>
            </a:r>
            <a:r>
              <a:rPr sz="4000" b="0" spc="-80" dirty="0">
                <a:latin typeface="Lucida Sans Unicode"/>
                <a:cs typeface="Lucida Sans Unicode"/>
              </a:rPr>
              <a:t>m</a:t>
            </a:r>
            <a:r>
              <a:rPr sz="4000" b="0" spc="15" dirty="0">
                <a:latin typeface="Lucida Sans Unicode"/>
                <a:cs typeface="Lucida Sans Unicode"/>
              </a:rPr>
              <a:t>a</a:t>
            </a:r>
            <a:r>
              <a:rPr sz="4000" b="0" spc="80" dirty="0">
                <a:latin typeface="Lucida Sans Unicode"/>
                <a:cs typeface="Lucida Sans Unicode"/>
              </a:rPr>
              <a:t>n</a:t>
            </a:r>
            <a:r>
              <a:rPr sz="4000" b="0" spc="70" dirty="0">
                <a:latin typeface="Lucida Sans Unicode"/>
                <a:cs typeface="Lucida Sans Unicode"/>
              </a:rPr>
              <a:t>ce  </a:t>
            </a:r>
            <a:r>
              <a:rPr sz="4000" b="0" spc="25" dirty="0">
                <a:latin typeface="Trebuchet MS"/>
                <a:cs typeface="Trebuchet MS"/>
              </a:rPr>
              <a:t>Proﬁler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13595"/>
            <a:ext cx="2014855" cy="1853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4000" b="0" spc="45" dirty="0">
                <a:latin typeface="Lucida Sans Unicode"/>
                <a:cs typeface="Lucida Sans Unicode"/>
              </a:rPr>
              <a:t>PySpark </a:t>
            </a:r>
            <a:r>
              <a:rPr sz="4000" b="0" spc="-1255" dirty="0">
                <a:latin typeface="Lucida Sans Unicode"/>
                <a:cs typeface="Lucida Sans Unicode"/>
              </a:rPr>
              <a:t> </a:t>
            </a:r>
            <a:r>
              <a:rPr sz="4000" b="0" spc="70" dirty="0">
                <a:latin typeface="Lucida Sans Unicode"/>
                <a:cs typeface="Lucida Sans Unicode"/>
              </a:rPr>
              <a:t>M</a:t>
            </a:r>
            <a:r>
              <a:rPr sz="4000" b="0" spc="35" dirty="0">
                <a:latin typeface="Lucida Sans Unicode"/>
                <a:cs typeface="Lucida Sans Unicode"/>
              </a:rPr>
              <a:t>e</a:t>
            </a:r>
            <a:r>
              <a:rPr sz="4000" b="0" spc="-85" dirty="0">
                <a:latin typeface="Lucida Sans Unicode"/>
                <a:cs typeface="Lucida Sans Unicode"/>
              </a:rPr>
              <a:t>m</a:t>
            </a:r>
            <a:r>
              <a:rPr sz="4000" b="0" spc="-65" dirty="0">
                <a:latin typeface="Lucida Sans Unicode"/>
                <a:cs typeface="Lucida Sans Unicode"/>
              </a:rPr>
              <a:t>o</a:t>
            </a:r>
            <a:r>
              <a:rPr sz="4000" b="0" spc="-114" dirty="0">
                <a:latin typeface="Lucida Sans Unicode"/>
                <a:cs typeface="Lucida Sans Unicode"/>
              </a:rPr>
              <a:t>r</a:t>
            </a:r>
            <a:r>
              <a:rPr sz="4000" b="0" spc="155" dirty="0">
                <a:latin typeface="Lucida Sans Unicode"/>
                <a:cs typeface="Lucida Sans Unicode"/>
              </a:rPr>
              <a:t>y  </a:t>
            </a:r>
            <a:r>
              <a:rPr sz="4000" b="0" spc="-65" dirty="0">
                <a:latin typeface="Lucida Sans Unicode"/>
                <a:cs typeface="Lucida Sans Unicode"/>
              </a:rPr>
              <a:t>Profiler</a:t>
            </a:r>
            <a:endParaRPr sz="40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45045" y="2333053"/>
            <a:ext cx="9300845" cy="3929379"/>
            <a:chOff x="745045" y="2333053"/>
            <a:chExt cx="9300845" cy="3929379"/>
          </a:xfrm>
        </p:grpSpPr>
        <p:sp>
          <p:nvSpPr>
            <p:cNvPr id="4" name="object 4"/>
            <p:cNvSpPr/>
            <p:nvPr/>
          </p:nvSpPr>
          <p:spPr>
            <a:xfrm>
              <a:off x="831062" y="2421889"/>
              <a:ext cx="9214485" cy="3840479"/>
            </a:xfrm>
            <a:custGeom>
              <a:avLst/>
              <a:gdLst/>
              <a:ahLst/>
              <a:cxnLst/>
              <a:rect l="l" t="t" r="r" b="b"/>
              <a:pathLst>
                <a:path w="9214485" h="3840479">
                  <a:moveTo>
                    <a:pt x="9214485" y="2540"/>
                  </a:moveTo>
                  <a:lnTo>
                    <a:pt x="9213380" y="2540"/>
                  </a:lnTo>
                  <a:lnTo>
                    <a:pt x="9213380" y="0"/>
                  </a:lnTo>
                  <a:lnTo>
                    <a:pt x="9123693" y="0"/>
                  </a:lnTo>
                  <a:lnTo>
                    <a:pt x="9123693" y="2540"/>
                  </a:lnTo>
                  <a:lnTo>
                    <a:pt x="9123693" y="5003"/>
                  </a:lnTo>
                  <a:lnTo>
                    <a:pt x="9123693" y="10160"/>
                  </a:lnTo>
                  <a:lnTo>
                    <a:pt x="9123693" y="3747693"/>
                  </a:lnTo>
                  <a:lnTo>
                    <a:pt x="4749" y="3747693"/>
                  </a:lnTo>
                  <a:lnTo>
                    <a:pt x="0" y="3747770"/>
                  </a:lnTo>
                  <a:lnTo>
                    <a:pt x="0" y="3831590"/>
                  </a:lnTo>
                  <a:lnTo>
                    <a:pt x="0" y="3839210"/>
                  </a:lnTo>
                  <a:lnTo>
                    <a:pt x="863" y="3839210"/>
                  </a:lnTo>
                  <a:lnTo>
                    <a:pt x="863" y="3840480"/>
                  </a:lnTo>
                  <a:lnTo>
                    <a:pt x="9213609" y="3840480"/>
                  </a:lnTo>
                  <a:lnTo>
                    <a:pt x="9213609" y="3839210"/>
                  </a:lnTo>
                  <a:lnTo>
                    <a:pt x="9214485" y="3839210"/>
                  </a:lnTo>
                  <a:lnTo>
                    <a:pt x="9214485" y="3831590"/>
                  </a:lnTo>
                  <a:lnTo>
                    <a:pt x="9214485" y="10160"/>
                  </a:lnTo>
                  <a:lnTo>
                    <a:pt x="9214485" y="254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9808" y="2337816"/>
              <a:ext cx="9204960" cy="3831590"/>
            </a:xfrm>
            <a:custGeom>
              <a:avLst/>
              <a:gdLst/>
              <a:ahLst/>
              <a:cxnLst/>
              <a:rect l="l" t="t" r="r" b="b"/>
              <a:pathLst>
                <a:path w="9204960" h="3831590">
                  <a:moveTo>
                    <a:pt x="0" y="0"/>
                  </a:moveTo>
                  <a:lnTo>
                    <a:pt x="9204960" y="0"/>
                  </a:lnTo>
                  <a:lnTo>
                    <a:pt x="9204960" y="3831336"/>
                  </a:lnTo>
                  <a:lnTo>
                    <a:pt x="0" y="383133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0677" y="2548952"/>
            <a:ext cx="6159500" cy="246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559CD5"/>
                </a:solidFill>
                <a:latin typeface="Consolas"/>
                <a:cs typeface="Consolas"/>
              </a:rPr>
              <a:t>from</a:t>
            </a:r>
            <a:r>
              <a:rPr sz="2000" spc="10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pyspark.sql.functions</a:t>
            </a:r>
            <a:r>
              <a:rPr sz="2000" spc="1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559CD5"/>
                </a:solidFill>
                <a:latin typeface="Consolas"/>
                <a:cs typeface="Consolas"/>
              </a:rPr>
              <a:t>import</a:t>
            </a:r>
            <a:r>
              <a:rPr sz="2000" spc="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pandas_udf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 marR="3356610">
              <a:lnSpc>
                <a:spcPct val="100000"/>
              </a:lnSpc>
            </a:pP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df</a:t>
            </a:r>
            <a:r>
              <a:rPr sz="20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=</a:t>
            </a:r>
            <a:r>
              <a:rPr sz="2000" spc="-3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spark.</a:t>
            </a: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range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B5CEA8"/>
                </a:solidFill>
                <a:latin typeface="Consolas"/>
                <a:cs typeface="Consolas"/>
              </a:rPr>
              <a:t>10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) </a:t>
            </a:r>
            <a:r>
              <a:rPr sz="2000" spc="-108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@pandas_udf(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"long"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) 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559CD5"/>
                </a:solidFill>
                <a:latin typeface="Consolas"/>
                <a:cs typeface="Consolas"/>
              </a:rPr>
              <a:t>def</a:t>
            </a:r>
            <a:r>
              <a:rPr sz="200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add1(x):</a:t>
            </a:r>
            <a:endParaRPr sz="2000">
              <a:latin typeface="Consolas"/>
              <a:cs typeface="Consolas"/>
            </a:endParaRPr>
          </a:p>
          <a:p>
            <a:pPr marL="28003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559CD5"/>
                </a:solidFill>
                <a:latin typeface="Consolas"/>
                <a:cs typeface="Consolas"/>
              </a:rPr>
              <a:t>return</a:t>
            </a:r>
            <a:r>
              <a:rPr sz="2000" spc="-15" dirty="0">
                <a:solidFill>
                  <a:srgbClr val="559CD5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x</a:t>
            </a:r>
            <a:r>
              <a:rPr sz="2000" spc="-4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+</a:t>
            </a:r>
            <a:r>
              <a:rPr sz="20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B5CEA8"/>
                </a:solidFill>
                <a:latin typeface="Consolas"/>
                <a:cs typeface="Consolas"/>
              </a:rPr>
              <a:t>1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added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3D3D3"/>
                </a:solidFill>
                <a:latin typeface="Consolas"/>
                <a:cs typeface="Consolas"/>
              </a:rPr>
              <a:t>=</a:t>
            </a:r>
            <a:r>
              <a:rPr sz="2000" spc="-15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df.select(add1(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"id"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))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0677" y="5292294"/>
            <a:ext cx="811466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-635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spark.</a:t>
            </a: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conf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.</a:t>
            </a: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set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"spark.sql.pyspark.udf.profiler"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,</a:t>
            </a:r>
            <a:r>
              <a:rPr sz="2000" spc="9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CE9178"/>
                </a:solidFill>
                <a:latin typeface="Consolas"/>
                <a:cs typeface="Consolas"/>
              </a:rPr>
              <a:t>"memory"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) </a:t>
            </a:r>
            <a:r>
              <a:rPr sz="2000" spc="-1080" dirty="0">
                <a:solidFill>
                  <a:srgbClr val="D3D3D3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added.</a:t>
            </a: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show</a:t>
            </a:r>
            <a:r>
              <a:rPr sz="2000" spc="-5" dirty="0">
                <a:solidFill>
                  <a:srgbClr val="D3D3D3"/>
                </a:solidFill>
                <a:latin typeface="Consolas"/>
                <a:cs typeface="Consolas"/>
              </a:rPr>
              <a:t>()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75084" y="5791680"/>
            <a:ext cx="5670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AB00"/>
                </a:solidFill>
                <a:latin typeface="Arial MT"/>
                <a:cs typeface="Arial MT"/>
              </a:rPr>
              <a:t>Python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1B3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289803" y="0"/>
            <a:ext cx="6899275" cy="6858000"/>
            <a:chOff x="5289803" y="0"/>
            <a:chExt cx="6899275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4952" y="6473952"/>
              <a:ext cx="187451" cy="1859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9803" y="0"/>
              <a:ext cx="6899146" cy="6857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6553" y="413595"/>
            <a:ext cx="2014855" cy="1853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4000" b="0" spc="45" dirty="0">
                <a:latin typeface="Lucida Sans Unicode"/>
                <a:cs typeface="Lucida Sans Unicode"/>
              </a:rPr>
              <a:t>PySpark </a:t>
            </a:r>
            <a:r>
              <a:rPr sz="4000" b="0" spc="-1255" dirty="0">
                <a:latin typeface="Lucida Sans Unicode"/>
                <a:cs typeface="Lucida Sans Unicode"/>
              </a:rPr>
              <a:t> </a:t>
            </a:r>
            <a:r>
              <a:rPr sz="4000" b="0" spc="70" dirty="0">
                <a:latin typeface="Lucida Sans Unicode"/>
                <a:cs typeface="Lucida Sans Unicode"/>
              </a:rPr>
              <a:t>M</a:t>
            </a:r>
            <a:r>
              <a:rPr sz="4000" b="0" spc="35" dirty="0">
                <a:latin typeface="Lucida Sans Unicode"/>
                <a:cs typeface="Lucida Sans Unicode"/>
              </a:rPr>
              <a:t>e</a:t>
            </a:r>
            <a:r>
              <a:rPr sz="4000" b="0" spc="-85" dirty="0">
                <a:latin typeface="Lucida Sans Unicode"/>
                <a:cs typeface="Lucida Sans Unicode"/>
              </a:rPr>
              <a:t>m</a:t>
            </a:r>
            <a:r>
              <a:rPr sz="4000" b="0" spc="-65" dirty="0">
                <a:latin typeface="Lucida Sans Unicode"/>
                <a:cs typeface="Lucida Sans Unicode"/>
              </a:rPr>
              <a:t>o</a:t>
            </a:r>
            <a:r>
              <a:rPr sz="4000" b="0" spc="-114" dirty="0">
                <a:latin typeface="Lucida Sans Unicode"/>
                <a:cs typeface="Lucida Sans Unicode"/>
              </a:rPr>
              <a:t>r</a:t>
            </a:r>
            <a:r>
              <a:rPr sz="4000" b="0" spc="155" dirty="0">
                <a:latin typeface="Lucida Sans Unicode"/>
                <a:cs typeface="Lucida Sans Unicode"/>
              </a:rPr>
              <a:t>y  </a:t>
            </a:r>
            <a:r>
              <a:rPr sz="4000" b="0" spc="-65" dirty="0">
                <a:latin typeface="Lucida Sans Unicode"/>
                <a:cs typeface="Lucida Sans Unicode"/>
              </a:rPr>
              <a:t>Profiler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9256" y="0"/>
            <a:ext cx="1868218" cy="68770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4874" y="3359359"/>
            <a:ext cx="18580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Agenda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55900">
              <a:lnSpc>
                <a:spcPct val="100000"/>
              </a:lnSpc>
              <a:spcBef>
                <a:spcPts val="105"/>
              </a:spcBef>
            </a:pPr>
            <a:r>
              <a:rPr spc="40" dirty="0"/>
              <a:t>New</a:t>
            </a:r>
            <a:r>
              <a:rPr spc="-125" dirty="0"/>
              <a:t> </a:t>
            </a:r>
            <a:r>
              <a:rPr spc="10" dirty="0"/>
              <a:t>Functionalities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45700" y="999435"/>
            <a:ext cx="5312410" cy="471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100"/>
              </a:spcBef>
            </a:pP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Spark</a:t>
            </a:r>
            <a:r>
              <a:rPr sz="1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Connect,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ANSI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Mode,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Arbitrary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Stateful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Processing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V2, </a:t>
            </a:r>
            <a:r>
              <a:rPr sz="1450" spc="-4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Collation</a:t>
            </a:r>
            <a:r>
              <a:rPr sz="1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Support,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Variant</a:t>
            </a:r>
            <a:r>
              <a:rPr sz="14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1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Types,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pandas</a:t>
            </a:r>
            <a:r>
              <a:rPr sz="1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2.x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Support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58574" y="2130717"/>
            <a:ext cx="4759960" cy="974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8F7F4"/>
                </a:solidFill>
                <a:latin typeface="Arial"/>
                <a:cs typeface="Arial"/>
              </a:rPr>
              <a:t>Extensions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1560"/>
              </a:spcBef>
            </a:pPr>
            <a:r>
              <a:rPr sz="14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Python</a:t>
            </a:r>
            <a:r>
              <a:rPr sz="1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Source</a:t>
            </a:r>
            <a:r>
              <a:rPr sz="1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APIs,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XML/Databricks</a:t>
            </a:r>
            <a:r>
              <a:rPr sz="1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Connectors </a:t>
            </a:r>
            <a:r>
              <a:rPr sz="1450" spc="-4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4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4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4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1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sz="14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4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x</a:t>
            </a:r>
            <a:r>
              <a:rPr sz="14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te</a:t>
            </a:r>
            <a:r>
              <a:rPr sz="14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4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14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4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4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elt</a:t>
            </a:r>
            <a:r>
              <a:rPr sz="14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r>
              <a:rPr sz="14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sz="145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0</a:t>
            </a:r>
            <a:endParaRPr sz="14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58574" y="3780787"/>
            <a:ext cx="4927600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35" dirty="0">
                <a:solidFill>
                  <a:srgbClr val="F8F7F4"/>
                </a:solidFill>
                <a:latin typeface="Arial"/>
                <a:cs typeface="Arial"/>
              </a:rPr>
              <a:t>Custom</a:t>
            </a:r>
            <a:r>
              <a:rPr sz="2000" b="1" spc="-125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8F7F4"/>
                </a:solidFill>
                <a:latin typeface="Arial"/>
                <a:cs typeface="Arial"/>
              </a:rPr>
              <a:t>Functions</a:t>
            </a:r>
            <a:r>
              <a:rPr sz="2000" b="1" spc="-120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spc="35" dirty="0">
                <a:solidFill>
                  <a:srgbClr val="F8F7F4"/>
                </a:solidFill>
                <a:latin typeface="Arial"/>
                <a:cs typeface="Arial"/>
              </a:rPr>
              <a:t>and</a:t>
            </a:r>
            <a:r>
              <a:rPr sz="2000" b="1" spc="-125" dirty="0">
                <a:solidFill>
                  <a:srgbClr val="F8F7F4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F8F7F4"/>
                </a:solidFill>
                <a:latin typeface="Arial"/>
                <a:cs typeface="Arial"/>
              </a:rPr>
              <a:t>Procedures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75"/>
              </a:spcBef>
            </a:pPr>
            <a:r>
              <a:rPr sz="14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SQL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UDFs,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SQL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Scripting,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Python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UDTF,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Arrow</a:t>
            </a:r>
            <a:r>
              <a:rPr sz="1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optimized</a:t>
            </a:r>
            <a:endParaRPr sz="14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50" spc="70" dirty="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r>
              <a:rPr sz="145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Trebuchet MS"/>
                <a:cs typeface="Trebuchet MS"/>
              </a:rPr>
              <a:t>UDF,</a:t>
            </a:r>
            <a:r>
              <a:rPr sz="14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75" dirty="0">
                <a:solidFill>
                  <a:srgbClr val="FFFFFF"/>
                </a:solidFill>
                <a:latin typeface="Trebuchet MS"/>
                <a:cs typeface="Trebuchet MS"/>
              </a:rPr>
              <a:t>PySpark</a:t>
            </a:r>
            <a:r>
              <a:rPr sz="145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70" dirty="0">
                <a:solidFill>
                  <a:srgbClr val="FFFFFF"/>
                </a:solidFill>
                <a:latin typeface="Trebuchet MS"/>
                <a:cs typeface="Trebuchet MS"/>
              </a:rPr>
              <a:t>UDF</a:t>
            </a:r>
            <a:r>
              <a:rPr sz="145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40" dirty="0">
                <a:solidFill>
                  <a:srgbClr val="FFFFFF"/>
                </a:solidFill>
                <a:latin typeface="Trebuchet MS"/>
                <a:cs typeface="Trebuchet MS"/>
              </a:rPr>
              <a:t>Uniﬁed</a:t>
            </a:r>
            <a:r>
              <a:rPr sz="145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FFFFFF"/>
                </a:solidFill>
                <a:latin typeface="Trebuchet MS"/>
                <a:cs typeface="Trebuchet MS"/>
              </a:rPr>
              <a:t>Proﬁler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45700" y="5430845"/>
            <a:ext cx="4830445" cy="974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solidFill>
                  <a:srgbClr val="1A1813"/>
                </a:solidFill>
                <a:latin typeface="Arial"/>
                <a:cs typeface="Arial"/>
              </a:rPr>
              <a:t>Usability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1565"/>
              </a:spcBef>
            </a:pPr>
            <a:r>
              <a:rPr sz="14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Structured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Logging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Framework,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Error</a:t>
            </a:r>
            <a:r>
              <a:rPr sz="1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Class</a:t>
            </a:r>
            <a:r>
              <a:rPr sz="1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Framework, </a:t>
            </a:r>
            <a:r>
              <a:rPr sz="1450" spc="-4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dirty="0">
                <a:solidFill>
                  <a:srgbClr val="FFFFFF"/>
                </a:solidFill>
                <a:latin typeface="Lucida Sans Unicode"/>
                <a:cs typeface="Lucida Sans Unicode"/>
              </a:rPr>
              <a:t>Behavior</a:t>
            </a:r>
            <a:r>
              <a:rPr sz="14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Change</a:t>
            </a:r>
            <a:r>
              <a:rPr sz="1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4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Process</a:t>
            </a:r>
            <a:endParaRPr sz="1450">
              <a:latin typeface="Lucida Sans Unicode"/>
              <a:cs typeface="Lucida Sans Unicod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92395" y="483108"/>
            <a:ext cx="1670685" cy="5939155"/>
            <a:chOff x="4692395" y="483108"/>
            <a:chExt cx="1670685" cy="593915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2500" y="483108"/>
              <a:ext cx="1034795" cy="10225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2455" y="2040636"/>
              <a:ext cx="1190243" cy="11765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2395" y="5247132"/>
              <a:ext cx="1175003" cy="11750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8279" y="3745991"/>
              <a:ext cx="1034795" cy="10347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883" y="2632964"/>
            <a:ext cx="580072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4800" b="0" spc="-40" dirty="0">
                <a:latin typeface="Lucida Sans Unicode"/>
                <a:cs typeface="Lucida Sans Unicode"/>
              </a:rPr>
              <a:t>ANSI</a:t>
            </a:r>
            <a:r>
              <a:rPr sz="4800" b="0" spc="-295" dirty="0">
                <a:latin typeface="Lucida Sans Unicode"/>
                <a:cs typeface="Lucida Sans Unicode"/>
              </a:rPr>
              <a:t> </a:t>
            </a:r>
            <a:r>
              <a:rPr sz="4800" b="0" spc="-5" dirty="0">
                <a:latin typeface="Lucida Sans Unicode"/>
                <a:cs typeface="Lucida Sans Unicode"/>
              </a:rPr>
              <a:t>MODE</a:t>
            </a:r>
            <a:endParaRPr sz="48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</a:pPr>
            <a:r>
              <a:rPr sz="4800" b="0" spc="45" dirty="0">
                <a:latin typeface="Lucida Sans Unicode"/>
                <a:cs typeface="Lucida Sans Unicode"/>
              </a:rPr>
              <a:t>O</a:t>
            </a:r>
            <a:r>
              <a:rPr sz="4800" b="0" spc="-165" dirty="0">
                <a:latin typeface="Lucida Sans Unicode"/>
                <a:cs typeface="Lucida Sans Unicode"/>
              </a:rPr>
              <a:t>N</a:t>
            </a:r>
            <a:r>
              <a:rPr sz="4800" b="0" spc="-295" dirty="0">
                <a:latin typeface="Lucida Sans Unicode"/>
                <a:cs typeface="Lucida Sans Unicode"/>
              </a:rPr>
              <a:t> </a:t>
            </a:r>
            <a:r>
              <a:rPr sz="4800" b="0" spc="155" dirty="0">
                <a:latin typeface="Lucida Sans Unicode"/>
                <a:cs typeface="Lucida Sans Unicode"/>
              </a:rPr>
              <a:t>by</a:t>
            </a:r>
            <a:r>
              <a:rPr sz="4800" b="0" spc="-295" dirty="0">
                <a:latin typeface="Lucida Sans Unicode"/>
                <a:cs typeface="Lucida Sans Unicode"/>
              </a:rPr>
              <a:t> </a:t>
            </a:r>
            <a:r>
              <a:rPr sz="4800" b="0" spc="90" dirty="0">
                <a:latin typeface="Lucida Sans Unicode"/>
                <a:cs typeface="Lucida Sans Unicode"/>
              </a:rPr>
              <a:t>de</a:t>
            </a:r>
            <a:r>
              <a:rPr sz="4800" b="0" spc="-110" dirty="0">
                <a:latin typeface="Lucida Sans Unicode"/>
                <a:cs typeface="Lucida Sans Unicode"/>
              </a:rPr>
              <a:t>f</a:t>
            </a:r>
            <a:r>
              <a:rPr sz="4800" b="0" spc="30" dirty="0">
                <a:latin typeface="Lucida Sans Unicode"/>
                <a:cs typeface="Lucida Sans Unicode"/>
              </a:rPr>
              <a:t>a</a:t>
            </a:r>
            <a:r>
              <a:rPr sz="4800" b="0" spc="-80" dirty="0">
                <a:latin typeface="Lucida Sans Unicode"/>
                <a:cs typeface="Lucida Sans Unicode"/>
              </a:rPr>
              <a:t>ult</a:t>
            </a:r>
            <a:r>
              <a:rPr sz="4800" b="0" spc="-315" dirty="0">
                <a:latin typeface="Lucida Sans Unicode"/>
                <a:cs typeface="Lucida Sans Unicode"/>
              </a:rPr>
              <a:t> </a:t>
            </a:r>
            <a:r>
              <a:rPr sz="4800" b="0" spc="-180" dirty="0">
                <a:latin typeface="Lucida Sans Unicode"/>
                <a:cs typeface="Lucida Sans Unicode"/>
              </a:rPr>
              <a:t>i</a:t>
            </a:r>
            <a:r>
              <a:rPr sz="4800" b="0" spc="-150" dirty="0">
                <a:latin typeface="Lucida Sans Unicode"/>
                <a:cs typeface="Lucida Sans Unicode"/>
              </a:rPr>
              <a:t>n</a:t>
            </a:r>
            <a:r>
              <a:rPr sz="4800" b="0" spc="-295" dirty="0">
                <a:latin typeface="Lucida Sans Unicode"/>
                <a:cs typeface="Lucida Sans Unicode"/>
              </a:rPr>
              <a:t> </a:t>
            </a:r>
            <a:r>
              <a:rPr sz="4800" b="0" spc="-50" dirty="0">
                <a:latin typeface="Lucida Sans Unicode"/>
                <a:cs typeface="Lucida Sans Unicode"/>
              </a:rPr>
              <a:t>4</a:t>
            </a:r>
            <a:r>
              <a:rPr sz="4800" b="0" spc="-75" dirty="0">
                <a:latin typeface="Lucida Sans Unicode"/>
                <a:cs typeface="Lucida Sans Unicode"/>
              </a:rPr>
              <a:t>.0</a:t>
            </a:r>
            <a:endParaRPr sz="4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5742" y="6459604"/>
            <a:ext cx="279654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5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3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2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15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5742" y="6458483"/>
            <a:ext cx="28136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6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5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5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2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2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34831" y="2998723"/>
            <a:ext cx="89192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45" dirty="0">
                <a:latin typeface="Lucida Sans Unicode"/>
                <a:cs typeface="Lucida Sans Unicode"/>
              </a:rPr>
              <a:t>Structured</a:t>
            </a:r>
            <a:r>
              <a:rPr sz="4800" b="0" spc="-305" dirty="0">
                <a:latin typeface="Lucida Sans Unicode"/>
                <a:cs typeface="Lucida Sans Unicode"/>
              </a:rPr>
              <a:t> </a:t>
            </a:r>
            <a:r>
              <a:rPr sz="4800" b="0" spc="-185" dirty="0">
                <a:latin typeface="Lucida Sans Unicode"/>
                <a:cs typeface="Lucida Sans Unicode"/>
              </a:rPr>
              <a:t>Logging</a:t>
            </a:r>
            <a:r>
              <a:rPr sz="4800" b="0" spc="-305" dirty="0">
                <a:latin typeface="Lucida Sans Unicode"/>
                <a:cs typeface="Lucida Sans Unicode"/>
              </a:rPr>
              <a:t> </a:t>
            </a:r>
            <a:r>
              <a:rPr sz="4800" b="0" spc="-50" dirty="0">
                <a:latin typeface="Lucida Sans Unicode"/>
                <a:cs typeface="Lucida Sans Unicode"/>
              </a:rPr>
              <a:t>Framework</a:t>
            </a:r>
            <a:endParaRPr sz="4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1B3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5742" y="6458483"/>
            <a:ext cx="28136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60" dirty="0">
                <a:solidFill>
                  <a:srgbClr val="608693"/>
                </a:solidFill>
                <a:latin typeface="Microsoft Sans Serif"/>
                <a:cs typeface="Microsoft Sans Serif"/>
              </a:rPr>
              <a:t>©2024</a:t>
            </a:r>
            <a:r>
              <a:rPr sz="1100" spc="-5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5" dirty="0">
                <a:solidFill>
                  <a:srgbClr val="608693"/>
                </a:solidFill>
                <a:latin typeface="Microsoft Sans Serif"/>
                <a:cs typeface="Microsoft Sans Serif"/>
              </a:rPr>
              <a:t>Databricks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5" dirty="0">
                <a:solidFill>
                  <a:srgbClr val="608693"/>
                </a:solidFill>
                <a:latin typeface="Microsoft Sans Serif"/>
                <a:cs typeface="Microsoft Sans Serif"/>
              </a:rPr>
              <a:t>Inc.</a:t>
            </a:r>
            <a:r>
              <a:rPr sz="1100" spc="-2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85" dirty="0">
                <a:solidFill>
                  <a:srgbClr val="608693"/>
                </a:solidFill>
                <a:latin typeface="Microsoft Sans Serif"/>
                <a:cs typeface="Microsoft Sans Serif"/>
              </a:rPr>
              <a:t>—</a:t>
            </a:r>
            <a:r>
              <a:rPr sz="1100" spc="-20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-10" dirty="0">
                <a:solidFill>
                  <a:srgbClr val="608693"/>
                </a:solidFill>
                <a:latin typeface="Microsoft Sans Serif"/>
                <a:cs typeface="Microsoft Sans Serif"/>
              </a:rPr>
              <a:t>All</a:t>
            </a:r>
            <a:r>
              <a:rPr sz="1100" spc="-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30" dirty="0">
                <a:solidFill>
                  <a:srgbClr val="608693"/>
                </a:solidFill>
                <a:latin typeface="Microsoft Sans Serif"/>
                <a:cs typeface="Microsoft Sans Serif"/>
              </a:rPr>
              <a:t>rights</a:t>
            </a:r>
            <a:r>
              <a:rPr sz="1100" spc="-35" dirty="0">
                <a:solidFill>
                  <a:srgbClr val="608693"/>
                </a:solidFill>
                <a:latin typeface="Microsoft Sans Serif"/>
                <a:cs typeface="Microsoft Sans Serif"/>
              </a:rPr>
              <a:t> </a:t>
            </a:r>
            <a:r>
              <a:rPr sz="1100" spc="20" dirty="0">
                <a:solidFill>
                  <a:srgbClr val="608693"/>
                </a:solidFill>
                <a:latin typeface="Microsoft Sans Serif"/>
                <a:cs typeface="Microsoft Sans Serif"/>
              </a:rPr>
              <a:t>reserved</a:t>
            </a:r>
            <a:endParaRPr sz="11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0454" y="1298678"/>
            <a:ext cx="7270750" cy="114427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381000" indent="-368935">
              <a:lnSpc>
                <a:spcPct val="100000"/>
              </a:lnSpc>
              <a:spcBef>
                <a:spcPts val="1620"/>
              </a:spcBef>
              <a:buChar char="•"/>
              <a:tabLst>
                <a:tab pos="381000" algn="l"/>
                <a:tab pos="381635" algn="l"/>
              </a:tabLst>
            </a:pP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Transition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F8F7F4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Structured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Logging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in</a:t>
            </a:r>
            <a:r>
              <a:rPr sz="24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Apache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Spark</a:t>
            </a:r>
            <a:endParaRPr sz="2400">
              <a:latin typeface="Microsoft Sans Serif"/>
              <a:cs typeface="Microsoft Sans Serif"/>
            </a:endParaRPr>
          </a:p>
          <a:p>
            <a:pPr marL="381000" indent="-368935">
              <a:lnSpc>
                <a:spcPct val="100000"/>
              </a:lnSpc>
              <a:spcBef>
                <a:spcPts val="1525"/>
              </a:spcBef>
              <a:buChar char="•"/>
              <a:tabLst>
                <a:tab pos="381000" algn="l"/>
                <a:tab pos="381635" algn="l"/>
              </a:tabLst>
            </a:pPr>
            <a:r>
              <a:rPr sz="2400" spc="60" dirty="0">
                <a:solidFill>
                  <a:srgbClr val="F8F7F4"/>
                </a:solidFill>
                <a:latin typeface="Microsoft Sans Serif"/>
                <a:cs typeface="Microsoft Sans Serif"/>
              </a:rPr>
              <a:t>Introducing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Spark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System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Log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Directories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78630" y="6448407"/>
            <a:ext cx="1562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80" dirty="0">
                <a:solidFill>
                  <a:srgbClr val="608693"/>
                </a:solidFill>
                <a:latin typeface="Microsoft Sans Serif"/>
                <a:cs typeface="Microsoft Sans Serif"/>
              </a:rPr>
              <a:t>9</a:t>
            </a:r>
            <a:r>
              <a:rPr sz="1100" spc="-280" dirty="0">
                <a:solidFill>
                  <a:srgbClr val="608693"/>
                </a:solidFill>
                <a:latin typeface="Microsoft Sans Serif"/>
                <a:cs typeface="Microsoft Sans Serif"/>
              </a:rPr>
              <a:t>1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6553" y="557091"/>
            <a:ext cx="73310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latin typeface="Arial MT"/>
                <a:cs typeface="Arial MT"/>
              </a:rPr>
              <a:t>What</a:t>
            </a:r>
            <a:r>
              <a:rPr sz="3000" b="0" spc="-10" dirty="0">
                <a:latin typeface="Arial MT"/>
                <a:cs typeface="Arial MT"/>
              </a:rPr>
              <a:t> </a:t>
            </a:r>
            <a:r>
              <a:rPr sz="3000" b="0" spc="-5" dirty="0">
                <a:latin typeface="Arial MT"/>
                <a:cs typeface="Arial MT"/>
              </a:rPr>
              <a:t>are</a:t>
            </a:r>
            <a:r>
              <a:rPr sz="3000" b="0" spc="-15" dirty="0">
                <a:latin typeface="Arial MT"/>
                <a:cs typeface="Arial MT"/>
              </a:rPr>
              <a:t> </a:t>
            </a:r>
            <a:r>
              <a:rPr sz="3000" b="0" spc="-5" dirty="0">
                <a:latin typeface="Arial MT"/>
                <a:cs typeface="Arial MT"/>
              </a:rPr>
              <a:t>we</a:t>
            </a:r>
            <a:r>
              <a:rPr sz="3000" b="0" spc="-15" dirty="0">
                <a:latin typeface="Arial MT"/>
                <a:cs typeface="Arial MT"/>
              </a:rPr>
              <a:t> </a:t>
            </a:r>
            <a:r>
              <a:rPr sz="3000" b="0" spc="-5" dirty="0">
                <a:latin typeface="Arial MT"/>
                <a:cs typeface="Arial MT"/>
              </a:rPr>
              <a:t>going</a:t>
            </a:r>
            <a:r>
              <a:rPr sz="3000" b="0" spc="-15" dirty="0">
                <a:latin typeface="Arial MT"/>
                <a:cs typeface="Arial MT"/>
              </a:rPr>
              <a:t> </a:t>
            </a:r>
            <a:r>
              <a:rPr sz="3000" b="0" dirty="0">
                <a:latin typeface="Arial MT"/>
                <a:cs typeface="Arial MT"/>
              </a:rPr>
              <a:t>to</a:t>
            </a:r>
            <a:r>
              <a:rPr sz="3000" b="0" spc="-10" dirty="0">
                <a:latin typeface="Arial MT"/>
                <a:cs typeface="Arial MT"/>
              </a:rPr>
              <a:t> </a:t>
            </a:r>
            <a:r>
              <a:rPr sz="3000" b="0" spc="-5" dirty="0">
                <a:latin typeface="Arial MT"/>
                <a:cs typeface="Arial MT"/>
              </a:rPr>
              <a:t>build</a:t>
            </a:r>
            <a:r>
              <a:rPr sz="3000" b="0" spc="-10" dirty="0">
                <a:latin typeface="Arial MT"/>
                <a:cs typeface="Arial MT"/>
              </a:rPr>
              <a:t> </a:t>
            </a:r>
            <a:r>
              <a:rPr sz="3000" b="0" dirty="0">
                <a:latin typeface="Arial MT"/>
                <a:cs typeface="Arial MT"/>
              </a:rPr>
              <a:t>to</a:t>
            </a:r>
            <a:r>
              <a:rPr sz="3000" b="0" spc="-10" dirty="0">
                <a:latin typeface="Arial MT"/>
                <a:cs typeface="Arial MT"/>
              </a:rPr>
              <a:t> </a:t>
            </a:r>
            <a:r>
              <a:rPr sz="3000" b="0" spc="-5" dirty="0">
                <a:latin typeface="Arial MT"/>
                <a:cs typeface="Arial MT"/>
              </a:rPr>
              <a:t>improve</a:t>
            </a:r>
            <a:r>
              <a:rPr sz="3000" b="0" spc="-15" dirty="0">
                <a:latin typeface="Arial MT"/>
                <a:cs typeface="Arial MT"/>
              </a:rPr>
              <a:t> </a:t>
            </a:r>
            <a:r>
              <a:rPr sz="3000" b="0" dirty="0">
                <a:latin typeface="Arial MT"/>
                <a:cs typeface="Arial MT"/>
              </a:rPr>
              <a:t>this?</a:t>
            </a:r>
            <a:endParaRPr sz="30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10355" y="2839211"/>
            <a:ext cx="4810125" cy="3427729"/>
            <a:chOff x="3610355" y="2839211"/>
            <a:chExt cx="4810125" cy="3427729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0355" y="2839211"/>
              <a:ext cx="4809743" cy="34274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9791" y="2878836"/>
              <a:ext cx="4690871" cy="3308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1B3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34021" y="546919"/>
            <a:ext cx="10146665" cy="5723890"/>
            <a:chOff x="934021" y="546919"/>
            <a:chExt cx="10146665" cy="5723890"/>
          </a:xfrm>
        </p:grpSpPr>
        <p:sp>
          <p:nvSpPr>
            <p:cNvPr id="5" name="object 5"/>
            <p:cNvSpPr/>
            <p:nvPr/>
          </p:nvSpPr>
          <p:spPr>
            <a:xfrm>
              <a:off x="1024588" y="1187627"/>
              <a:ext cx="10055860" cy="5083175"/>
            </a:xfrm>
            <a:custGeom>
              <a:avLst/>
              <a:gdLst/>
              <a:ahLst/>
              <a:cxnLst/>
              <a:rect l="l" t="t" r="r" b="b"/>
              <a:pathLst>
                <a:path w="10055860" h="5083175">
                  <a:moveTo>
                    <a:pt x="9842297" y="0"/>
                  </a:moveTo>
                  <a:lnTo>
                    <a:pt x="213182" y="12"/>
                  </a:lnTo>
                  <a:lnTo>
                    <a:pt x="170180" y="4394"/>
                  </a:lnTo>
                  <a:lnTo>
                    <a:pt x="130137" y="16878"/>
                  </a:lnTo>
                  <a:lnTo>
                    <a:pt x="93904" y="36588"/>
                  </a:lnTo>
                  <a:lnTo>
                    <a:pt x="62344" y="62687"/>
                  </a:lnTo>
                  <a:lnTo>
                    <a:pt x="36322" y="94297"/>
                  </a:lnTo>
                  <a:lnTo>
                    <a:pt x="16675" y="130581"/>
                  </a:lnTo>
                  <a:lnTo>
                    <a:pt x="4293" y="170662"/>
                  </a:lnTo>
                  <a:lnTo>
                    <a:pt x="0" y="213194"/>
                  </a:lnTo>
                  <a:lnTo>
                    <a:pt x="0" y="4869738"/>
                  </a:lnTo>
                  <a:lnTo>
                    <a:pt x="4381" y="4912741"/>
                  </a:lnTo>
                  <a:lnTo>
                    <a:pt x="16866" y="4952784"/>
                  </a:lnTo>
                  <a:lnTo>
                    <a:pt x="36576" y="4989017"/>
                  </a:lnTo>
                  <a:lnTo>
                    <a:pt x="62674" y="5020576"/>
                  </a:lnTo>
                  <a:lnTo>
                    <a:pt x="94285" y="5046599"/>
                  </a:lnTo>
                  <a:lnTo>
                    <a:pt x="130569" y="5066233"/>
                  </a:lnTo>
                  <a:lnTo>
                    <a:pt x="170650" y="5078628"/>
                  </a:lnTo>
                  <a:lnTo>
                    <a:pt x="213423" y="5082921"/>
                  </a:lnTo>
                  <a:lnTo>
                    <a:pt x="9842538" y="5082921"/>
                  </a:lnTo>
                  <a:lnTo>
                    <a:pt x="9864344" y="5081790"/>
                  </a:lnTo>
                  <a:lnTo>
                    <a:pt x="9885540" y="5078539"/>
                  </a:lnTo>
                  <a:lnTo>
                    <a:pt x="9905397" y="5073408"/>
                  </a:lnTo>
                  <a:lnTo>
                    <a:pt x="213423" y="5073396"/>
                  </a:lnTo>
                  <a:lnTo>
                    <a:pt x="192329" y="5072329"/>
                  </a:lnTo>
                  <a:lnTo>
                    <a:pt x="152552" y="5064175"/>
                  </a:lnTo>
                  <a:lnTo>
                    <a:pt x="116027" y="5048694"/>
                  </a:lnTo>
                  <a:lnTo>
                    <a:pt x="83541" y="5026698"/>
                  </a:lnTo>
                  <a:lnTo>
                    <a:pt x="55931" y="4999024"/>
                  </a:lnTo>
                  <a:lnTo>
                    <a:pt x="34011" y="4966487"/>
                  </a:lnTo>
                  <a:lnTo>
                    <a:pt x="18605" y="4929911"/>
                  </a:lnTo>
                  <a:lnTo>
                    <a:pt x="10541" y="4890109"/>
                  </a:lnTo>
                  <a:lnTo>
                    <a:pt x="9525" y="213194"/>
                  </a:lnTo>
                  <a:lnTo>
                    <a:pt x="10567" y="192824"/>
                  </a:lnTo>
                  <a:lnTo>
                    <a:pt x="18745" y="152577"/>
                  </a:lnTo>
                  <a:lnTo>
                    <a:pt x="34226" y="116039"/>
                  </a:lnTo>
                  <a:lnTo>
                    <a:pt x="56223" y="83553"/>
                  </a:lnTo>
                  <a:lnTo>
                    <a:pt x="83896" y="55943"/>
                  </a:lnTo>
                  <a:lnTo>
                    <a:pt x="116434" y="34023"/>
                  </a:lnTo>
                  <a:lnTo>
                    <a:pt x="153010" y="18618"/>
                  </a:lnTo>
                  <a:lnTo>
                    <a:pt x="192811" y="10553"/>
                  </a:lnTo>
                  <a:lnTo>
                    <a:pt x="213665" y="9525"/>
                  </a:lnTo>
                  <a:lnTo>
                    <a:pt x="9905480" y="9525"/>
                  </a:lnTo>
                  <a:lnTo>
                    <a:pt x="9885070" y="4305"/>
                  </a:lnTo>
                  <a:lnTo>
                    <a:pt x="9863874" y="1092"/>
                  </a:lnTo>
                  <a:lnTo>
                    <a:pt x="9842297" y="0"/>
                  </a:lnTo>
                  <a:close/>
                </a:path>
                <a:path w="10055860" h="5083175">
                  <a:moveTo>
                    <a:pt x="9905480" y="9525"/>
                  </a:moveTo>
                  <a:lnTo>
                    <a:pt x="9842297" y="9525"/>
                  </a:lnTo>
                  <a:lnTo>
                    <a:pt x="9863391" y="10604"/>
                  </a:lnTo>
                  <a:lnTo>
                    <a:pt x="9883623" y="13716"/>
                  </a:lnTo>
                  <a:lnTo>
                    <a:pt x="9921928" y="25666"/>
                  </a:lnTo>
                  <a:lnTo>
                    <a:pt x="9956495" y="44475"/>
                  </a:lnTo>
                  <a:lnTo>
                    <a:pt x="9986645" y="69405"/>
                  </a:lnTo>
                  <a:lnTo>
                    <a:pt x="10011512" y="99618"/>
                  </a:lnTo>
                  <a:lnTo>
                    <a:pt x="10030269" y="134277"/>
                  </a:lnTo>
                  <a:lnTo>
                    <a:pt x="10042106" y="172567"/>
                  </a:lnTo>
                  <a:lnTo>
                    <a:pt x="10046184" y="213194"/>
                  </a:lnTo>
                  <a:lnTo>
                    <a:pt x="10046183" y="4869738"/>
                  </a:lnTo>
                  <a:lnTo>
                    <a:pt x="10042017" y="4910836"/>
                  </a:lnTo>
                  <a:lnTo>
                    <a:pt x="10030092" y="4949075"/>
                  </a:lnTo>
                  <a:lnTo>
                    <a:pt x="10011258" y="4983695"/>
                  </a:lnTo>
                  <a:lnTo>
                    <a:pt x="9986327" y="5013845"/>
                  </a:lnTo>
                  <a:lnTo>
                    <a:pt x="9956114" y="5038712"/>
                  </a:lnTo>
                  <a:lnTo>
                    <a:pt x="9921456" y="5057470"/>
                  </a:lnTo>
                  <a:lnTo>
                    <a:pt x="9883165" y="5069306"/>
                  </a:lnTo>
                  <a:lnTo>
                    <a:pt x="9842055" y="5073408"/>
                  </a:lnTo>
                  <a:lnTo>
                    <a:pt x="9905447" y="5073396"/>
                  </a:lnTo>
                  <a:lnTo>
                    <a:pt x="9944227" y="5057051"/>
                  </a:lnTo>
                  <a:lnTo>
                    <a:pt x="9978225" y="5034038"/>
                  </a:lnTo>
                  <a:lnTo>
                    <a:pt x="10007130" y="5005082"/>
                  </a:lnTo>
                  <a:lnTo>
                    <a:pt x="10030066" y="4971021"/>
                  </a:lnTo>
                  <a:lnTo>
                    <a:pt x="10046195" y="4932730"/>
                  </a:lnTo>
                  <a:lnTo>
                    <a:pt x="10054570" y="4891544"/>
                  </a:lnTo>
                  <a:lnTo>
                    <a:pt x="10055720" y="213194"/>
                  </a:lnTo>
                  <a:lnTo>
                    <a:pt x="10054590" y="191389"/>
                  </a:lnTo>
                  <a:lnTo>
                    <a:pt x="10046056" y="149745"/>
                  </a:lnTo>
                  <a:lnTo>
                    <a:pt x="10029850" y="111505"/>
                  </a:lnTo>
                  <a:lnTo>
                    <a:pt x="10006838" y="77508"/>
                  </a:lnTo>
                  <a:lnTo>
                    <a:pt x="9977882" y="48602"/>
                  </a:lnTo>
                  <a:lnTo>
                    <a:pt x="9943768" y="25641"/>
                  </a:lnTo>
                  <a:lnTo>
                    <a:pt x="9925152" y="16700"/>
                  </a:lnTo>
                  <a:lnTo>
                    <a:pt x="9905480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8783" y="1107944"/>
              <a:ext cx="10046335" cy="5073650"/>
            </a:xfrm>
            <a:custGeom>
              <a:avLst/>
              <a:gdLst/>
              <a:ahLst/>
              <a:cxnLst/>
              <a:rect l="l" t="t" r="r" b="b"/>
              <a:pathLst>
                <a:path w="10046335" h="5073650">
                  <a:moveTo>
                    <a:pt x="0" y="208673"/>
                  </a:moveTo>
                  <a:lnTo>
                    <a:pt x="5510" y="160829"/>
                  </a:lnTo>
                  <a:lnTo>
                    <a:pt x="21208" y="116907"/>
                  </a:lnTo>
                  <a:lnTo>
                    <a:pt x="45841" y="78162"/>
                  </a:lnTo>
                  <a:lnTo>
                    <a:pt x="78156" y="45845"/>
                  </a:lnTo>
                  <a:lnTo>
                    <a:pt x="116902" y="21211"/>
                  </a:lnTo>
                  <a:lnTo>
                    <a:pt x="160825" y="5511"/>
                  </a:lnTo>
                  <a:lnTo>
                    <a:pt x="208673" y="0"/>
                  </a:lnTo>
                  <a:lnTo>
                    <a:pt x="9837534" y="0"/>
                  </a:lnTo>
                  <a:lnTo>
                    <a:pt x="9885382" y="5511"/>
                  </a:lnTo>
                  <a:lnTo>
                    <a:pt x="9929305" y="21211"/>
                  </a:lnTo>
                  <a:lnTo>
                    <a:pt x="9968051" y="45845"/>
                  </a:lnTo>
                  <a:lnTo>
                    <a:pt x="10000366" y="78162"/>
                  </a:lnTo>
                  <a:lnTo>
                    <a:pt x="10024999" y="116907"/>
                  </a:lnTo>
                  <a:lnTo>
                    <a:pt x="10040697" y="160829"/>
                  </a:lnTo>
                  <a:lnTo>
                    <a:pt x="10046208" y="208673"/>
                  </a:lnTo>
                  <a:lnTo>
                    <a:pt x="10046208" y="4864735"/>
                  </a:lnTo>
                  <a:lnTo>
                    <a:pt x="10040697" y="4912578"/>
                  </a:lnTo>
                  <a:lnTo>
                    <a:pt x="10024999" y="4956498"/>
                  </a:lnTo>
                  <a:lnTo>
                    <a:pt x="10000366" y="4995241"/>
                  </a:lnTo>
                  <a:lnTo>
                    <a:pt x="9968051" y="5027555"/>
                  </a:lnTo>
                  <a:lnTo>
                    <a:pt x="9929305" y="5052187"/>
                  </a:lnTo>
                  <a:lnTo>
                    <a:pt x="9885382" y="5067885"/>
                  </a:lnTo>
                  <a:lnTo>
                    <a:pt x="9837534" y="5073395"/>
                  </a:lnTo>
                  <a:lnTo>
                    <a:pt x="208673" y="5073395"/>
                  </a:lnTo>
                  <a:lnTo>
                    <a:pt x="160825" y="5067885"/>
                  </a:lnTo>
                  <a:lnTo>
                    <a:pt x="116902" y="5052187"/>
                  </a:lnTo>
                  <a:lnTo>
                    <a:pt x="78156" y="5027555"/>
                  </a:lnTo>
                  <a:lnTo>
                    <a:pt x="45841" y="4995241"/>
                  </a:lnTo>
                  <a:lnTo>
                    <a:pt x="21208" y="4956498"/>
                  </a:lnTo>
                  <a:lnTo>
                    <a:pt x="5510" y="4912578"/>
                  </a:lnTo>
                  <a:lnTo>
                    <a:pt x="0" y="4864735"/>
                  </a:lnTo>
                  <a:lnTo>
                    <a:pt x="0" y="208673"/>
                  </a:lnTo>
                  <a:close/>
                </a:path>
              </a:pathLst>
            </a:custGeom>
            <a:ln w="9525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67967" y="1876049"/>
              <a:ext cx="9387840" cy="4117975"/>
            </a:xfrm>
            <a:custGeom>
              <a:avLst/>
              <a:gdLst/>
              <a:ahLst/>
              <a:cxnLst/>
              <a:rect l="l" t="t" r="r" b="b"/>
              <a:pathLst>
                <a:path w="9387840" h="4117975">
                  <a:moveTo>
                    <a:pt x="9136075" y="0"/>
                  </a:moveTo>
                  <a:lnTo>
                    <a:pt x="251764" y="0"/>
                  </a:lnTo>
                  <a:lnTo>
                    <a:pt x="206511" y="4056"/>
                  </a:lnTo>
                  <a:lnTo>
                    <a:pt x="163918" y="15750"/>
                  </a:lnTo>
                  <a:lnTo>
                    <a:pt x="124697" y="34371"/>
                  </a:lnTo>
                  <a:lnTo>
                    <a:pt x="89558" y="59209"/>
                  </a:lnTo>
                  <a:lnTo>
                    <a:pt x="59213" y="89553"/>
                  </a:lnTo>
                  <a:lnTo>
                    <a:pt x="34374" y="124691"/>
                  </a:lnTo>
                  <a:lnTo>
                    <a:pt x="15751" y="163913"/>
                  </a:lnTo>
                  <a:lnTo>
                    <a:pt x="4056" y="206508"/>
                  </a:lnTo>
                  <a:lnTo>
                    <a:pt x="0" y="251764"/>
                  </a:lnTo>
                  <a:lnTo>
                    <a:pt x="0" y="3866070"/>
                  </a:lnTo>
                  <a:lnTo>
                    <a:pt x="4056" y="3911327"/>
                  </a:lnTo>
                  <a:lnTo>
                    <a:pt x="15751" y="3953923"/>
                  </a:lnTo>
                  <a:lnTo>
                    <a:pt x="34374" y="3993147"/>
                  </a:lnTo>
                  <a:lnTo>
                    <a:pt x="59213" y="4028287"/>
                  </a:lnTo>
                  <a:lnTo>
                    <a:pt x="89558" y="4058632"/>
                  </a:lnTo>
                  <a:lnTo>
                    <a:pt x="124697" y="4083472"/>
                  </a:lnTo>
                  <a:lnTo>
                    <a:pt x="163918" y="4102096"/>
                  </a:lnTo>
                  <a:lnTo>
                    <a:pt x="206511" y="4113791"/>
                  </a:lnTo>
                  <a:lnTo>
                    <a:pt x="251764" y="4117848"/>
                  </a:lnTo>
                  <a:lnTo>
                    <a:pt x="9136075" y="4117848"/>
                  </a:lnTo>
                  <a:lnTo>
                    <a:pt x="9181328" y="4113791"/>
                  </a:lnTo>
                  <a:lnTo>
                    <a:pt x="9223921" y="4102096"/>
                  </a:lnTo>
                  <a:lnTo>
                    <a:pt x="9263142" y="4083472"/>
                  </a:lnTo>
                  <a:lnTo>
                    <a:pt x="9298281" y="4058632"/>
                  </a:lnTo>
                  <a:lnTo>
                    <a:pt x="9328626" y="4028287"/>
                  </a:lnTo>
                  <a:lnTo>
                    <a:pt x="9353465" y="3993147"/>
                  </a:lnTo>
                  <a:lnTo>
                    <a:pt x="9372088" y="3953923"/>
                  </a:lnTo>
                  <a:lnTo>
                    <a:pt x="9383783" y="3911327"/>
                  </a:lnTo>
                  <a:lnTo>
                    <a:pt x="9387840" y="3866070"/>
                  </a:lnTo>
                  <a:lnTo>
                    <a:pt x="9387840" y="251764"/>
                  </a:lnTo>
                  <a:lnTo>
                    <a:pt x="9383783" y="206508"/>
                  </a:lnTo>
                  <a:lnTo>
                    <a:pt x="9372088" y="163913"/>
                  </a:lnTo>
                  <a:lnTo>
                    <a:pt x="9353465" y="124691"/>
                  </a:lnTo>
                  <a:lnTo>
                    <a:pt x="9328626" y="89553"/>
                  </a:lnTo>
                  <a:lnTo>
                    <a:pt x="9298281" y="59209"/>
                  </a:lnTo>
                  <a:lnTo>
                    <a:pt x="9263142" y="34371"/>
                  </a:lnTo>
                  <a:lnTo>
                    <a:pt x="9223921" y="15750"/>
                  </a:lnTo>
                  <a:lnTo>
                    <a:pt x="9181328" y="4056"/>
                  </a:lnTo>
                  <a:lnTo>
                    <a:pt x="9136075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7967" y="1876049"/>
              <a:ext cx="9387840" cy="4117975"/>
            </a:xfrm>
            <a:custGeom>
              <a:avLst/>
              <a:gdLst/>
              <a:ahLst/>
              <a:cxnLst/>
              <a:rect l="l" t="t" r="r" b="b"/>
              <a:pathLst>
                <a:path w="9387840" h="4117975">
                  <a:moveTo>
                    <a:pt x="0" y="251764"/>
                  </a:moveTo>
                  <a:lnTo>
                    <a:pt x="4056" y="206508"/>
                  </a:lnTo>
                  <a:lnTo>
                    <a:pt x="15751" y="163913"/>
                  </a:lnTo>
                  <a:lnTo>
                    <a:pt x="34374" y="124691"/>
                  </a:lnTo>
                  <a:lnTo>
                    <a:pt x="59213" y="89553"/>
                  </a:lnTo>
                  <a:lnTo>
                    <a:pt x="89558" y="59209"/>
                  </a:lnTo>
                  <a:lnTo>
                    <a:pt x="124697" y="34371"/>
                  </a:lnTo>
                  <a:lnTo>
                    <a:pt x="163918" y="15750"/>
                  </a:lnTo>
                  <a:lnTo>
                    <a:pt x="206511" y="4056"/>
                  </a:lnTo>
                  <a:lnTo>
                    <a:pt x="251764" y="0"/>
                  </a:lnTo>
                  <a:lnTo>
                    <a:pt x="9136075" y="0"/>
                  </a:lnTo>
                  <a:lnTo>
                    <a:pt x="9181328" y="4056"/>
                  </a:lnTo>
                  <a:lnTo>
                    <a:pt x="9223921" y="15750"/>
                  </a:lnTo>
                  <a:lnTo>
                    <a:pt x="9263142" y="34371"/>
                  </a:lnTo>
                  <a:lnTo>
                    <a:pt x="9298281" y="59209"/>
                  </a:lnTo>
                  <a:lnTo>
                    <a:pt x="9328626" y="89553"/>
                  </a:lnTo>
                  <a:lnTo>
                    <a:pt x="9353465" y="124691"/>
                  </a:lnTo>
                  <a:lnTo>
                    <a:pt x="9372088" y="163913"/>
                  </a:lnTo>
                  <a:lnTo>
                    <a:pt x="9383783" y="206508"/>
                  </a:lnTo>
                  <a:lnTo>
                    <a:pt x="9387840" y="251764"/>
                  </a:lnTo>
                  <a:lnTo>
                    <a:pt x="9387840" y="3866070"/>
                  </a:lnTo>
                  <a:lnTo>
                    <a:pt x="9383783" y="3911327"/>
                  </a:lnTo>
                  <a:lnTo>
                    <a:pt x="9372088" y="3953923"/>
                  </a:lnTo>
                  <a:lnTo>
                    <a:pt x="9353465" y="3993147"/>
                  </a:lnTo>
                  <a:lnTo>
                    <a:pt x="9328626" y="4028287"/>
                  </a:lnTo>
                  <a:lnTo>
                    <a:pt x="9298281" y="4058632"/>
                  </a:lnTo>
                  <a:lnTo>
                    <a:pt x="9263142" y="4083472"/>
                  </a:lnTo>
                  <a:lnTo>
                    <a:pt x="9223921" y="4102096"/>
                  </a:lnTo>
                  <a:lnTo>
                    <a:pt x="9181328" y="4113791"/>
                  </a:lnTo>
                  <a:lnTo>
                    <a:pt x="9136075" y="4117848"/>
                  </a:lnTo>
                  <a:lnTo>
                    <a:pt x="251764" y="4117848"/>
                  </a:lnTo>
                  <a:lnTo>
                    <a:pt x="206511" y="4113791"/>
                  </a:lnTo>
                  <a:lnTo>
                    <a:pt x="163918" y="4102096"/>
                  </a:lnTo>
                  <a:lnTo>
                    <a:pt x="124697" y="4083472"/>
                  </a:lnTo>
                  <a:lnTo>
                    <a:pt x="89558" y="4058632"/>
                  </a:lnTo>
                  <a:lnTo>
                    <a:pt x="59213" y="4028287"/>
                  </a:lnTo>
                  <a:lnTo>
                    <a:pt x="34374" y="3993147"/>
                  </a:lnTo>
                  <a:lnTo>
                    <a:pt x="15751" y="3953923"/>
                  </a:lnTo>
                  <a:lnTo>
                    <a:pt x="4056" y="3911327"/>
                  </a:lnTo>
                  <a:lnTo>
                    <a:pt x="0" y="3866070"/>
                  </a:lnTo>
                  <a:lnTo>
                    <a:pt x="0" y="251764"/>
                  </a:lnTo>
                  <a:close/>
                </a:path>
              </a:pathLst>
            </a:custGeom>
            <a:ln w="9525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0783" y="551681"/>
              <a:ext cx="8522335" cy="1080770"/>
            </a:xfrm>
            <a:custGeom>
              <a:avLst/>
              <a:gdLst/>
              <a:ahLst/>
              <a:cxnLst/>
              <a:rect l="l" t="t" r="r" b="b"/>
              <a:pathLst>
                <a:path w="8522335" h="1080770">
                  <a:moveTo>
                    <a:pt x="8290953" y="0"/>
                  </a:moveTo>
                  <a:lnTo>
                    <a:pt x="231241" y="0"/>
                  </a:lnTo>
                  <a:lnTo>
                    <a:pt x="184638" y="4698"/>
                  </a:lnTo>
                  <a:lnTo>
                    <a:pt x="141231" y="18174"/>
                  </a:lnTo>
                  <a:lnTo>
                    <a:pt x="101952" y="39496"/>
                  </a:lnTo>
                  <a:lnTo>
                    <a:pt x="67729" y="67735"/>
                  </a:lnTo>
                  <a:lnTo>
                    <a:pt x="39492" y="101960"/>
                  </a:lnTo>
                  <a:lnTo>
                    <a:pt x="18172" y="141242"/>
                  </a:lnTo>
                  <a:lnTo>
                    <a:pt x="4698" y="184650"/>
                  </a:lnTo>
                  <a:lnTo>
                    <a:pt x="0" y="231254"/>
                  </a:lnTo>
                  <a:lnTo>
                    <a:pt x="0" y="849274"/>
                  </a:lnTo>
                  <a:lnTo>
                    <a:pt x="4698" y="895877"/>
                  </a:lnTo>
                  <a:lnTo>
                    <a:pt x="18172" y="939284"/>
                  </a:lnTo>
                  <a:lnTo>
                    <a:pt x="39492" y="978563"/>
                  </a:lnTo>
                  <a:lnTo>
                    <a:pt x="67729" y="1012786"/>
                  </a:lnTo>
                  <a:lnTo>
                    <a:pt x="101952" y="1041023"/>
                  </a:lnTo>
                  <a:lnTo>
                    <a:pt x="141231" y="1062343"/>
                  </a:lnTo>
                  <a:lnTo>
                    <a:pt x="184638" y="1075817"/>
                  </a:lnTo>
                  <a:lnTo>
                    <a:pt x="231241" y="1080516"/>
                  </a:lnTo>
                  <a:lnTo>
                    <a:pt x="8290953" y="1080516"/>
                  </a:lnTo>
                  <a:lnTo>
                    <a:pt x="8337561" y="1075817"/>
                  </a:lnTo>
                  <a:lnTo>
                    <a:pt x="8380970" y="1062343"/>
                  </a:lnTo>
                  <a:lnTo>
                    <a:pt x="8420252" y="1041023"/>
                  </a:lnTo>
                  <a:lnTo>
                    <a:pt x="8454477" y="1012786"/>
                  </a:lnTo>
                  <a:lnTo>
                    <a:pt x="8482714" y="978563"/>
                  </a:lnTo>
                  <a:lnTo>
                    <a:pt x="8504035" y="939284"/>
                  </a:lnTo>
                  <a:lnTo>
                    <a:pt x="8517509" y="895877"/>
                  </a:lnTo>
                  <a:lnTo>
                    <a:pt x="8522208" y="849274"/>
                  </a:lnTo>
                  <a:lnTo>
                    <a:pt x="8522208" y="231254"/>
                  </a:lnTo>
                  <a:lnTo>
                    <a:pt x="8517509" y="184650"/>
                  </a:lnTo>
                  <a:lnTo>
                    <a:pt x="8504035" y="141242"/>
                  </a:lnTo>
                  <a:lnTo>
                    <a:pt x="8482714" y="101960"/>
                  </a:lnTo>
                  <a:lnTo>
                    <a:pt x="8454477" y="67735"/>
                  </a:lnTo>
                  <a:lnTo>
                    <a:pt x="8420252" y="39496"/>
                  </a:lnTo>
                  <a:lnTo>
                    <a:pt x="8380970" y="18174"/>
                  </a:lnTo>
                  <a:lnTo>
                    <a:pt x="8337561" y="4698"/>
                  </a:lnTo>
                  <a:lnTo>
                    <a:pt x="8290953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00783" y="551681"/>
              <a:ext cx="8522335" cy="1080770"/>
            </a:xfrm>
            <a:custGeom>
              <a:avLst/>
              <a:gdLst/>
              <a:ahLst/>
              <a:cxnLst/>
              <a:rect l="l" t="t" r="r" b="b"/>
              <a:pathLst>
                <a:path w="8522335" h="1080770">
                  <a:moveTo>
                    <a:pt x="0" y="231254"/>
                  </a:moveTo>
                  <a:lnTo>
                    <a:pt x="4698" y="184650"/>
                  </a:lnTo>
                  <a:lnTo>
                    <a:pt x="18172" y="141242"/>
                  </a:lnTo>
                  <a:lnTo>
                    <a:pt x="39492" y="101960"/>
                  </a:lnTo>
                  <a:lnTo>
                    <a:pt x="67729" y="67735"/>
                  </a:lnTo>
                  <a:lnTo>
                    <a:pt x="101952" y="39496"/>
                  </a:lnTo>
                  <a:lnTo>
                    <a:pt x="141231" y="18174"/>
                  </a:lnTo>
                  <a:lnTo>
                    <a:pt x="184638" y="4698"/>
                  </a:lnTo>
                  <a:lnTo>
                    <a:pt x="231241" y="0"/>
                  </a:lnTo>
                  <a:lnTo>
                    <a:pt x="8290953" y="0"/>
                  </a:lnTo>
                  <a:lnTo>
                    <a:pt x="8337561" y="4698"/>
                  </a:lnTo>
                  <a:lnTo>
                    <a:pt x="8380970" y="18174"/>
                  </a:lnTo>
                  <a:lnTo>
                    <a:pt x="8420252" y="39496"/>
                  </a:lnTo>
                  <a:lnTo>
                    <a:pt x="8454477" y="67735"/>
                  </a:lnTo>
                  <a:lnTo>
                    <a:pt x="8482714" y="101960"/>
                  </a:lnTo>
                  <a:lnTo>
                    <a:pt x="8504035" y="141242"/>
                  </a:lnTo>
                  <a:lnTo>
                    <a:pt x="8517509" y="184650"/>
                  </a:lnTo>
                  <a:lnTo>
                    <a:pt x="8522208" y="231254"/>
                  </a:lnTo>
                  <a:lnTo>
                    <a:pt x="8522208" y="849274"/>
                  </a:lnTo>
                  <a:lnTo>
                    <a:pt x="8517509" y="895877"/>
                  </a:lnTo>
                  <a:lnTo>
                    <a:pt x="8504035" y="939284"/>
                  </a:lnTo>
                  <a:lnTo>
                    <a:pt x="8482714" y="978563"/>
                  </a:lnTo>
                  <a:lnTo>
                    <a:pt x="8454477" y="1012786"/>
                  </a:lnTo>
                  <a:lnTo>
                    <a:pt x="8420252" y="1041023"/>
                  </a:lnTo>
                  <a:lnTo>
                    <a:pt x="8380970" y="1062343"/>
                  </a:lnTo>
                  <a:lnTo>
                    <a:pt x="8337561" y="1075817"/>
                  </a:lnTo>
                  <a:lnTo>
                    <a:pt x="8290953" y="1080516"/>
                  </a:lnTo>
                  <a:lnTo>
                    <a:pt x="231241" y="1080516"/>
                  </a:lnTo>
                  <a:lnTo>
                    <a:pt x="184638" y="1075817"/>
                  </a:lnTo>
                  <a:lnTo>
                    <a:pt x="141231" y="1062343"/>
                  </a:lnTo>
                  <a:lnTo>
                    <a:pt x="101952" y="1041023"/>
                  </a:lnTo>
                  <a:lnTo>
                    <a:pt x="67729" y="1012786"/>
                  </a:lnTo>
                  <a:lnTo>
                    <a:pt x="39492" y="978563"/>
                  </a:lnTo>
                  <a:lnTo>
                    <a:pt x="18172" y="939284"/>
                  </a:lnTo>
                  <a:lnTo>
                    <a:pt x="4698" y="895877"/>
                  </a:lnTo>
                  <a:lnTo>
                    <a:pt x="0" y="849274"/>
                  </a:lnTo>
                  <a:lnTo>
                    <a:pt x="0" y="231254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59373" y="589790"/>
            <a:ext cx="8202930" cy="94488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341245" marR="5080" indent="-2329180">
              <a:lnSpc>
                <a:spcPct val="101000"/>
              </a:lnSpc>
              <a:spcBef>
                <a:spcPts val="60"/>
              </a:spcBef>
            </a:pPr>
            <a:r>
              <a:rPr sz="3000" b="0" spc="5" dirty="0">
                <a:latin typeface="Microsoft Sans Serif"/>
                <a:cs typeface="Microsoft Sans Serif"/>
              </a:rPr>
              <a:t>Analyzing</a:t>
            </a:r>
            <a:r>
              <a:rPr sz="3000" b="0" spc="-50" dirty="0">
                <a:latin typeface="Microsoft Sans Serif"/>
                <a:cs typeface="Microsoft Sans Serif"/>
              </a:rPr>
              <a:t> </a:t>
            </a:r>
            <a:r>
              <a:rPr sz="3000" b="0" dirty="0">
                <a:latin typeface="Microsoft Sans Serif"/>
                <a:cs typeface="Microsoft Sans Serif"/>
              </a:rPr>
              <a:t>Spark</a:t>
            </a:r>
            <a:r>
              <a:rPr sz="3000" b="0" spc="5" dirty="0">
                <a:latin typeface="Microsoft Sans Serif"/>
                <a:cs typeface="Microsoft Sans Serif"/>
              </a:rPr>
              <a:t> logs</a:t>
            </a:r>
            <a:r>
              <a:rPr sz="3000" b="0" spc="-25" dirty="0">
                <a:latin typeface="Microsoft Sans Serif"/>
                <a:cs typeface="Microsoft Sans Serif"/>
              </a:rPr>
              <a:t> </a:t>
            </a:r>
            <a:r>
              <a:rPr sz="3000" b="0" spc="15" dirty="0">
                <a:latin typeface="Microsoft Sans Serif"/>
                <a:cs typeface="Microsoft Sans Serif"/>
              </a:rPr>
              <a:t>is</a:t>
            </a:r>
            <a:r>
              <a:rPr sz="3000" b="0" spc="-5" dirty="0">
                <a:latin typeface="Microsoft Sans Serif"/>
                <a:cs typeface="Microsoft Sans Serif"/>
              </a:rPr>
              <a:t> </a:t>
            </a:r>
            <a:r>
              <a:rPr sz="3000" b="0" spc="25" dirty="0">
                <a:latin typeface="Microsoft Sans Serif"/>
                <a:cs typeface="Microsoft Sans Serif"/>
              </a:rPr>
              <a:t>challenging</a:t>
            </a:r>
            <a:r>
              <a:rPr sz="3000" b="0" spc="-30" dirty="0">
                <a:latin typeface="Microsoft Sans Serif"/>
                <a:cs typeface="Microsoft Sans Serif"/>
              </a:rPr>
              <a:t> </a:t>
            </a:r>
            <a:r>
              <a:rPr sz="3000" b="0" spc="100" dirty="0">
                <a:latin typeface="Microsoft Sans Serif"/>
                <a:cs typeface="Microsoft Sans Serif"/>
              </a:rPr>
              <a:t>due</a:t>
            </a:r>
            <a:r>
              <a:rPr sz="3000" b="0" spc="-5" dirty="0">
                <a:latin typeface="Microsoft Sans Serif"/>
                <a:cs typeface="Microsoft Sans Serif"/>
              </a:rPr>
              <a:t> </a:t>
            </a:r>
            <a:r>
              <a:rPr sz="3000" b="0" spc="200" dirty="0">
                <a:latin typeface="Microsoft Sans Serif"/>
                <a:cs typeface="Microsoft Sans Serif"/>
              </a:rPr>
              <a:t>to</a:t>
            </a:r>
            <a:r>
              <a:rPr sz="3000" b="0" spc="-5" dirty="0">
                <a:latin typeface="Microsoft Sans Serif"/>
                <a:cs typeface="Microsoft Sans Serif"/>
              </a:rPr>
              <a:t> </a:t>
            </a:r>
            <a:r>
              <a:rPr sz="3000" b="0" spc="105" dirty="0">
                <a:latin typeface="Microsoft Sans Serif"/>
                <a:cs typeface="Microsoft Sans Serif"/>
              </a:rPr>
              <a:t>their </a:t>
            </a:r>
            <a:r>
              <a:rPr sz="3000" b="0" spc="-780" dirty="0">
                <a:latin typeface="Microsoft Sans Serif"/>
                <a:cs typeface="Microsoft Sans Serif"/>
              </a:rPr>
              <a:t> </a:t>
            </a:r>
            <a:r>
              <a:rPr sz="3000" b="0" spc="110" dirty="0">
                <a:latin typeface="Microsoft Sans Serif"/>
                <a:cs typeface="Microsoft Sans Serif"/>
              </a:rPr>
              <a:t>unstructured</a:t>
            </a:r>
            <a:r>
              <a:rPr sz="3000" b="0" spc="-25" dirty="0">
                <a:latin typeface="Microsoft Sans Serif"/>
                <a:cs typeface="Microsoft Sans Serif"/>
              </a:rPr>
              <a:t> </a:t>
            </a:r>
            <a:r>
              <a:rPr sz="3000" b="0" spc="65" dirty="0">
                <a:latin typeface="Microsoft Sans Serif"/>
                <a:cs typeface="Microsoft Sans Serif"/>
              </a:rPr>
              <a:t>nature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06296" y="2188464"/>
            <a:ext cx="8732520" cy="3561715"/>
            <a:chOff x="1606296" y="2188464"/>
            <a:chExt cx="8732520" cy="356171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6296" y="2191512"/>
              <a:ext cx="8711183" cy="35585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87969" y="2188464"/>
              <a:ext cx="1450846" cy="1452359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054" y="1247736"/>
            <a:ext cx="9767570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4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Starting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from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Spark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4.0,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8F7F4"/>
                </a:solidFill>
                <a:latin typeface="Microsoft Sans Serif"/>
                <a:cs typeface="Microsoft Sans Serif"/>
              </a:rPr>
              <a:t>default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log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8F7F4"/>
                </a:solidFill>
                <a:latin typeface="Microsoft Sans Serif"/>
                <a:cs typeface="Microsoft Sans Serif"/>
              </a:rPr>
              <a:t>format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is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F8F7F4"/>
                </a:solidFill>
                <a:latin typeface="Microsoft Sans Serif"/>
                <a:cs typeface="Microsoft Sans Serif"/>
              </a:rPr>
              <a:t>JSON</a:t>
            </a:r>
            <a:r>
              <a:rPr sz="24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lines,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F8F7F4"/>
                </a:solidFill>
                <a:latin typeface="Microsoft Sans Serif"/>
                <a:cs typeface="Microsoft Sans Serif"/>
              </a:rPr>
              <a:t>making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35" dirty="0">
                <a:solidFill>
                  <a:srgbClr val="F8F7F4"/>
                </a:solidFill>
                <a:latin typeface="Microsoft Sans Serif"/>
                <a:cs typeface="Microsoft Sans Serif"/>
              </a:rPr>
              <a:t>it </a:t>
            </a:r>
            <a:r>
              <a:rPr sz="2400" spc="-6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easier</a:t>
            </a:r>
            <a:r>
              <a:rPr sz="24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170" dirty="0">
                <a:solidFill>
                  <a:srgbClr val="F8F7F4"/>
                </a:solidFill>
                <a:latin typeface="Microsoft Sans Serif"/>
                <a:cs typeface="Microsoft Sans Serif"/>
              </a:rPr>
              <a:t>to</a:t>
            </a:r>
            <a:r>
              <a:rPr sz="2400" spc="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parse</a:t>
            </a:r>
            <a:r>
              <a:rPr sz="24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8F7F4"/>
                </a:solidFill>
                <a:latin typeface="Microsoft Sans Serif"/>
                <a:cs typeface="Microsoft Sans Serif"/>
              </a:rPr>
              <a:t>and</a:t>
            </a:r>
            <a:r>
              <a:rPr sz="2400" spc="1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F8F7F4"/>
                </a:solidFill>
                <a:latin typeface="Microsoft Sans Serif"/>
                <a:cs typeface="Microsoft Sans Serif"/>
              </a:rPr>
              <a:t>analyze.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614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35" dirty="0">
                <a:latin typeface="Lucida Sans Unicode"/>
                <a:cs typeface="Lucida Sans Unicode"/>
              </a:rPr>
              <a:t>Structured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15" dirty="0">
                <a:latin typeface="Lucida Sans Unicode"/>
                <a:cs typeface="Lucida Sans Unicode"/>
              </a:rPr>
              <a:t>Spark</a:t>
            </a:r>
            <a:r>
              <a:rPr sz="4000" b="0" spc="-250" dirty="0">
                <a:latin typeface="Lucida Sans Unicode"/>
                <a:cs typeface="Lucida Sans Unicode"/>
              </a:rPr>
              <a:t> </a:t>
            </a:r>
            <a:r>
              <a:rPr sz="4000" b="0" spc="-155" dirty="0">
                <a:latin typeface="Lucida Sans Unicode"/>
                <a:cs typeface="Lucida Sans Unicode"/>
              </a:rPr>
              <a:t>Logging</a:t>
            </a:r>
            <a:endParaRPr sz="4000">
              <a:latin typeface="Lucida Sans Unicode"/>
              <a:cs typeface="Lucida Sans Unicod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37853" y="2339149"/>
            <a:ext cx="7609205" cy="3930015"/>
            <a:chOff x="2637853" y="2339149"/>
            <a:chExt cx="7609205" cy="3930015"/>
          </a:xfrm>
        </p:grpSpPr>
        <p:sp>
          <p:nvSpPr>
            <p:cNvPr id="5" name="object 5"/>
            <p:cNvSpPr/>
            <p:nvPr/>
          </p:nvSpPr>
          <p:spPr>
            <a:xfrm>
              <a:off x="2723870" y="2428239"/>
              <a:ext cx="7522845" cy="3840479"/>
            </a:xfrm>
            <a:custGeom>
              <a:avLst/>
              <a:gdLst/>
              <a:ahLst/>
              <a:cxnLst/>
              <a:rect l="l" t="t" r="r" b="b"/>
              <a:pathLst>
                <a:path w="7522845" h="3840479">
                  <a:moveTo>
                    <a:pt x="7522845" y="2540"/>
                  </a:moveTo>
                  <a:lnTo>
                    <a:pt x="7521994" y="2540"/>
                  </a:lnTo>
                  <a:lnTo>
                    <a:pt x="7521994" y="0"/>
                  </a:lnTo>
                  <a:lnTo>
                    <a:pt x="7432065" y="0"/>
                  </a:lnTo>
                  <a:lnTo>
                    <a:pt x="7432065" y="2540"/>
                  </a:lnTo>
                  <a:lnTo>
                    <a:pt x="7432065" y="4749"/>
                  </a:lnTo>
                  <a:lnTo>
                    <a:pt x="7432053" y="3747439"/>
                  </a:lnTo>
                  <a:lnTo>
                    <a:pt x="9525" y="3747439"/>
                  </a:lnTo>
                  <a:lnTo>
                    <a:pt x="9525" y="3746500"/>
                  </a:lnTo>
                  <a:lnTo>
                    <a:pt x="0" y="3746500"/>
                  </a:lnTo>
                  <a:lnTo>
                    <a:pt x="0" y="3831590"/>
                  </a:lnTo>
                  <a:lnTo>
                    <a:pt x="0" y="3839210"/>
                  </a:lnTo>
                  <a:lnTo>
                    <a:pt x="1130" y="3839210"/>
                  </a:lnTo>
                  <a:lnTo>
                    <a:pt x="1130" y="3840480"/>
                  </a:lnTo>
                  <a:lnTo>
                    <a:pt x="7521702" y="3840480"/>
                  </a:lnTo>
                  <a:lnTo>
                    <a:pt x="7521702" y="3839210"/>
                  </a:lnTo>
                  <a:lnTo>
                    <a:pt x="7522845" y="3839210"/>
                  </a:lnTo>
                  <a:lnTo>
                    <a:pt x="7522845" y="3831590"/>
                  </a:lnTo>
                  <a:lnTo>
                    <a:pt x="7522845" y="8890"/>
                  </a:lnTo>
                  <a:lnTo>
                    <a:pt x="7522845" y="254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42616" y="2343911"/>
              <a:ext cx="7513320" cy="3831590"/>
            </a:xfrm>
            <a:custGeom>
              <a:avLst/>
              <a:gdLst/>
              <a:ahLst/>
              <a:cxnLst/>
              <a:rect l="l" t="t" r="r" b="b"/>
              <a:pathLst>
                <a:path w="7513320" h="3831590">
                  <a:moveTo>
                    <a:pt x="0" y="0"/>
                  </a:moveTo>
                  <a:lnTo>
                    <a:pt x="7513320" y="0"/>
                  </a:lnTo>
                  <a:lnTo>
                    <a:pt x="7513320" y="3831336"/>
                  </a:lnTo>
                  <a:lnTo>
                    <a:pt x="0" y="383133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{</a:t>
            </a:r>
          </a:p>
          <a:p>
            <a:pPr marL="234950">
              <a:lnSpc>
                <a:spcPct val="100000"/>
              </a:lnSpc>
            </a:pPr>
            <a:r>
              <a:rPr spc="-10" dirty="0">
                <a:solidFill>
                  <a:srgbClr val="9CDCFD"/>
                </a:solidFill>
              </a:rPr>
              <a:t>"ts"</a:t>
            </a:r>
            <a:r>
              <a:rPr spc="-10" dirty="0"/>
              <a:t>:</a:t>
            </a:r>
            <a:r>
              <a:rPr spc="-20" dirty="0"/>
              <a:t> </a:t>
            </a:r>
            <a:r>
              <a:rPr spc="-10" dirty="0">
                <a:solidFill>
                  <a:srgbClr val="CE9178"/>
                </a:solidFill>
              </a:rPr>
              <a:t>"2023-03-12T12:02:46.661-0700"</a:t>
            </a:r>
            <a:r>
              <a:rPr spc="-10" dirty="0"/>
              <a:t>,</a:t>
            </a:r>
          </a:p>
          <a:p>
            <a:pPr marL="234950">
              <a:lnSpc>
                <a:spcPct val="100000"/>
              </a:lnSpc>
            </a:pPr>
            <a:r>
              <a:rPr spc="-10" dirty="0">
                <a:solidFill>
                  <a:srgbClr val="9CDCFD"/>
                </a:solidFill>
              </a:rPr>
              <a:t>"level"</a:t>
            </a:r>
            <a:r>
              <a:rPr spc="-10" dirty="0"/>
              <a:t>:</a:t>
            </a:r>
            <a:r>
              <a:rPr spc="-45" dirty="0"/>
              <a:t> </a:t>
            </a:r>
            <a:r>
              <a:rPr spc="-10" dirty="0">
                <a:solidFill>
                  <a:srgbClr val="CE9178"/>
                </a:solidFill>
              </a:rPr>
              <a:t>"ERROR"</a:t>
            </a:r>
            <a:r>
              <a:rPr spc="-10" dirty="0"/>
              <a:t>,</a:t>
            </a:r>
          </a:p>
          <a:p>
            <a:pPr marL="234950" marR="5080">
              <a:lnSpc>
                <a:spcPct val="100000"/>
              </a:lnSpc>
            </a:pPr>
            <a:r>
              <a:rPr spc="-10" dirty="0">
                <a:solidFill>
                  <a:srgbClr val="9CDCFD"/>
                </a:solidFill>
              </a:rPr>
              <a:t>"msg"</a:t>
            </a:r>
            <a:r>
              <a:rPr spc="-10" dirty="0"/>
              <a:t>: </a:t>
            </a:r>
            <a:r>
              <a:rPr spc="-10" dirty="0">
                <a:solidFill>
                  <a:srgbClr val="CE9178"/>
                </a:solidFill>
              </a:rPr>
              <a:t>"Fail</a:t>
            </a:r>
            <a:r>
              <a:rPr spc="-15" dirty="0">
                <a:solidFill>
                  <a:srgbClr val="CE9178"/>
                </a:solidFill>
              </a:rPr>
              <a:t> </a:t>
            </a:r>
            <a:r>
              <a:rPr spc="-5" dirty="0">
                <a:solidFill>
                  <a:srgbClr val="CE9178"/>
                </a:solidFill>
              </a:rPr>
              <a:t>to</a:t>
            </a:r>
            <a:r>
              <a:rPr dirty="0">
                <a:solidFill>
                  <a:srgbClr val="CE9178"/>
                </a:solidFill>
              </a:rPr>
              <a:t> </a:t>
            </a:r>
            <a:r>
              <a:rPr spc="-10" dirty="0">
                <a:solidFill>
                  <a:srgbClr val="CE9178"/>
                </a:solidFill>
              </a:rPr>
              <a:t>know</a:t>
            </a:r>
            <a:r>
              <a:rPr spc="-5" dirty="0">
                <a:solidFill>
                  <a:srgbClr val="CE9178"/>
                </a:solidFill>
              </a:rPr>
              <a:t> </a:t>
            </a:r>
            <a:r>
              <a:rPr spc="-10" dirty="0">
                <a:solidFill>
                  <a:srgbClr val="CE9178"/>
                </a:solidFill>
              </a:rPr>
              <a:t>the</a:t>
            </a:r>
            <a:r>
              <a:rPr dirty="0">
                <a:solidFill>
                  <a:srgbClr val="CE9178"/>
                </a:solidFill>
              </a:rPr>
              <a:t> </a:t>
            </a:r>
            <a:r>
              <a:rPr spc="-10" dirty="0">
                <a:solidFill>
                  <a:srgbClr val="CE9178"/>
                </a:solidFill>
              </a:rPr>
              <a:t>executor</a:t>
            </a:r>
            <a:r>
              <a:rPr dirty="0">
                <a:solidFill>
                  <a:srgbClr val="CE9178"/>
                </a:solidFill>
              </a:rPr>
              <a:t> </a:t>
            </a:r>
            <a:r>
              <a:rPr spc="-10" dirty="0">
                <a:solidFill>
                  <a:srgbClr val="CE9178"/>
                </a:solidFill>
              </a:rPr>
              <a:t>289</a:t>
            </a:r>
            <a:r>
              <a:rPr spc="-5" dirty="0">
                <a:solidFill>
                  <a:srgbClr val="CE9178"/>
                </a:solidFill>
              </a:rPr>
              <a:t> is</a:t>
            </a:r>
            <a:r>
              <a:rPr spc="-15" dirty="0">
                <a:solidFill>
                  <a:srgbClr val="CE9178"/>
                </a:solidFill>
              </a:rPr>
              <a:t> </a:t>
            </a:r>
            <a:r>
              <a:rPr spc="-10" dirty="0">
                <a:solidFill>
                  <a:srgbClr val="CE9178"/>
                </a:solidFill>
              </a:rPr>
              <a:t>alive</a:t>
            </a:r>
            <a:r>
              <a:rPr dirty="0">
                <a:solidFill>
                  <a:srgbClr val="CE9178"/>
                </a:solidFill>
              </a:rPr>
              <a:t> </a:t>
            </a:r>
            <a:r>
              <a:rPr spc="-5" dirty="0">
                <a:solidFill>
                  <a:srgbClr val="CE9178"/>
                </a:solidFill>
              </a:rPr>
              <a:t>or</a:t>
            </a:r>
            <a:r>
              <a:rPr dirty="0">
                <a:solidFill>
                  <a:srgbClr val="CE9178"/>
                </a:solidFill>
              </a:rPr>
              <a:t> </a:t>
            </a:r>
            <a:r>
              <a:rPr spc="-15" dirty="0">
                <a:solidFill>
                  <a:srgbClr val="CE9178"/>
                </a:solidFill>
              </a:rPr>
              <a:t>not"</a:t>
            </a:r>
            <a:r>
              <a:rPr spc="-15" dirty="0"/>
              <a:t>, </a:t>
            </a:r>
            <a:r>
              <a:rPr spc="-865" dirty="0"/>
              <a:t> </a:t>
            </a:r>
            <a:r>
              <a:rPr spc="-10" dirty="0">
                <a:solidFill>
                  <a:srgbClr val="9CDCFD"/>
                </a:solidFill>
              </a:rPr>
              <a:t>"context"</a:t>
            </a:r>
            <a:r>
              <a:rPr spc="-10" dirty="0"/>
              <a:t>: </a:t>
            </a:r>
            <a:r>
              <a:rPr spc="-5" dirty="0"/>
              <a:t>{</a:t>
            </a:r>
          </a:p>
          <a:p>
            <a:pPr marL="457200">
              <a:lnSpc>
                <a:spcPct val="100000"/>
              </a:lnSpc>
            </a:pPr>
            <a:r>
              <a:rPr spc="-10" dirty="0">
                <a:solidFill>
                  <a:srgbClr val="9CDCFD"/>
                </a:solidFill>
              </a:rPr>
              <a:t>"executor_id"</a:t>
            </a:r>
            <a:r>
              <a:rPr spc="-10" dirty="0"/>
              <a:t>:</a:t>
            </a:r>
            <a:r>
              <a:rPr spc="-45" dirty="0"/>
              <a:t> </a:t>
            </a:r>
            <a:r>
              <a:rPr spc="-10" dirty="0">
                <a:solidFill>
                  <a:srgbClr val="CE9178"/>
                </a:solidFill>
              </a:rPr>
              <a:t>"289"</a:t>
            </a:r>
          </a:p>
          <a:p>
            <a:pPr marL="234950">
              <a:lnSpc>
                <a:spcPct val="100000"/>
              </a:lnSpc>
            </a:pPr>
            <a:r>
              <a:rPr spc="-10" dirty="0"/>
              <a:t>},</a:t>
            </a:r>
          </a:p>
          <a:p>
            <a:pPr marL="234950">
              <a:lnSpc>
                <a:spcPct val="100000"/>
              </a:lnSpc>
            </a:pPr>
            <a:r>
              <a:rPr spc="-10" dirty="0">
                <a:solidFill>
                  <a:srgbClr val="9CDCFD"/>
                </a:solidFill>
              </a:rPr>
              <a:t>"exception"</a:t>
            </a:r>
            <a:r>
              <a:rPr spc="-10" dirty="0"/>
              <a:t>:</a:t>
            </a:r>
            <a:r>
              <a:rPr spc="-60" dirty="0"/>
              <a:t> </a:t>
            </a:r>
            <a:r>
              <a:rPr spc="-5" dirty="0"/>
              <a:t>{</a:t>
            </a:r>
          </a:p>
          <a:p>
            <a:pPr marL="457834" marR="1114425">
              <a:lnSpc>
                <a:spcPct val="100000"/>
              </a:lnSpc>
            </a:pPr>
            <a:r>
              <a:rPr spc="-10" dirty="0">
                <a:solidFill>
                  <a:srgbClr val="9CDCFD"/>
                </a:solidFill>
              </a:rPr>
              <a:t>"class"</a:t>
            </a:r>
            <a:r>
              <a:rPr spc="-10" dirty="0"/>
              <a:t>: </a:t>
            </a:r>
            <a:r>
              <a:rPr spc="-10" dirty="0">
                <a:solidFill>
                  <a:srgbClr val="CE9178"/>
                </a:solidFill>
              </a:rPr>
              <a:t>"org.apache.spark.SparkException"</a:t>
            </a:r>
            <a:r>
              <a:rPr spc="-10" dirty="0"/>
              <a:t>, </a:t>
            </a:r>
            <a:r>
              <a:rPr spc="-865" dirty="0"/>
              <a:t> </a:t>
            </a:r>
            <a:r>
              <a:rPr spc="-10" dirty="0">
                <a:solidFill>
                  <a:srgbClr val="9CDCFD"/>
                </a:solidFill>
              </a:rPr>
              <a:t>"msg"</a:t>
            </a:r>
            <a:r>
              <a:rPr spc="-10" dirty="0"/>
              <a:t>: </a:t>
            </a:r>
            <a:r>
              <a:rPr spc="-10" dirty="0">
                <a:solidFill>
                  <a:srgbClr val="CE9178"/>
                </a:solidFill>
              </a:rPr>
              <a:t>"Exception thrown </a:t>
            </a:r>
            <a:r>
              <a:rPr spc="-5" dirty="0">
                <a:solidFill>
                  <a:srgbClr val="CE9178"/>
                </a:solidFill>
              </a:rPr>
              <a:t>in </a:t>
            </a:r>
            <a:r>
              <a:rPr spc="-10" dirty="0">
                <a:solidFill>
                  <a:srgbClr val="CE9178"/>
                </a:solidFill>
              </a:rPr>
              <a:t>awaitResult"</a:t>
            </a:r>
            <a:r>
              <a:rPr spc="-10" dirty="0"/>
              <a:t>, </a:t>
            </a:r>
            <a:r>
              <a:rPr spc="-5" dirty="0"/>
              <a:t> </a:t>
            </a:r>
            <a:r>
              <a:rPr spc="-10" dirty="0">
                <a:solidFill>
                  <a:srgbClr val="9CDCFD"/>
                </a:solidFill>
              </a:rPr>
              <a:t>"stackTrace"</a:t>
            </a:r>
            <a:r>
              <a:rPr spc="-10" dirty="0"/>
              <a:t>:</a:t>
            </a:r>
            <a:r>
              <a:rPr spc="-15" dirty="0"/>
              <a:t> </a:t>
            </a:r>
            <a:r>
              <a:rPr spc="-10" dirty="0">
                <a:solidFill>
                  <a:srgbClr val="CE9178"/>
                </a:solidFill>
              </a:rPr>
              <a:t>"..."</a:t>
            </a:r>
          </a:p>
          <a:p>
            <a:pPr marL="235585">
              <a:lnSpc>
                <a:spcPct val="100000"/>
              </a:lnSpc>
            </a:pPr>
            <a:r>
              <a:rPr spc="-10" dirty="0"/>
              <a:t>},</a:t>
            </a:r>
          </a:p>
          <a:p>
            <a:pPr marL="235585">
              <a:lnSpc>
                <a:spcPct val="100000"/>
              </a:lnSpc>
            </a:pPr>
            <a:r>
              <a:rPr spc="-10" dirty="0">
                <a:solidFill>
                  <a:srgbClr val="9CDCFD"/>
                </a:solidFill>
              </a:rPr>
              <a:t>"source"</a:t>
            </a:r>
            <a:r>
              <a:rPr spc="-10" dirty="0"/>
              <a:t>:</a:t>
            </a:r>
            <a:r>
              <a:rPr spc="-20" dirty="0"/>
              <a:t> </a:t>
            </a:r>
            <a:r>
              <a:rPr spc="-10" dirty="0">
                <a:solidFill>
                  <a:srgbClr val="CE9178"/>
                </a:solidFill>
              </a:rPr>
              <a:t>"BlockManagerMasterEndpoint"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21544" y="5699242"/>
            <a:ext cx="1371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D3D3D3"/>
                </a:solidFill>
                <a:latin typeface="Consolas"/>
                <a:cs typeface="Consolas"/>
              </a:rPr>
              <a:t>}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64350" y="5791680"/>
            <a:ext cx="4051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solidFill>
                  <a:srgbClr val="FFAB00"/>
                </a:solidFill>
                <a:latin typeface="Arial MT"/>
                <a:cs typeface="Arial MT"/>
              </a:rPr>
              <a:t>Json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8000"/>
                </a:lnTo>
                <a:lnTo>
                  <a:pt x="12188952" y="6858000"/>
                </a:lnTo>
                <a:lnTo>
                  <a:pt x="12188952" y="0"/>
                </a:lnTo>
                <a:close/>
              </a:path>
            </a:pathLst>
          </a:custGeom>
          <a:solidFill>
            <a:srgbClr val="1B30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4952" y="6473952"/>
            <a:ext cx="187451" cy="18592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00137" y="844110"/>
            <a:ext cx="10146665" cy="5377815"/>
            <a:chOff x="1100137" y="844110"/>
            <a:chExt cx="10146665" cy="5377815"/>
          </a:xfrm>
        </p:grpSpPr>
        <p:sp>
          <p:nvSpPr>
            <p:cNvPr id="5" name="object 5"/>
            <p:cNvSpPr/>
            <p:nvPr/>
          </p:nvSpPr>
          <p:spPr>
            <a:xfrm>
              <a:off x="1190702" y="1213535"/>
              <a:ext cx="10055860" cy="5008245"/>
            </a:xfrm>
            <a:custGeom>
              <a:avLst/>
              <a:gdLst/>
              <a:ahLst/>
              <a:cxnLst/>
              <a:rect l="l" t="t" r="r" b="b"/>
              <a:pathLst>
                <a:path w="10055860" h="5008245">
                  <a:moveTo>
                    <a:pt x="9845370" y="0"/>
                  </a:moveTo>
                  <a:lnTo>
                    <a:pt x="210108" y="12"/>
                  </a:lnTo>
                  <a:lnTo>
                    <a:pt x="167728" y="4330"/>
                  </a:lnTo>
                  <a:lnTo>
                    <a:pt x="128257" y="16637"/>
                  </a:lnTo>
                  <a:lnTo>
                    <a:pt x="92544" y="36068"/>
                  </a:lnTo>
                  <a:lnTo>
                    <a:pt x="61455" y="61785"/>
                  </a:lnTo>
                  <a:lnTo>
                    <a:pt x="35801" y="92938"/>
                  </a:lnTo>
                  <a:lnTo>
                    <a:pt x="16446" y="128701"/>
                  </a:lnTo>
                  <a:lnTo>
                    <a:pt x="4229" y="168211"/>
                  </a:lnTo>
                  <a:lnTo>
                    <a:pt x="12" y="210121"/>
                  </a:lnTo>
                  <a:lnTo>
                    <a:pt x="0" y="4798136"/>
                  </a:lnTo>
                  <a:lnTo>
                    <a:pt x="1104" y="4819637"/>
                  </a:lnTo>
                  <a:lnTo>
                    <a:pt x="9524" y="4860671"/>
                  </a:lnTo>
                  <a:lnTo>
                    <a:pt x="25501" y="4898364"/>
                  </a:lnTo>
                  <a:lnTo>
                    <a:pt x="48183" y="4931879"/>
                  </a:lnTo>
                  <a:lnTo>
                    <a:pt x="76720" y="4960353"/>
                  </a:lnTo>
                  <a:lnTo>
                    <a:pt x="110286" y="4982959"/>
                  </a:lnTo>
                  <a:lnTo>
                    <a:pt x="148031" y="4998859"/>
                  </a:lnTo>
                  <a:lnTo>
                    <a:pt x="189090" y="5007178"/>
                  </a:lnTo>
                  <a:lnTo>
                    <a:pt x="210350" y="5008245"/>
                  </a:lnTo>
                  <a:lnTo>
                    <a:pt x="9845611" y="5008245"/>
                  </a:lnTo>
                  <a:lnTo>
                    <a:pt x="9867112" y="5007140"/>
                  </a:lnTo>
                  <a:lnTo>
                    <a:pt x="9887991" y="5003927"/>
                  </a:lnTo>
                  <a:lnTo>
                    <a:pt x="9908097" y="4998732"/>
                  </a:lnTo>
                  <a:lnTo>
                    <a:pt x="210350" y="4998720"/>
                  </a:lnTo>
                  <a:lnTo>
                    <a:pt x="189572" y="4997665"/>
                  </a:lnTo>
                  <a:lnTo>
                    <a:pt x="150406" y="4989626"/>
                  </a:lnTo>
                  <a:lnTo>
                    <a:pt x="114414" y="4974386"/>
                  </a:lnTo>
                  <a:lnTo>
                    <a:pt x="82422" y="4952733"/>
                  </a:lnTo>
                  <a:lnTo>
                    <a:pt x="55232" y="4925466"/>
                  </a:lnTo>
                  <a:lnTo>
                    <a:pt x="33642" y="4893424"/>
                  </a:lnTo>
                  <a:lnTo>
                    <a:pt x="18478" y="4857394"/>
                  </a:lnTo>
                  <a:lnTo>
                    <a:pt x="10528" y="4818202"/>
                  </a:lnTo>
                  <a:lnTo>
                    <a:pt x="9536" y="4798136"/>
                  </a:lnTo>
                  <a:lnTo>
                    <a:pt x="9537" y="210121"/>
                  </a:lnTo>
                  <a:lnTo>
                    <a:pt x="13639" y="169646"/>
                  </a:lnTo>
                  <a:lnTo>
                    <a:pt x="25387" y="131978"/>
                  </a:lnTo>
                  <a:lnTo>
                    <a:pt x="43941" y="97891"/>
                  </a:lnTo>
                  <a:lnTo>
                    <a:pt x="68503" y="68186"/>
                  </a:lnTo>
                  <a:lnTo>
                    <a:pt x="98259" y="43700"/>
                  </a:lnTo>
                  <a:lnTo>
                    <a:pt x="132397" y="25209"/>
                  </a:lnTo>
                  <a:lnTo>
                    <a:pt x="170103" y="13563"/>
                  </a:lnTo>
                  <a:lnTo>
                    <a:pt x="210591" y="9525"/>
                  </a:lnTo>
                  <a:lnTo>
                    <a:pt x="9908049" y="9525"/>
                  </a:lnTo>
                  <a:lnTo>
                    <a:pt x="9907701" y="9398"/>
                  </a:lnTo>
                  <a:lnTo>
                    <a:pt x="9887521" y="4241"/>
                  </a:lnTo>
                  <a:lnTo>
                    <a:pt x="9866630" y="1079"/>
                  </a:lnTo>
                  <a:lnTo>
                    <a:pt x="9845370" y="0"/>
                  </a:lnTo>
                  <a:close/>
                </a:path>
                <a:path w="10055860" h="5008245">
                  <a:moveTo>
                    <a:pt x="9908049" y="9525"/>
                  </a:moveTo>
                  <a:lnTo>
                    <a:pt x="9845370" y="9525"/>
                  </a:lnTo>
                  <a:lnTo>
                    <a:pt x="9866160" y="10591"/>
                  </a:lnTo>
                  <a:lnTo>
                    <a:pt x="9886086" y="13652"/>
                  </a:lnTo>
                  <a:lnTo>
                    <a:pt x="9923767" y="25400"/>
                  </a:lnTo>
                  <a:lnTo>
                    <a:pt x="9957854" y="43954"/>
                  </a:lnTo>
                  <a:lnTo>
                    <a:pt x="9987546" y="68503"/>
                  </a:lnTo>
                  <a:lnTo>
                    <a:pt x="10012045" y="98259"/>
                  </a:lnTo>
                  <a:lnTo>
                    <a:pt x="10030523" y="132397"/>
                  </a:lnTo>
                  <a:lnTo>
                    <a:pt x="10042182" y="170116"/>
                  </a:lnTo>
                  <a:lnTo>
                    <a:pt x="10046184" y="210121"/>
                  </a:lnTo>
                  <a:lnTo>
                    <a:pt x="10046195" y="4798136"/>
                  </a:lnTo>
                  <a:lnTo>
                    <a:pt x="10045177" y="4818202"/>
                  </a:lnTo>
                  <a:lnTo>
                    <a:pt x="10037114" y="4857851"/>
                  </a:lnTo>
                  <a:lnTo>
                    <a:pt x="10021862" y="4893830"/>
                  </a:lnTo>
                  <a:lnTo>
                    <a:pt x="10000208" y="4925822"/>
                  </a:lnTo>
                  <a:lnTo>
                    <a:pt x="9972941" y="4953012"/>
                  </a:lnTo>
                  <a:lnTo>
                    <a:pt x="9940899" y="4974602"/>
                  </a:lnTo>
                  <a:lnTo>
                    <a:pt x="9904869" y="4989779"/>
                  </a:lnTo>
                  <a:lnTo>
                    <a:pt x="9865677" y="4997716"/>
                  </a:lnTo>
                  <a:lnTo>
                    <a:pt x="9845128" y="4998732"/>
                  </a:lnTo>
                  <a:lnTo>
                    <a:pt x="9908146" y="4998720"/>
                  </a:lnTo>
                  <a:lnTo>
                    <a:pt x="9945839" y="4982743"/>
                  </a:lnTo>
                  <a:lnTo>
                    <a:pt x="9979355" y="4960061"/>
                  </a:lnTo>
                  <a:lnTo>
                    <a:pt x="10007828" y="4931524"/>
                  </a:lnTo>
                  <a:lnTo>
                    <a:pt x="10030447" y="4897958"/>
                  </a:lnTo>
                  <a:lnTo>
                    <a:pt x="10046335" y="4860213"/>
                  </a:lnTo>
                  <a:lnTo>
                    <a:pt x="10054593" y="4819637"/>
                  </a:lnTo>
                  <a:lnTo>
                    <a:pt x="10055720" y="4798136"/>
                  </a:lnTo>
                  <a:lnTo>
                    <a:pt x="10055720" y="210121"/>
                  </a:lnTo>
                  <a:lnTo>
                    <a:pt x="10051402" y="167741"/>
                  </a:lnTo>
                  <a:lnTo>
                    <a:pt x="10039096" y="128270"/>
                  </a:lnTo>
                  <a:lnTo>
                    <a:pt x="10019665" y="92557"/>
                  </a:lnTo>
                  <a:lnTo>
                    <a:pt x="9993947" y="61455"/>
                  </a:lnTo>
                  <a:lnTo>
                    <a:pt x="9962794" y="35814"/>
                  </a:lnTo>
                  <a:lnTo>
                    <a:pt x="9927031" y="16459"/>
                  </a:lnTo>
                  <a:lnTo>
                    <a:pt x="9908049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04900" y="1133862"/>
              <a:ext cx="10046335" cy="4998720"/>
            </a:xfrm>
            <a:custGeom>
              <a:avLst/>
              <a:gdLst/>
              <a:ahLst/>
              <a:cxnLst/>
              <a:rect l="l" t="t" r="r" b="b"/>
              <a:pathLst>
                <a:path w="10046335" h="4998720">
                  <a:moveTo>
                    <a:pt x="0" y="205587"/>
                  </a:moveTo>
                  <a:lnTo>
                    <a:pt x="5429" y="158445"/>
                  </a:lnTo>
                  <a:lnTo>
                    <a:pt x="20897" y="115171"/>
                  </a:lnTo>
                  <a:lnTo>
                    <a:pt x="45166" y="76999"/>
                  </a:lnTo>
                  <a:lnTo>
                    <a:pt x="77005" y="45162"/>
                  </a:lnTo>
                  <a:lnTo>
                    <a:pt x="115177" y="20894"/>
                  </a:lnTo>
                  <a:lnTo>
                    <a:pt x="158449" y="5429"/>
                  </a:lnTo>
                  <a:lnTo>
                    <a:pt x="205587" y="0"/>
                  </a:lnTo>
                  <a:lnTo>
                    <a:pt x="9840620" y="0"/>
                  </a:lnTo>
                  <a:lnTo>
                    <a:pt x="9887758" y="5429"/>
                  </a:lnTo>
                  <a:lnTo>
                    <a:pt x="9931030" y="20894"/>
                  </a:lnTo>
                  <a:lnTo>
                    <a:pt x="9969202" y="45162"/>
                  </a:lnTo>
                  <a:lnTo>
                    <a:pt x="10001041" y="76999"/>
                  </a:lnTo>
                  <a:lnTo>
                    <a:pt x="10025310" y="115171"/>
                  </a:lnTo>
                  <a:lnTo>
                    <a:pt x="10040778" y="158445"/>
                  </a:lnTo>
                  <a:lnTo>
                    <a:pt x="10046208" y="205587"/>
                  </a:lnTo>
                  <a:lnTo>
                    <a:pt x="10046208" y="4793119"/>
                  </a:lnTo>
                  <a:lnTo>
                    <a:pt x="10040778" y="4840262"/>
                  </a:lnTo>
                  <a:lnTo>
                    <a:pt x="10025310" y="4883537"/>
                  </a:lnTo>
                  <a:lnTo>
                    <a:pt x="10001041" y="4921712"/>
                  </a:lnTo>
                  <a:lnTo>
                    <a:pt x="9969202" y="4953552"/>
                  </a:lnTo>
                  <a:lnTo>
                    <a:pt x="9931030" y="4977822"/>
                  </a:lnTo>
                  <a:lnTo>
                    <a:pt x="9887758" y="4993289"/>
                  </a:lnTo>
                  <a:lnTo>
                    <a:pt x="9840620" y="4998720"/>
                  </a:lnTo>
                  <a:lnTo>
                    <a:pt x="205587" y="4998720"/>
                  </a:lnTo>
                  <a:lnTo>
                    <a:pt x="158449" y="4993289"/>
                  </a:lnTo>
                  <a:lnTo>
                    <a:pt x="115177" y="4977822"/>
                  </a:lnTo>
                  <a:lnTo>
                    <a:pt x="77005" y="4953552"/>
                  </a:lnTo>
                  <a:lnTo>
                    <a:pt x="45166" y="4921712"/>
                  </a:lnTo>
                  <a:lnTo>
                    <a:pt x="20897" y="4883537"/>
                  </a:lnTo>
                  <a:lnTo>
                    <a:pt x="5429" y="4840262"/>
                  </a:lnTo>
                  <a:lnTo>
                    <a:pt x="0" y="4793119"/>
                  </a:lnTo>
                  <a:lnTo>
                    <a:pt x="0" y="205587"/>
                  </a:lnTo>
                  <a:close/>
                </a:path>
              </a:pathLst>
            </a:custGeom>
            <a:ln w="9525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34084" y="1604765"/>
              <a:ext cx="9387840" cy="4229100"/>
            </a:xfrm>
            <a:custGeom>
              <a:avLst/>
              <a:gdLst/>
              <a:ahLst/>
              <a:cxnLst/>
              <a:rect l="l" t="t" r="r" b="b"/>
              <a:pathLst>
                <a:path w="9387840" h="4229100">
                  <a:moveTo>
                    <a:pt x="9129268" y="0"/>
                  </a:moveTo>
                  <a:lnTo>
                    <a:pt x="258572" y="0"/>
                  </a:lnTo>
                  <a:lnTo>
                    <a:pt x="212091" y="4166"/>
                  </a:lnTo>
                  <a:lnTo>
                    <a:pt x="168345" y="16177"/>
                  </a:lnTo>
                  <a:lnTo>
                    <a:pt x="128063" y="35304"/>
                  </a:lnTo>
                  <a:lnTo>
                    <a:pt x="91974" y="60815"/>
                  </a:lnTo>
                  <a:lnTo>
                    <a:pt x="60810" y="91980"/>
                  </a:lnTo>
                  <a:lnTo>
                    <a:pt x="35301" y="128068"/>
                  </a:lnTo>
                  <a:lnTo>
                    <a:pt x="16176" y="168350"/>
                  </a:lnTo>
                  <a:lnTo>
                    <a:pt x="4165" y="212095"/>
                  </a:lnTo>
                  <a:lnTo>
                    <a:pt x="0" y="258572"/>
                  </a:lnTo>
                  <a:lnTo>
                    <a:pt x="0" y="3970540"/>
                  </a:lnTo>
                  <a:lnTo>
                    <a:pt x="4165" y="4017017"/>
                  </a:lnTo>
                  <a:lnTo>
                    <a:pt x="16176" y="4060760"/>
                  </a:lnTo>
                  <a:lnTo>
                    <a:pt x="35301" y="4101040"/>
                  </a:lnTo>
                  <a:lnTo>
                    <a:pt x="60810" y="4137127"/>
                  </a:lnTo>
                  <a:lnTo>
                    <a:pt x="91974" y="4168290"/>
                  </a:lnTo>
                  <a:lnTo>
                    <a:pt x="128063" y="4193799"/>
                  </a:lnTo>
                  <a:lnTo>
                    <a:pt x="168345" y="4212923"/>
                  </a:lnTo>
                  <a:lnTo>
                    <a:pt x="212091" y="4224934"/>
                  </a:lnTo>
                  <a:lnTo>
                    <a:pt x="258572" y="4229100"/>
                  </a:lnTo>
                  <a:lnTo>
                    <a:pt x="9129268" y="4229100"/>
                  </a:lnTo>
                  <a:lnTo>
                    <a:pt x="9175748" y="4224934"/>
                  </a:lnTo>
                  <a:lnTo>
                    <a:pt x="9219494" y="4212923"/>
                  </a:lnTo>
                  <a:lnTo>
                    <a:pt x="9259776" y="4193799"/>
                  </a:lnTo>
                  <a:lnTo>
                    <a:pt x="9295865" y="4168290"/>
                  </a:lnTo>
                  <a:lnTo>
                    <a:pt x="9327029" y="4137127"/>
                  </a:lnTo>
                  <a:lnTo>
                    <a:pt x="9352538" y="4101040"/>
                  </a:lnTo>
                  <a:lnTo>
                    <a:pt x="9371663" y="4060760"/>
                  </a:lnTo>
                  <a:lnTo>
                    <a:pt x="9383674" y="4017017"/>
                  </a:lnTo>
                  <a:lnTo>
                    <a:pt x="9387840" y="3970540"/>
                  </a:lnTo>
                  <a:lnTo>
                    <a:pt x="9387840" y="258572"/>
                  </a:lnTo>
                  <a:lnTo>
                    <a:pt x="9383674" y="212095"/>
                  </a:lnTo>
                  <a:lnTo>
                    <a:pt x="9371663" y="168350"/>
                  </a:lnTo>
                  <a:lnTo>
                    <a:pt x="9352538" y="128068"/>
                  </a:lnTo>
                  <a:lnTo>
                    <a:pt x="9327029" y="91980"/>
                  </a:lnTo>
                  <a:lnTo>
                    <a:pt x="9295865" y="60815"/>
                  </a:lnTo>
                  <a:lnTo>
                    <a:pt x="9259776" y="35304"/>
                  </a:lnTo>
                  <a:lnTo>
                    <a:pt x="9219494" y="16177"/>
                  </a:lnTo>
                  <a:lnTo>
                    <a:pt x="9175748" y="4166"/>
                  </a:lnTo>
                  <a:lnTo>
                    <a:pt x="9129268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34084" y="1604765"/>
              <a:ext cx="9387840" cy="4229100"/>
            </a:xfrm>
            <a:custGeom>
              <a:avLst/>
              <a:gdLst/>
              <a:ahLst/>
              <a:cxnLst/>
              <a:rect l="l" t="t" r="r" b="b"/>
              <a:pathLst>
                <a:path w="9387840" h="4229100">
                  <a:moveTo>
                    <a:pt x="0" y="258572"/>
                  </a:moveTo>
                  <a:lnTo>
                    <a:pt x="4165" y="212095"/>
                  </a:lnTo>
                  <a:lnTo>
                    <a:pt x="16176" y="168350"/>
                  </a:lnTo>
                  <a:lnTo>
                    <a:pt x="35301" y="128068"/>
                  </a:lnTo>
                  <a:lnTo>
                    <a:pt x="60810" y="91980"/>
                  </a:lnTo>
                  <a:lnTo>
                    <a:pt x="91974" y="60815"/>
                  </a:lnTo>
                  <a:lnTo>
                    <a:pt x="128063" y="35304"/>
                  </a:lnTo>
                  <a:lnTo>
                    <a:pt x="168345" y="16177"/>
                  </a:lnTo>
                  <a:lnTo>
                    <a:pt x="212091" y="4166"/>
                  </a:lnTo>
                  <a:lnTo>
                    <a:pt x="258572" y="0"/>
                  </a:lnTo>
                  <a:lnTo>
                    <a:pt x="9129268" y="0"/>
                  </a:lnTo>
                  <a:lnTo>
                    <a:pt x="9175748" y="4166"/>
                  </a:lnTo>
                  <a:lnTo>
                    <a:pt x="9219494" y="16177"/>
                  </a:lnTo>
                  <a:lnTo>
                    <a:pt x="9259776" y="35304"/>
                  </a:lnTo>
                  <a:lnTo>
                    <a:pt x="9295865" y="60815"/>
                  </a:lnTo>
                  <a:lnTo>
                    <a:pt x="9327029" y="91980"/>
                  </a:lnTo>
                  <a:lnTo>
                    <a:pt x="9352538" y="128068"/>
                  </a:lnTo>
                  <a:lnTo>
                    <a:pt x="9371663" y="168350"/>
                  </a:lnTo>
                  <a:lnTo>
                    <a:pt x="9383674" y="212095"/>
                  </a:lnTo>
                  <a:lnTo>
                    <a:pt x="9387840" y="258572"/>
                  </a:lnTo>
                  <a:lnTo>
                    <a:pt x="9387840" y="3970540"/>
                  </a:lnTo>
                  <a:lnTo>
                    <a:pt x="9383674" y="4017017"/>
                  </a:lnTo>
                  <a:lnTo>
                    <a:pt x="9371663" y="4060760"/>
                  </a:lnTo>
                  <a:lnTo>
                    <a:pt x="9352538" y="4101040"/>
                  </a:lnTo>
                  <a:lnTo>
                    <a:pt x="9327029" y="4137127"/>
                  </a:lnTo>
                  <a:lnTo>
                    <a:pt x="9295865" y="4168290"/>
                  </a:lnTo>
                  <a:lnTo>
                    <a:pt x="9259776" y="4193799"/>
                  </a:lnTo>
                  <a:lnTo>
                    <a:pt x="9219494" y="4212923"/>
                  </a:lnTo>
                  <a:lnTo>
                    <a:pt x="9175748" y="4224934"/>
                  </a:lnTo>
                  <a:lnTo>
                    <a:pt x="9129268" y="4229100"/>
                  </a:lnTo>
                  <a:lnTo>
                    <a:pt x="258572" y="4229100"/>
                  </a:lnTo>
                  <a:lnTo>
                    <a:pt x="212091" y="4224934"/>
                  </a:lnTo>
                  <a:lnTo>
                    <a:pt x="168345" y="4212923"/>
                  </a:lnTo>
                  <a:lnTo>
                    <a:pt x="128063" y="4193799"/>
                  </a:lnTo>
                  <a:lnTo>
                    <a:pt x="91974" y="4168290"/>
                  </a:lnTo>
                  <a:lnTo>
                    <a:pt x="60810" y="4137127"/>
                  </a:lnTo>
                  <a:lnTo>
                    <a:pt x="35301" y="4101040"/>
                  </a:lnTo>
                  <a:lnTo>
                    <a:pt x="16176" y="4060760"/>
                  </a:lnTo>
                  <a:lnTo>
                    <a:pt x="4165" y="4017017"/>
                  </a:lnTo>
                  <a:lnTo>
                    <a:pt x="0" y="3970540"/>
                  </a:lnTo>
                  <a:lnTo>
                    <a:pt x="0" y="258572"/>
                  </a:lnTo>
                  <a:close/>
                </a:path>
              </a:pathLst>
            </a:custGeom>
            <a:ln w="9525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30067" y="848873"/>
              <a:ext cx="6529070" cy="568960"/>
            </a:xfrm>
            <a:custGeom>
              <a:avLst/>
              <a:gdLst/>
              <a:ahLst/>
              <a:cxnLst/>
              <a:rect l="l" t="t" r="r" b="b"/>
              <a:pathLst>
                <a:path w="6529070" h="568960">
                  <a:moveTo>
                    <a:pt x="6407162" y="0"/>
                  </a:moveTo>
                  <a:lnTo>
                    <a:pt x="121653" y="0"/>
                  </a:lnTo>
                  <a:lnTo>
                    <a:pt x="74302" y="9558"/>
                  </a:lnTo>
                  <a:lnTo>
                    <a:pt x="35633" y="35628"/>
                  </a:lnTo>
                  <a:lnTo>
                    <a:pt x="9560" y="74296"/>
                  </a:lnTo>
                  <a:lnTo>
                    <a:pt x="0" y="121653"/>
                  </a:lnTo>
                  <a:lnTo>
                    <a:pt x="0" y="446786"/>
                  </a:lnTo>
                  <a:lnTo>
                    <a:pt x="9560" y="494144"/>
                  </a:lnTo>
                  <a:lnTo>
                    <a:pt x="35633" y="532817"/>
                  </a:lnTo>
                  <a:lnTo>
                    <a:pt x="74302" y="558891"/>
                  </a:lnTo>
                  <a:lnTo>
                    <a:pt x="121653" y="568452"/>
                  </a:lnTo>
                  <a:lnTo>
                    <a:pt x="6407162" y="568452"/>
                  </a:lnTo>
                  <a:lnTo>
                    <a:pt x="6454513" y="558891"/>
                  </a:lnTo>
                  <a:lnTo>
                    <a:pt x="6493182" y="532817"/>
                  </a:lnTo>
                  <a:lnTo>
                    <a:pt x="6519255" y="494144"/>
                  </a:lnTo>
                  <a:lnTo>
                    <a:pt x="6528816" y="446786"/>
                  </a:lnTo>
                  <a:lnTo>
                    <a:pt x="6528816" y="121653"/>
                  </a:lnTo>
                  <a:lnTo>
                    <a:pt x="6519255" y="74296"/>
                  </a:lnTo>
                  <a:lnTo>
                    <a:pt x="6493182" y="35628"/>
                  </a:lnTo>
                  <a:lnTo>
                    <a:pt x="6454513" y="9558"/>
                  </a:lnTo>
                  <a:lnTo>
                    <a:pt x="6407162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30067" y="848873"/>
              <a:ext cx="6529070" cy="568960"/>
            </a:xfrm>
            <a:custGeom>
              <a:avLst/>
              <a:gdLst/>
              <a:ahLst/>
              <a:cxnLst/>
              <a:rect l="l" t="t" r="r" b="b"/>
              <a:pathLst>
                <a:path w="6529070" h="568960">
                  <a:moveTo>
                    <a:pt x="0" y="121653"/>
                  </a:moveTo>
                  <a:lnTo>
                    <a:pt x="9560" y="74296"/>
                  </a:lnTo>
                  <a:lnTo>
                    <a:pt x="35633" y="35628"/>
                  </a:lnTo>
                  <a:lnTo>
                    <a:pt x="74302" y="9558"/>
                  </a:lnTo>
                  <a:lnTo>
                    <a:pt x="121653" y="0"/>
                  </a:lnTo>
                  <a:lnTo>
                    <a:pt x="6407162" y="0"/>
                  </a:lnTo>
                  <a:lnTo>
                    <a:pt x="6454513" y="9558"/>
                  </a:lnTo>
                  <a:lnTo>
                    <a:pt x="6493182" y="35628"/>
                  </a:lnTo>
                  <a:lnTo>
                    <a:pt x="6519255" y="74296"/>
                  </a:lnTo>
                  <a:lnTo>
                    <a:pt x="6528816" y="121653"/>
                  </a:lnTo>
                  <a:lnTo>
                    <a:pt x="6528816" y="446786"/>
                  </a:lnTo>
                  <a:lnTo>
                    <a:pt x="6519255" y="494144"/>
                  </a:lnTo>
                  <a:lnTo>
                    <a:pt x="6493182" y="532817"/>
                  </a:lnTo>
                  <a:lnTo>
                    <a:pt x="6454513" y="558891"/>
                  </a:lnTo>
                  <a:lnTo>
                    <a:pt x="6407162" y="568452"/>
                  </a:lnTo>
                  <a:lnTo>
                    <a:pt x="121653" y="568452"/>
                  </a:lnTo>
                  <a:lnTo>
                    <a:pt x="74302" y="558891"/>
                  </a:lnTo>
                  <a:lnTo>
                    <a:pt x="35633" y="532817"/>
                  </a:lnTo>
                  <a:lnTo>
                    <a:pt x="9560" y="494144"/>
                  </a:lnTo>
                  <a:lnTo>
                    <a:pt x="0" y="446786"/>
                  </a:lnTo>
                  <a:lnTo>
                    <a:pt x="0" y="121653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222941" y="860028"/>
            <a:ext cx="5743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55" dirty="0">
                <a:latin typeface="Microsoft Sans Serif"/>
                <a:cs typeface="Microsoft Sans Serif"/>
              </a:rPr>
              <a:t>Use</a:t>
            </a:r>
            <a:r>
              <a:rPr sz="3000" b="0" spc="-15" dirty="0">
                <a:latin typeface="Microsoft Sans Serif"/>
                <a:cs typeface="Microsoft Sans Serif"/>
              </a:rPr>
              <a:t> </a:t>
            </a:r>
            <a:r>
              <a:rPr sz="3000" b="0" dirty="0">
                <a:latin typeface="Microsoft Sans Serif"/>
                <a:cs typeface="Microsoft Sans Serif"/>
              </a:rPr>
              <a:t>Spark</a:t>
            </a:r>
            <a:r>
              <a:rPr sz="3000" b="0" spc="-5" dirty="0">
                <a:latin typeface="Microsoft Sans Serif"/>
                <a:cs typeface="Microsoft Sans Serif"/>
              </a:rPr>
              <a:t> </a:t>
            </a:r>
            <a:r>
              <a:rPr sz="3000" b="0" spc="215" dirty="0">
                <a:latin typeface="Microsoft Sans Serif"/>
                <a:cs typeface="Microsoft Sans Serif"/>
              </a:rPr>
              <a:t>to</a:t>
            </a:r>
            <a:r>
              <a:rPr sz="3000" b="0" spc="-20" dirty="0">
                <a:latin typeface="Microsoft Sans Serif"/>
                <a:cs typeface="Microsoft Sans Serif"/>
              </a:rPr>
              <a:t> </a:t>
            </a:r>
            <a:r>
              <a:rPr sz="3000" b="0" spc="5" dirty="0">
                <a:latin typeface="Microsoft Sans Serif"/>
                <a:cs typeface="Microsoft Sans Serif"/>
              </a:rPr>
              <a:t>Analyze</a:t>
            </a:r>
            <a:r>
              <a:rPr sz="3000" b="0" spc="-20" dirty="0">
                <a:latin typeface="Microsoft Sans Serif"/>
                <a:cs typeface="Microsoft Sans Serif"/>
              </a:rPr>
              <a:t> </a:t>
            </a:r>
            <a:r>
              <a:rPr sz="3000" b="0" dirty="0">
                <a:latin typeface="Microsoft Sans Serif"/>
                <a:cs typeface="Microsoft Sans Serif"/>
              </a:rPr>
              <a:t>Spark</a:t>
            </a:r>
            <a:r>
              <a:rPr sz="3000" b="0" spc="-20" dirty="0">
                <a:latin typeface="Microsoft Sans Serif"/>
                <a:cs typeface="Microsoft Sans Serif"/>
              </a:rPr>
              <a:t> </a:t>
            </a:r>
            <a:r>
              <a:rPr sz="3000" b="0" spc="-5" dirty="0">
                <a:latin typeface="Microsoft Sans Serif"/>
                <a:cs typeface="Microsoft Sans Serif"/>
              </a:rPr>
              <a:t>Logs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5460" y="2141220"/>
            <a:ext cx="8703563" cy="3249447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56108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75" dirty="0">
                <a:latin typeface="Lucida Sans Unicode"/>
                <a:cs typeface="Lucida Sans Unicode"/>
              </a:rPr>
              <a:t>Syste</a:t>
            </a:r>
            <a:r>
              <a:rPr sz="4000" b="0" spc="150" dirty="0">
                <a:latin typeface="Lucida Sans Unicode"/>
                <a:cs typeface="Lucida Sans Unicode"/>
              </a:rPr>
              <a:t>m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105" dirty="0">
                <a:latin typeface="Lucida Sans Unicode"/>
                <a:cs typeface="Lucida Sans Unicode"/>
              </a:rPr>
              <a:t>Lo</a:t>
            </a:r>
            <a:r>
              <a:rPr sz="4000" b="0" spc="-110" dirty="0">
                <a:latin typeface="Lucida Sans Unicode"/>
                <a:cs typeface="Lucida Sans Unicode"/>
              </a:rPr>
              <a:t>g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20" dirty="0">
                <a:latin typeface="Lucida Sans Unicode"/>
                <a:cs typeface="Lucida Sans Unicode"/>
              </a:rPr>
              <a:t>Directories</a:t>
            </a:r>
            <a:endParaRPr sz="40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45045" y="1775269"/>
            <a:ext cx="10772775" cy="4137025"/>
            <a:chOff x="745045" y="1775269"/>
            <a:chExt cx="10772775" cy="4137025"/>
          </a:xfrm>
        </p:grpSpPr>
        <p:sp>
          <p:nvSpPr>
            <p:cNvPr id="4" name="object 4"/>
            <p:cNvSpPr/>
            <p:nvPr/>
          </p:nvSpPr>
          <p:spPr>
            <a:xfrm>
              <a:off x="831062" y="1864359"/>
              <a:ext cx="10687050" cy="4047490"/>
            </a:xfrm>
            <a:custGeom>
              <a:avLst/>
              <a:gdLst/>
              <a:ahLst/>
              <a:cxnLst/>
              <a:rect l="l" t="t" r="r" b="b"/>
              <a:pathLst>
                <a:path w="10687050" h="4047490">
                  <a:moveTo>
                    <a:pt x="10686669" y="2540"/>
                  </a:moveTo>
                  <a:lnTo>
                    <a:pt x="10685818" y="2540"/>
                  </a:lnTo>
                  <a:lnTo>
                    <a:pt x="10685818" y="0"/>
                  </a:lnTo>
                  <a:lnTo>
                    <a:pt x="10595889" y="0"/>
                  </a:lnTo>
                  <a:lnTo>
                    <a:pt x="10595889" y="2540"/>
                  </a:lnTo>
                  <a:lnTo>
                    <a:pt x="10595889" y="4749"/>
                  </a:lnTo>
                  <a:lnTo>
                    <a:pt x="10595877" y="3954449"/>
                  </a:lnTo>
                  <a:lnTo>
                    <a:pt x="4749" y="3954449"/>
                  </a:lnTo>
                  <a:lnTo>
                    <a:pt x="4749" y="3954780"/>
                  </a:lnTo>
                  <a:lnTo>
                    <a:pt x="0" y="3954780"/>
                  </a:lnTo>
                  <a:lnTo>
                    <a:pt x="0" y="4038600"/>
                  </a:lnTo>
                  <a:lnTo>
                    <a:pt x="0" y="4046220"/>
                  </a:lnTo>
                  <a:lnTo>
                    <a:pt x="863" y="4046220"/>
                  </a:lnTo>
                  <a:lnTo>
                    <a:pt x="863" y="4047490"/>
                  </a:lnTo>
                  <a:lnTo>
                    <a:pt x="10685793" y="4047490"/>
                  </a:lnTo>
                  <a:lnTo>
                    <a:pt x="10685793" y="4046220"/>
                  </a:lnTo>
                  <a:lnTo>
                    <a:pt x="10686669" y="4046220"/>
                  </a:lnTo>
                  <a:lnTo>
                    <a:pt x="10686669" y="4038600"/>
                  </a:lnTo>
                  <a:lnTo>
                    <a:pt x="10686669" y="8890"/>
                  </a:lnTo>
                  <a:lnTo>
                    <a:pt x="10686669" y="254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9808" y="1780032"/>
              <a:ext cx="10677525" cy="4038600"/>
            </a:xfrm>
            <a:custGeom>
              <a:avLst/>
              <a:gdLst/>
              <a:ahLst/>
              <a:cxnLst/>
              <a:rect l="l" t="t" r="r" b="b"/>
              <a:pathLst>
                <a:path w="10677525" h="4038600">
                  <a:moveTo>
                    <a:pt x="0" y="0"/>
                  </a:moveTo>
                  <a:lnTo>
                    <a:pt x="10677144" y="0"/>
                  </a:lnTo>
                  <a:lnTo>
                    <a:pt x="10677144" y="4038600"/>
                  </a:lnTo>
                  <a:lnTo>
                    <a:pt x="0" y="40386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27975" y="2063468"/>
            <a:ext cx="10083165" cy="3136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8F7F4"/>
                </a:solidFill>
                <a:latin typeface="Consolas"/>
                <a:cs typeface="Consolas"/>
              </a:rPr>
              <a:t>logs</a:t>
            </a:r>
            <a:r>
              <a:rPr sz="2000" spc="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F8F7F4"/>
                </a:solidFill>
                <a:latin typeface="Consolas"/>
                <a:cs typeface="Consolas"/>
              </a:rPr>
              <a:t>=</a:t>
            </a:r>
            <a:r>
              <a:rPr sz="2000" spc="1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spark.</a:t>
            </a: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read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.</a:t>
            </a: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json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FFAB00"/>
                </a:solidFill>
                <a:latin typeface="Consolas"/>
                <a:cs typeface="Consolas"/>
              </a:rPr>
              <a:t>"/var/spark/logs.json")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00A971"/>
                </a:solidFill>
                <a:latin typeface="Consolas"/>
                <a:cs typeface="Consolas"/>
              </a:rPr>
              <a:t>#</a:t>
            </a:r>
            <a:r>
              <a:rPr sz="2200" dirty="0">
                <a:solidFill>
                  <a:srgbClr val="00A971"/>
                </a:solidFill>
                <a:latin typeface="Consolas"/>
                <a:cs typeface="Consolas"/>
              </a:rPr>
              <a:t> To get all the</a:t>
            </a:r>
            <a:r>
              <a:rPr sz="2200" spc="5" dirty="0">
                <a:solidFill>
                  <a:srgbClr val="00A971"/>
                </a:solidFill>
                <a:latin typeface="Consolas"/>
                <a:cs typeface="Consolas"/>
              </a:rPr>
              <a:t> </a:t>
            </a:r>
            <a:r>
              <a:rPr sz="2200" dirty="0">
                <a:solidFill>
                  <a:srgbClr val="00A971"/>
                </a:solidFill>
                <a:latin typeface="Consolas"/>
                <a:cs typeface="Consolas"/>
              </a:rPr>
              <a:t>errors on host </a:t>
            </a:r>
            <a:r>
              <a:rPr sz="2200" spc="-5" dirty="0">
                <a:solidFill>
                  <a:srgbClr val="00A971"/>
                </a:solidFill>
                <a:latin typeface="Consolas"/>
                <a:cs typeface="Consolas"/>
              </a:rPr>
              <a:t>100.116.29.4</a:t>
            </a:r>
            <a:endParaRPr sz="2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errors_host_logs</a:t>
            </a:r>
            <a:r>
              <a:rPr sz="2000" spc="10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F8F7F4"/>
                </a:solidFill>
                <a:latin typeface="Consolas"/>
                <a:cs typeface="Consolas"/>
              </a:rPr>
              <a:t>=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 logs.</a:t>
            </a: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filter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(</a:t>
            </a:r>
            <a:endParaRPr sz="200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  <a:spcBef>
                <a:spcPts val="1095"/>
              </a:spcBef>
            </a:pP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col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FFAB00"/>
                </a:solidFill>
                <a:latin typeface="Consolas"/>
                <a:cs typeface="Consolas"/>
              </a:rPr>
              <a:t>"context.host"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)</a:t>
            </a:r>
            <a:r>
              <a:rPr sz="2000" spc="20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==</a:t>
            </a:r>
            <a:r>
              <a:rPr sz="2000" spc="2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FFAB00"/>
                </a:solidFill>
                <a:latin typeface="Consolas"/>
                <a:cs typeface="Consolas"/>
              </a:rPr>
              <a:t>"100.116.29.4"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)</a:t>
            </a:r>
            <a:r>
              <a:rPr sz="2000" dirty="0">
                <a:solidFill>
                  <a:srgbClr val="F8F7F4"/>
                </a:solidFill>
                <a:latin typeface="Consolas"/>
                <a:cs typeface="Consolas"/>
              </a:rPr>
              <a:t> &amp;</a:t>
            </a:r>
            <a:r>
              <a:rPr sz="2000" spc="2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col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FFAB00"/>
                </a:solidFill>
                <a:latin typeface="Consolas"/>
                <a:cs typeface="Consolas"/>
              </a:rPr>
              <a:t>"level"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)</a:t>
            </a:r>
            <a:r>
              <a:rPr sz="2000" spc="1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F8F7F4"/>
                </a:solidFill>
                <a:latin typeface="Consolas"/>
                <a:cs typeface="Consolas"/>
              </a:rPr>
              <a:t>==</a:t>
            </a:r>
            <a:r>
              <a:rPr sz="2000" spc="1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FFAB00"/>
                </a:solidFill>
                <a:latin typeface="Consolas"/>
                <a:cs typeface="Consolas"/>
              </a:rPr>
              <a:t>"ERROR"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))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00A971"/>
                </a:solidFill>
                <a:latin typeface="Consolas"/>
                <a:cs typeface="Consolas"/>
              </a:rPr>
              <a:t># </a:t>
            </a:r>
            <a:r>
              <a:rPr sz="2200" dirty="0">
                <a:solidFill>
                  <a:srgbClr val="00A971"/>
                </a:solidFill>
                <a:latin typeface="Consolas"/>
                <a:cs typeface="Consolas"/>
              </a:rPr>
              <a:t>To get all the exceptions from </a:t>
            </a:r>
            <a:r>
              <a:rPr sz="2200" spc="-5" dirty="0">
                <a:solidFill>
                  <a:srgbClr val="00A971"/>
                </a:solidFill>
                <a:latin typeface="Consolas"/>
                <a:cs typeface="Consolas"/>
              </a:rPr>
              <a:t>Spark</a:t>
            </a:r>
            <a:endParaRPr sz="22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spark_exceptions_logs</a:t>
            </a:r>
            <a:r>
              <a:rPr sz="2000" spc="-10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F8F7F4"/>
                </a:solidFill>
                <a:latin typeface="Consolas"/>
                <a:cs typeface="Consolas"/>
              </a:rPr>
              <a:t>=</a:t>
            </a:r>
            <a:r>
              <a:rPr sz="2000" spc="20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logs.</a:t>
            </a: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filter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(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87129" y="5314032"/>
            <a:ext cx="75685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col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FFAB00"/>
                </a:solidFill>
                <a:latin typeface="Consolas"/>
                <a:cs typeface="Consolas"/>
              </a:rPr>
              <a:t>"exception.class"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).</a:t>
            </a: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startswith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FFAB00"/>
                </a:solidFill>
                <a:latin typeface="Consolas"/>
                <a:cs typeface="Consolas"/>
              </a:rPr>
              <a:t>"org.apache.spark"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))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69971" y="5409100"/>
            <a:ext cx="5797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AB00"/>
                </a:solidFill>
                <a:latin typeface="Arial MT"/>
                <a:cs typeface="Arial MT"/>
              </a:rPr>
              <a:t>Python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6553" y="467176"/>
            <a:ext cx="56108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75" dirty="0">
                <a:latin typeface="Lucida Sans Unicode"/>
                <a:cs typeface="Lucida Sans Unicode"/>
              </a:rPr>
              <a:t>Syste</a:t>
            </a:r>
            <a:r>
              <a:rPr sz="4000" b="0" spc="150" dirty="0">
                <a:latin typeface="Lucida Sans Unicode"/>
                <a:cs typeface="Lucida Sans Unicode"/>
              </a:rPr>
              <a:t>m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105" dirty="0">
                <a:latin typeface="Lucida Sans Unicode"/>
                <a:cs typeface="Lucida Sans Unicode"/>
              </a:rPr>
              <a:t>Lo</a:t>
            </a:r>
            <a:r>
              <a:rPr sz="4000" b="0" spc="-110" dirty="0">
                <a:latin typeface="Lucida Sans Unicode"/>
                <a:cs typeface="Lucida Sans Unicode"/>
              </a:rPr>
              <a:t>g</a:t>
            </a:r>
            <a:r>
              <a:rPr sz="4000" b="0" spc="-254" dirty="0">
                <a:latin typeface="Lucida Sans Unicode"/>
                <a:cs typeface="Lucida Sans Unicode"/>
              </a:rPr>
              <a:t> </a:t>
            </a:r>
            <a:r>
              <a:rPr sz="4000" b="0" spc="-20" dirty="0">
                <a:latin typeface="Lucida Sans Unicode"/>
                <a:cs typeface="Lucida Sans Unicode"/>
              </a:rPr>
              <a:t>Directories</a:t>
            </a:r>
            <a:endParaRPr sz="4000">
              <a:latin typeface="Lucida Sans Unicode"/>
              <a:cs typeface="Lucida Sans Unicod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45045" y="1795081"/>
            <a:ext cx="9126855" cy="3817620"/>
            <a:chOff x="745045" y="1795081"/>
            <a:chExt cx="9126855" cy="3817620"/>
          </a:xfrm>
        </p:grpSpPr>
        <p:sp>
          <p:nvSpPr>
            <p:cNvPr id="4" name="object 4"/>
            <p:cNvSpPr/>
            <p:nvPr/>
          </p:nvSpPr>
          <p:spPr>
            <a:xfrm>
              <a:off x="831062" y="1884679"/>
              <a:ext cx="9041130" cy="3727450"/>
            </a:xfrm>
            <a:custGeom>
              <a:avLst/>
              <a:gdLst/>
              <a:ahLst/>
              <a:cxnLst/>
              <a:rect l="l" t="t" r="r" b="b"/>
              <a:pathLst>
                <a:path w="9041130" h="3727450">
                  <a:moveTo>
                    <a:pt x="9040749" y="1270"/>
                  </a:moveTo>
                  <a:lnTo>
                    <a:pt x="9039771" y="1270"/>
                  </a:lnTo>
                  <a:lnTo>
                    <a:pt x="9039771" y="0"/>
                  </a:lnTo>
                  <a:lnTo>
                    <a:pt x="8949969" y="0"/>
                  </a:lnTo>
                  <a:lnTo>
                    <a:pt x="8949969" y="1270"/>
                  </a:lnTo>
                  <a:lnTo>
                    <a:pt x="8949969" y="4241"/>
                  </a:lnTo>
                  <a:lnTo>
                    <a:pt x="8949957" y="3633901"/>
                  </a:lnTo>
                  <a:lnTo>
                    <a:pt x="9525" y="3633901"/>
                  </a:lnTo>
                  <a:lnTo>
                    <a:pt x="9525" y="3633470"/>
                  </a:lnTo>
                  <a:lnTo>
                    <a:pt x="0" y="3633470"/>
                  </a:lnTo>
                  <a:lnTo>
                    <a:pt x="0" y="3718560"/>
                  </a:lnTo>
                  <a:lnTo>
                    <a:pt x="0" y="3724910"/>
                  </a:lnTo>
                  <a:lnTo>
                    <a:pt x="736" y="3724910"/>
                  </a:lnTo>
                  <a:lnTo>
                    <a:pt x="736" y="3727450"/>
                  </a:lnTo>
                  <a:lnTo>
                    <a:pt x="9040000" y="3727450"/>
                  </a:lnTo>
                  <a:lnTo>
                    <a:pt x="9040000" y="3724910"/>
                  </a:lnTo>
                  <a:lnTo>
                    <a:pt x="9040749" y="3724910"/>
                  </a:lnTo>
                  <a:lnTo>
                    <a:pt x="9040749" y="3718560"/>
                  </a:lnTo>
                  <a:lnTo>
                    <a:pt x="9040749" y="8890"/>
                  </a:lnTo>
                  <a:lnTo>
                    <a:pt x="9040749" y="1270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9808" y="1799844"/>
              <a:ext cx="9031605" cy="3718560"/>
            </a:xfrm>
            <a:custGeom>
              <a:avLst/>
              <a:gdLst/>
              <a:ahLst/>
              <a:cxnLst/>
              <a:rect l="l" t="t" r="r" b="b"/>
              <a:pathLst>
                <a:path w="9031605" h="3718560">
                  <a:moveTo>
                    <a:pt x="0" y="0"/>
                  </a:moveTo>
                  <a:lnTo>
                    <a:pt x="9031224" y="0"/>
                  </a:lnTo>
                  <a:lnTo>
                    <a:pt x="9031224" y="3718560"/>
                  </a:lnTo>
                  <a:lnTo>
                    <a:pt x="0" y="371856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27975" y="1992943"/>
            <a:ext cx="64516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8F7F4"/>
                </a:solidFill>
                <a:latin typeface="Consolas"/>
                <a:cs typeface="Consolas"/>
              </a:rPr>
              <a:t>logs</a:t>
            </a:r>
            <a:r>
              <a:rPr sz="2000" spc="10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F8F7F4"/>
                </a:solidFill>
                <a:latin typeface="Consolas"/>
                <a:cs typeface="Consolas"/>
              </a:rPr>
              <a:t>=</a:t>
            </a:r>
            <a:r>
              <a:rPr sz="2000" spc="1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spark.</a:t>
            </a: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read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.</a:t>
            </a: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json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FFAB00"/>
                </a:solidFill>
                <a:latin typeface="Consolas"/>
                <a:cs typeface="Consolas"/>
              </a:rPr>
              <a:t>"/var/spark/logs.json")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7975" y="2741960"/>
            <a:ext cx="7289800" cy="269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379345">
              <a:lnSpc>
                <a:spcPct val="146000"/>
              </a:lnSpc>
              <a:spcBef>
                <a:spcPts val="95"/>
              </a:spcBef>
            </a:pPr>
            <a:r>
              <a:rPr sz="2000" dirty="0">
                <a:solidFill>
                  <a:srgbClr val="00A971"/>
                </a:solidFill>
                <a:latin typeface="Consolas"/>
                <a:cs typeface="Consolas"/>
              </a:rPr>
              <a:t># To</a:t>
            </a:r>
            <a:r>
              <a:rPr sz="2000" spc="-10" dirty="0">
                <a:solidFill>
                  <a:srgbClr val="00A971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A971"/>
                </a:solidFill>
                <a:latin typeface="Consolas"/>
                <a:cs typeface="Consolas"/>
              </a:rPr>
              <a:t>get</a:t>
            </a:r>
            <a:r>
              <a:rPr sz="2000" dirty="0">
                <a:solidFill>
                  <a:srgbClr val="00A971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A971"/>
                </a:solidFill>
                <a:latin typeface="Consolas"/>
                <a:cs typeface="Consolas"/>
              </a:rPr>
              <a:t>all</a:t>
            </a:r>
            <a:r>
              <a:rPr sz="2000" spc="5" dirty="0">
                <a:solidFill>
                  <a:srgbClr val="00A971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A971"/>
                </a:solidFill>
                <a:latin typeface="Consolas"/>
                <a:cs typeface="Consolas"/>
              </a:rPr>
              <a:t>the</a:t>
            </a:r>
            <a:r>
              <a:rPr sz="2000" spc="5" dirty="0">
                <a:solidFill>
                  <a:srgbClr val="00A971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A971"/>
                </a:solidFill>
                <a:latin typeface="Consolas"/>
                <a:cs typeface="Consolas"/>
              </a:rPr>
              <a:t>executor</a:t>
            </a:r>
            <a:r>
              <a:rPr sz="2000" spc="-10" dirty="0">
                <a:solidFill>
                  <a:srgbClr val="00A971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A971"/>
                </a:solidFill>
                <a:latin typeface="Consolas"/>
                <a:cs typeface="Consolas"/>
              </a:rPr>
              <a:t>loss</a:t>
            </a:r>
            <a:r>
              <a:rPr sz="2000" spc="5" dirty="0">
                <a:solidFill>
                  <a:srgbClr val="00A971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A971"/>
                </a:solidFill>
                <a:latin typeface="Consolas"/>
                <a:cs typeface="Consolas"/>
              </a:rPr>
              <a:t>logs </a:t>
            </a:r>
            <a:r>
              <a:rPr sz="2000" spc="-1085" dirty="0">
                <a:solidFill>
                  <a:srgbClr val="00A971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executor_lost_logs</a:t>
            </a:r>
            <a:r>
              <a:rPr sz="2000" spc="-10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F8F7F4"/>
                </a:solidFill>
                <a:latin typeface="Consolas"/>
                <a:cs typeface="Consolas"/>
              </a:rPr>
              <a:t>= 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logs.</a:t>
            </a: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filter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(</a:t>
            </a:r>
            <a:endParaRPr sz="200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  <a:spcBef>
                <a:spcPts val="1095"/>
              </a:spcBef>
            </a:pP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col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FFAB00"/>
                </a:solidFill>
                <a:latin typeface="Consolas"/>
                <a:cs typeface="Consolas"/>
              </a:rPr>
              <a:t>"msg"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).</a:t>
            </a: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contains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FFAB00"/>
                </a:solidFill>
                <a:latin typeface="Consolas"/>
                <a:cs typeface="Consolas"/>
              </a:rPr>
              <a:t>"Lost</a:t>
            </a:r>
            <a:r>
              <a:rPr sz="2000" spc="5" dirty="0">
                <a:solidFill>
                  <a:srgbClr val="FFAB00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FFAB00"/>
                </a:solidFill>
                <a:latin typeface="Consolas"/>
                <a:cs typeface="Consolas"/>
              </a:rPr>
              <a:t>executor"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))</a:t>
            </a:r>
            <a:endParaRPr sz="2000">
              <a:latin typeface="Consolas"/>
              <a:cs typeface="Consolas"/>
            </a:endParaRPr>
          </a:p>
          <a:p>
            <a:pPr marL="12700" marR="5080">
              <a:lnSpc>
                <a:spcPct val="146000"/>
              </a:lnSpc>
            </a:pPr>
            <a:r>
              <a:rPr sz="2000" dirty="0">
                <a:solidFill>
                  <a:srgbClr val="00A971"/>
                </a:solidFill>
                <a:latin typeface="Consolas"/>
                <a:cs typeface="Consolas"/>
              </a:rPr>
              <a:t>#</a:t>
            </a:r>
            <a:r>
              <a:rPr sz="2000" spc="5" dirty="0">
                <a:solidFill>
                  <a:srgbClr val="00A971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00A971"/>
                </a:solidFill>
                <a:latin typeface="Consolas"/>
                <a:cs typeface="Consolas"/>
              </a:rPr>
              <a:t>To</a:t>
            </a:r>
            <a:r>
              <a:rPr sz="2000" spc="-5" dirty="0">
                <a:solidFill>
                  <a:srgbClr val="00A971"/>
                </a:solidFill>
                <a:latin typeface="Consolas"/>
                <a:cs typeface="Consolas"/>
              </a:rPr>
              <a:t> get</a:t>
            </a:r>
            <a:r>
              <a:rPr sz="2000" spc="10" dirty="0">
                <a:solidFill>
                  <a:srgbClr val="00A971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A971"/>
                </a:solidFill>
                <a:latin typeface="Consolas"/>
                <a:cs typeface="Consolas"/>
              </a:rPr>
              <a:t>all</a:t>
            </a:r>
            <a:r>
              <a:rPr sz="2000" spc="10" dirty="0">
                <a:solidFill>
                  <a:srgbClr val="00A971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A971"/>
                </a:solidFill>
                <a:latin typeface="Consolas"/>
                <a:cs typeface="Consolas"/>
              </a:rPr>
              <a:t>the</a:t>
            </a:r>
            <a:r>
              <a:rPr sz="2000" spc="10" dirty="0">
                <a:solidFill>
                  <a:srgbClr val="00A971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A971"/>
                </a:solidFill>
                <a:latin typeface="Consolas"/>
                <a:cs typeface="Consolas"/>
              </a:rPr>
              <a:t>distributed</a:t>
            </a:r>
            <a:r>
              <a:rPr sz="2000" dirty="0">
                <a:solidFill>
                  <a:srgbClr val="00A971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00A971"/>
                </a:solidFill>
                <a:latin typeface="Consolas"/>
                <a:cs typeface="Consolas"/>
              </a:rPr>
              <a:t>logs</a:t>
            </a:r>
            <a:r>
              <a:rPr sz="2000" dirty="0">
                <a:solidFill>
                  <a:srgbClr val="00A971"/>
                </a:solidFill>
                <a:latin typeface="Consolas"/>
                <a:cs typeface="Consolas"/>
              </a:rPr>
              <a:t> about</a:t>
            </a:r>
            <a:r>
              <a:rPr sz="2000" spc="-5" dirty="0">
                <a:solidFill>
                  <a:srgbClr val="00A971"/>
                </a:solidFill>
                <a:latin typeface="Consolas"/>
                <a:cs typeface="Consolas"/>
              </a:rPr>
              <a:t> executor 289 </a:t>
            </a:r>
            <a:r>
              <a:rPr sz="2000" spc="-1085" dirty="0">
                <a:solidFill>
                  <a:srgbClr val="00A971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executor_289_logs </a:t>
            </a:r>
            <a:r>
              <a:rPr sz="2000" dirty="0">
                <a:solidFill>
                  <a:srgbClr val="F8F7F4"/>
                </a:solidFill>
                <a:latin typeface="Consolas"/>
                <a:cs typeface="Consolas"/>
              </a:rPr>
              <a:t>=</a:t>
            </a:r>
            <a:r>
              <a:rPr sz="2000" spc="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logs.</a:t>
            </a: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filter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(</a:t>
            </a:r>
            <a:endParaRPr sz="2000">
              <a:latin typeface="Consolas"/>
              <a:cs typeface="Consolas"/>
            </a:endParaRPr>
          </a:p>
          <a:p>
            <a:pPr marL="571500">
              <a:lnSpc>
                <a:spcPct val="100000"/>
              </a:lnSpc>
              <a:spcBef>
                <a:spcPts val="1095"/>
              </a:spcBef>
            </a:pPr>
            <a:r>
              <a:rPr sz="2000" spc="-5" dirty="0">
                <a:solidFill>
                  <a:srgbClr val="4299DF"/>
                </a:solidFill>
                <a:latin typeface="Consolas"/>
                <a:cs typeface="Consolas"/>
              </a:rPr>
              <a:t>col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(</a:t>
            </a:r>
            <a:r>
              <a:rPr sz="2000" spc="-5" dirty="0">
                <a:solidFill>
                  <a:srgbClr val="FFAB00"/>
                </a:solidFill>
                <a:latin typeface="Consolas"/>
                <a:cs typeface="Consolas"/>
              </a:rPr>
              <a:t>"context.executor_id"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)</a:t>
            </a:r>
            <a:r>
              <a:rPr sz="2000" spc="5" dirty="0">
                <a:solidFill>
                  <a:srgbClr val="F8F7F4"/>
                </a:solidFill>
                <a:latin typeface="Consolas"/>
                <a:cs typeface="Consolas"/>
              </a:rPr>
              <a:t> </a:t>
            </a:r>
            <a:r>
              <a:rPr sz="2000" spc="-5" dirty="0">
                <a:solidFill>
                  <a:srgbClr val="F8F7F4"/>
                </a:solidFill>
                <a:latin typeface="Consolas"/>
                <a:cs typeface="Consolas"/>
              </a:rPr>
              <a:t>== 289)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55156" y="5097199"/>
            <a:ext cx="5797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AB00"/>
                </a:solidFill>
                <a:latin typeface="Arial MT"/>
                <a:cs typeface="Arial MT"/>
              </a:rPr>
              <a:t>Python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3715" y="2998723"/>
            <a:ext cx="90125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75" dirty="0">
                <a:latin typeface="Lucida Sans Unicode"/>
                <a:cs typeface="Lucida Sans Unicode"/>
              </a:rPr>
              <a:t>Error</a:t>
            </a:r>
            <a:r>
              <a:rPr sz="4800" b="0" spc="-300" dirty="0">
                <a:latin typeface="Lucida Sans Unicode"/>
                <a:cs typeface="Lucida Sans Unicode"/>
              </a:rPr>
              <a:t> </a:t>
            </a:r>
            <a:r>
              <a:rPr sz="4800" b="0" spc="-45" dirty="0">
                <a:latin typeface="Lucida Sans Unicode"/>
                <a:cs typeface="Lucida Sans Unicode"/>
              </a:rPr>
              <a:t>Conditions</a:t>
            </a:r>
            <a:r>
              <a:rPr sz="4800" b="0" spc="-300" dirty="0">
                <a:latin typeface="Lucida Sans Unicode"/>
                <a:cs typeface="Lucida Sans Unicode"/>
              </a:rPr>
              <a:t> </a:t>
            </a:r>
            <a:r>
              <a:rPr sz="4800" b="0" spc="-25" dirty="0">
                <a:latin typeface="Lucida Sans Unicode"/>
                <a:cs typeface="Lucida Sans Unicode"/>
              </a:rPr>
              <a:t>and</a:t>
            </a:r>
            <a:r>
              <a:rPr sz="4800" b="0" spc="-300" dirty="0">
                <a:latin typeface="Lucida Sans Unicode"/>
                <a:cs typeface="Lucida Sans Unicode"/>
              </a:rPr>
              <a:t> </a:t>
            </a:r>
            <a:r>
              <a:rPr sz="4800" b="0" spc="5" dirty="0">
                <a:latin typeface="Lucida Sans Unicode"/>
                <a:cs typeface="Lucida Sans Unicode"/>
              </a:rPr>
              <a:t>Messages</a:t>
            </a:r>
            <a:endParaRPr sz="4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56169" y="289372"/>
            <a:ext cx="9622155" cy="6370955"/>
            <a:chOff x="1356169" y="289372"/>
            <a:chExt cx="9622155" cy="6370955"/>
          </a:xfrm>
        </p:grpSpPr>
        <p:sp>
          <p:nvSpPr>
            <p:cNvPr id="3" name="object 3"/>
            <p:cNvSpPr/>
            <p:nvPr/>
          </p:nvSpPr>
          <p:spPr>
            <a:xfrm>
              <a:off x="1446733" y="655756"/>
              <a:ext cx="9531985" cy="5795010"/>
            </a:xfrm>
            <a:custGeom>
              <a:avLst/>
              <a:gdLst/>
              <a:ahLst/>
              <a:cxnLst/>
              <a:rect l="l" t="t" r="r" b="b"/>
              <a:pathLst>
                <a:path w="9531985" h="5795010">
                  <a:moveTo>
                    <a:pt x="9288767" y="0"/>
                  </a:moveTo>
                  <a:lnTo>
                    <a:pt x="242582" y="0"/>
                  </a:lnTo>
                  <a:lnTo>
                    <a:pt x="230098" y="330"/>
                  </a:lnTo>
                  <a:lnTo>
                    <a:pt x="170307" y="10985"/>
                  </a:lnTo>
                  <a:lnTo>
                    <a:pt x="126809" y="29413"/>
                  </a:lnTo>
                  <a:lnTo>
                    <a:pt x="88150" y="55575"/>
                  </a:lnTo>
                  <a:lnTo>
                    <a:pt x="55283" y="88506"/>
                  </a:lnTo>
                  <a:lnTo>
                    <a:pt x="29184" y="127228"/>
                  </a:lnTo>
                  <a:lnTo>
                    <a:pt x="10845" y="170764"/>
                  </a:lnTo>
                  <a:lnTo>
                    <a:pt x="1275" y="217779"/>
                  </a:lnTo>
                  <a:lnTo>
                    <a:pt x="0" y="5552046"/>
                  </a:lnTo>
                  <a:lnTo>
                    <a:pt x="317" y="5564530"/>
                  </a:lnTo>
                  <a:lnTo>
                    <a:pt x="10985" y="5624322"/>
                  </a:lnTo>
                  <a:lnTo>
                    <a:pt x="29413" y="5667819"/>
                  </a:lnTo>
                  <a:lnTo>
                    <a:pt x="55575" y="5706478"/>
                  </a:lnTo>
                  <a:lnTo>
                    <a:pt x="88493" y="5739345"/>
                  </a:lnTo>
                  <a:lnTo>
                    <a:pt x="127215" y="5765444"/>
                  </a:lnTo>
                  <a:lnTo>
                    <a:pt x="170764" y="5783783"/>
                  </a:lnTo>
                  <a:lnTo>
                    <a:pt x="218008" y="5793384"/>
                  </a:lnTo>
                  <a:lnTo>
                    <a:pt x="242709" y="5794629"/>
                  </a:lnTo>
                  <a:lnTo>
                    <a:pt x="9288881" y="5794629"/>
                  </a:lnTo>
                  <a:lnTo>
                    <a:pt x="9337903" y="5789650"/>
                  </a:lnTo>
                  <a:lnTo>
                    <a:pt x="9355503" y="5785104"/>
                  </a:lnTo>
                  <a:lnTo>
                    <a:pt x="242709" y="5785104"/>
                  </a:lnTo>
                  <a:lnTo>
                    <a:pt x="230581" y="5784799"/>
                  </a:lnTo>
                  <a:lnTo>
                    <a:pt x="173126" y="5774563"/>
                  </a:lnTo>
                  <a:lnTo>
                    <a:pt x="131356" y="5756859"/>
                  </a:lnTo>
                  <a:lnTo>
                    <a:pt x="94195" y="5731713"/>
                  </a:lnTo>
                  <a:lnTo>
                    <a:pt x="62623" y="5700077"/>
                  </a:lnTo>
                  <a:lnTo>
                    <a:pt x="37553" y="5662866"/>
                  </a:lnTo>
                  <a:lnTo>
                    <a:pt x="19926" y="5621045"/>
                  </a:lnTo>
                  <a:lnTo>
                    <a:pt x="10706" y="5575655"/>
                  </a:lnTo>
                  <a:lnTo>
                    <a:pt x="9528" y="242582"/>
                  </a:lnTo>
                  <a:lnTo>
                    <a:pt x="9823" y="230822"/>
                  </a:lnTo>
                  <a:lnTo>
                    <a:pt x="20066" y="173139"/>
                  </a:lnTo>
                  <a:lnTo>
                    <a:pt x="37769" y="131356"/>
                  </a:lnTo>
                  <a:lnTo>
                    <a:pt x="62903" y="94208"/>
                  </a:lnTo>
                  <a:lnTo>
                    <a:pt x="94551" y="62623"/>
                  </a:lnTo>
                  <a:lnTo>
                    <a:pt x="131762" y="37553"/>
                  </a:lnTo>
                  <a:lnTo>
                    <a:pt x="173583" y="19938"/>
                  </a:lnTo>
                  <a:lnTo>
                    <a:pt x="218973" y="10718"/>
                  </a:lnTo>
                  <a:lnTo>
                    <a:pt x="242824" y="9525"/>
                  </a:lnTo>
                  <a:lnTo>
                    <a:pt x="9355556" y="9525"/>
                  </a:lnTo>
                  <a:lnTo>
                    <a:pt x="9337560" y="4914"/>
                  </a:lnTo>
                  <a:lnTo>
                    <a:pt x="9325597" y="2781"/>
                  </a:lnTo>
                  <a:lnTo>
                    <a:pt x="9313456" y="1244"/>
                  </a:lnTo>
                  <a:lnTo>
                    <a:pt x="9301137" y="317"/>
                  </a:lnTo>
                  <a:lnTo>
                    <a:pt x="9288767" y="0"/>
                  </a:lnTo>
                  <a:close/>
                </a:path>
                <a:path w="9531985" h="5795010">
                  <a:moveTo>
                    <a:pt x="9355556" y="9525"/>
                  </a:moveTo>
                  <a:lnTo>
                    <a:pt x="9288767" y="9525"/>
                  </a:lnTo>
                  <a:lnTo>
                    <a:pt x="9300895" y="9829"/>
                  </a:lnTo>
                  <a:lnTo>
                    <a:pt x="9312732" y="10744"/>
                  </a:lnTo>
                  <a:lnTo>
                    <a:pt x="9358337" y="20078"/>
                  </a:lnTo>
                  <a:lnTo>
                    <a:pt x="9400120" y="37769"/>
                  </a:lnTo>
                  <a:lnTo>
                    <a:pt x="9437268" y="62915"/>
                  </a:lnTo>
                  <a:lnTo>
                    <a:pt x="9468853" y="94551"/>
                  </a:lnTo>
                  <a:lnTo>
                    <a:pt x="9493923" y="131762"/>
                  </a:lnTo>
                  <a:lnTo>
                    <a:pt x="9511538" y="173583"/>
                  </a:lnTo>
                  <a:lnTo>
                    <a:pt x="9520758" y="218986"/>
                  </a:lnTo>
                  <a:lnTo>
                    <a:pt x="9521948" y="5552046"/>
                  </a:lnTo>
                  <a:lnTo>
                    <a:pt x="9521640" y="5563806"/>
                  </a:lnTo>
                  <a:lnTo>
                    <a:pt x="9511398" y="5621489"/>
                  </a:lnTo>
                  <a:lnTo>
                    <a:pt x="9493694" y="5663272"/>
                  </a:lnTo>
                  <a:lnTo>
                    <a:pt x="9468561" y="5700420"/>
                  </a:lnTo>
                  <a:lnTo>
                    <a:pt x="9436912" y="5732005"/>
                  </a:lnTo>
                  <a:lnTo>
                    <a:pt x="9399714" y="5757075"/>
                  </a:lnTo>
                  <a:lnTo>
                    <a:pt x="9357880" y="5774702"/>
                  </a:lnTo>
                  <a:lnTo>
                    <a:pt x="9312490" y="5783910"/>
                  </a:lnTo>
                  <a:lnTo>
                    <a:pt x="9288640" y="5785104"/>
                  </a:lnTo>
                  <a:lnTo>
                    <a:pt x="9355503" y="5785104"/>
                  </a:lnTo>
                  <a:lnTo>
                    <a:pt x="9404654" y="5765215"/>
                  </a:lnTo>
                  <a:lnTo>
                    <a:pt x="9443326" y="5739053"/>
                  </a:lnTo>
                  <a:lnTo>
                    <a:pt x="9476193" y="5706135"/>
                  </a:lnTo>
                  <a:lnTo>
                    <a:pt x="9502279" y="5667413"/>
                  </a:lnTo>
                  <a:lnTo>
                    <a:pt x="9520618" y="5623864"/>
                  </a:lnTo>
                  <a:lnTo>
                    <a:pt x="9530201" y="5576849"/>
                  </a:lnTo>
                  <a:lnTo>
                    <a:pt x="9531477" y="242582"/>
                  </a:lnTo>
                  <a:lnTo>
                    <a:pt x="9531146" y="230098"/>
                  </a:lnTo>
                  <a:lnTo>
                    <a:pt x="9520491" y="170319"/>
                  </a:lnTo>
                  <a:lnTo>
                    <a:pt x="9502063" y="126822"/>
                  </a:lnTo>
                  <a:lnTo>
                    <a:pt x="9475901" y="88150"/>
                  </a:lnTo>
                  <a:lnTo>
                    <a:pt x="9442970" y="55283"/>
                  </a:lnTo>
                  <a:lnTo>
                    <a:pt x="9404248" y="29197"/>
                  </a:lnTo>
                  <a:lnTo>
                    <a:pt x="9360712" y="10845"/>
                  </a:lnTo>
                  <a:lnTo>
                    <a:pt x="9355556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60932" y="576069"/>
              <a:ext cx="9522460" cy="5785485"/>
            </a:xfrm>
            <a:custGeom>
              <a:avLst/>
              <a:gdLst/>
              <a:ahLst/>
              <a:cxnLst/>
              <a:rect l="l" t="t" r="r" b="b"/>
              <a:pathLst>
                <a:path w="9522460" h="5785485">
                  <a:moveTo>
                    <a:pt x="0" y="237947"/>
                  </a:moveTo>
                  <a:lnTo>
                    <a:pt x="4834" y="189991"/>
                  </a:lnTo>
                  <a:lnTo>
                    <a:pt x="18698" y="145325"/>
                  </a:lnTo>
                  <a:lnTo>
                    <a:pt x="40636" y="104906"/>
                  </a:lnTo>
                  <a:lnTo>
                    <a:pt x="69691" y="69691"/>
                  </a:lnTo>
                  <a:lnTo>
                    <a:pt x="104906" y="40636"/>
                  </a:lnTo>
                  <a:lnTo>
                    <a:pt x="145325" y="18698"/>
                  </a:lnTo>
                  <a:lnTo>
                    <a:pt x="189991" y="4834"/>
                  </a:lnTo>
                  <a:lnTo>
                    <a:pt x="237947" y="0"/>
                  </a:lnTo>
                  <a:lnTo>
                    <a:pt x="9284004" y="0"/>
                  </a:lnTo>
                  <a:lnTo>
                    <a:pt x="9331960" y="4834"/>
                  </a:lnTo>
                  <a:lnTo>
                    <a:pt x="9376626" y="18698"/>
                  </a:lnTo>
                  <a:lnTo>
                    <a:pt x="9417045" y="40636"/>
                  </a:lnTo>
                  <a:lnTo>
                    <a:pt x="9452260" y="69691"/>
                  </a:lnTo>
                  <a:lnTo>
                    <a:pt x="9481315" y="104906"/>
                  </a:lnTo>
                  <a:lnTo>
                    <a:pt x="9503253" y="145325"/>
                  </a:lnTo>
                  <a:lnTo>
                    <a:pt x="9517117" y="189991"/>
                  </a:lnTo>
                  <a:lnTo>
                    <a:pt x="9521952" y="237947"/>
                  </a:lnTo>
                  <a:lnTo>
                    <a:pt x="9521952" y="5547156"/>
                  </a:lnTo>
                  <a:lnTo>
                    <a:pt x="9517117" y="5595112"/>
                  </a:lnTo>
                  <a:lnTo>
                    <a:pt x="9503253" y="5639778"/>
                  </a:lnTo>
                  <a:lnTo>
                    <a:pt x="9481315" y="5680197"/>
                  </a:lnTo>
                  <a:lnTo>
                    <a:pt x="9452260" y="5715412"/>
                  </a:lnTo>
                  <a:lnTo>
                    <a:pt x="9417045" y="5744467"/>
                  </a:lnTo>
                  <a:lnTo>
                    <a:pt x="9376626" y="5766405"/>
                  </a:lnTo>
                  <a:lnTo>
                    <a:pt x="9331960" y="5780269"/>
                  </a:lnTo>
                  <a:lnTo>
                    <a:pt x="9284004" y="5785104"/>
                  </a:lnTo>
                  <a:lnTo>
                    <a:pt x="237947" y="5785104"/>
                  </a:lnTo>
                  <a:lnTo>
                    <a:pt x="189991" y="5780269"/>
                  </a:lnTo>
                  <a:lnTo>
                    <a:pt x="145325" y="5766405"/>
                  </a:lnTo>
                  <a:lnTo>
                    <a:pt x="104906" y="5744467"/>
                  </a:lnTo>
                  <a:lnTo>
                    <a:pt x="69691" y="5715412"/>
                  </a:lnTo>
                  <a:lnTo>
                    <a:pt x="40636" y="5680197"/>
                  </a:lnTo>
                  <a:lnTo>
                    <a:pt x="18698" y="5639778"/>
                  </a:lnTo>
                  <a:lnTo>
                    <a:pt x="4834" y="5595112"/>
                  </a:lnTo>
                  <a:lnTo>
                    <a:pt x="0" y="5547156"/>
                  </a:lnTo>
                  <a:lnTo>
                    <a:pt x="0" y="237947"/>
                  </a:lnTo>
                  <a:close/>
                </a:path>
              </a:pathLst>
            </a:custGeom>
            <a:ln w="9525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24228" y="1664201"/>
              <a:ext cx="8608060" cy="4438015"/>
            </a:xfrm>
            <a:custGeom>
              <a:avLst/>
              <a:gdLst/>
              <a:ahLst/>
              <a:cxnLst/>
              <a:rect l="l" t="t" r="r" b="b"/>
              <a:pathLst>
                <a:path w="8608060" h="4438015">
                  <a:moveTo>
                    <a:pt x="8336216" y="0"/>
                  </a:moveTo>
                  <a:lnTo>
                    <a:pt x="271335" y="0"/>
                  </a:lnTo>
                  <a:lnTo>
                    <a:pt x="222561" y="4371"/>
                  </a:lnTo>
                  <a:lnTo>
                    <a:pt x="176655" y="16976"/>
                  </a:lnTo>
                  <a:lnTo>
                    <a:pt x="134384" y="37046"/>
                  </a:lnTo>
                  <a:lnTo>
                    <a:pt x="96515" y="63817"/>
                  </a:lnTo>
                  <a:lnTo>
                    <a:pt x="63812" y="96520"/>
                  </a:lnTo>
                  <a:lnTo>
                    <a:pt x="37044" y="134390"/>
                  </a:lnTo>
                  <a:lnTo>
                    <a:pt x="16974" y="176660"/>
                  </a:lnTo>
                  <a:lnTo>
                    <a:pt x="4371" y="222564"/>
                  </a:lnTo>
                  <a:lnTo>
                    <a:pt x="0" y="271335"/>
                  </a:lnTo>
                  <a:lnTo>
                    <a:pt x="0" y="4166565"/>
                  </a:lnTo>
                  <a:lnTo>
                    <a:pt x="4371" y="4215335"/>
                  </a:lnTo>
                  <a:lnTo>
                    <a:pt x="16974" y="4261238"/>
                  </a:lnTo>
                  <a:lnTo>
                    <a:pt x="37044" y="4303506"/>
                  </a:lnTo>
                  <a:lnTo>
                    <a:pt x="63812" y="4341374"/>
                  </a:lnTo>
                  <a:lnTo>
                    <a:pt x="96515" y="4374076"/>
                  </a:lnTo>
                  <a:lnTo>
                    <a:pt x="134384" y="4400844"/>
                  </a:lnTo>
                  <a:lnTo>
                    <a:pt x="176655" y="4420913"/>
                  </a:lnTo>
                  <a:lnTo>
                    <a:pt x="222561" y="4433516"/>
                  </a:lnTo>
                  <a:lnTo>
                    <a:pt x="271335" y="4437888"/>
                  </a:lnTo>
                  <a:lnTo>
                    <a:pt x="8336216" y="4437888"/>
                  </a:lnTo>
                  <a:lnTo>
                    <a:pt x="8384990" y="4433516"/>
                  </a:lnTo>
                  <a:lnTo>
                    <a:pt x="8430896" y="4420913"/>
                  </a:lnTo>
                  <a:lnTo>
                    <a:pt x="8473167" y="4400844"/>
                  </a:lnTo>
                  <a:lnTo>
                    <a:pt x="8511036" y="4374076"/>
                  </a:lnTo>
                  <a:lnTo>
                    <a:pt x="8543739" y="4341374"/>
                  </a:lnTo>
                  <a:lnTo>
                    <a:pt x="8570507" y="4303506"/>
                  </a:lnTo>
                  <a:lnTo>
                    <a:pt x="8590577" y="4261238"/>
                  </a:lnTo>
                  <a:lnTo>
                    <a:pt x="8603180" y="4215335"/>
                  </a:lnTo>
                  <a:lnTo>
                    <a:pt x="8607552" y="4166565"/>
                  </a:lnTo>
                  <a:lnTo>
                    <a:pt x="8607552" y="271335"/>
                  </a:lnTo>
                  <a:lnTo>
                    <a:pt x="8603180" y="222564"/>
                  </a:lnTo>
                  <a:lnTo>
                    <a:pt x="8590577" y="176660"/>
                  </a:lnTo>
                  <a:lnTo>
                    <a:pt x="8570507" y="134390"/>
                  </a:lnTo>
                  <a:lnTo>
                    <a:pt x="8543739" y="96520"/>
                  </a:lnTo>
                  <a:lnTo>
                    <a:pt x="8511036" y="63817"/>
                  </a:lnTo>
                  <a:lnTo>
                    <a:pt x="8473167" y="37046"/>
                  </a:lnTo>
                  <a:lnTo>
                    <a:pt x="8430896" y="16976"/>
                  </a:lnTo>
                  <a:lnTo>
                    <a:pt x="8384990" y="4371"/>
                  </a:lnTo>
                  <a:lnTo>
                    <a:pt x="8336216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24228" y="1664201"/>
              <a:ext cx="8608060" cy="4438015"/>
            </a:xfrm>
            <a:custGeom>
              <a:avLst/>
              <a:gdLst/>
              <a:ahLst/>
              <a:cxnLst/>
              <a:rect l="l" t="t" r="r" b="b"/>
              <a:pathLst>
                <a:path w="8608060" h="4438015">
                  <a:moveTo>
                    <a:pt x="0" y="271335"/>
                  </a:moveTo>
                  <a:lnTo>
                    <a:pt x="4371" y="222564"/>
                  </a:lnTo>
                  <a:lnTo>
                    <a:pt x="16974" y="176660"/>
                  </a:lnTo>
                  <a:lnTo>
                    <a:pt x="37044" y="134390"/>
                  </a:lnTo>
                  <a:lnTo>
                    <a:pt x="63812" y="96520"/>
                  </a:lnTo>
                  <a:lnTo>
                    <a:pt x="96515" y="63817"/>
                  </a:lnTo>
                  <a:lnTo>
                    <a:pt x="134384" y="37046"/>
                  </a:lnTo>
                  <a:lnTo>
                    <a:pt x="176655" y="16976"/>
                  </a:lnTo>
                  <a:lnTo>
                    <a:pt x="222561" y="4371"/>
                  </a:lnTo>
                  <a:lnTo>
                    <a:pt x="271335" y="0"/>
                  </a:lnTo>
                  <a:lnTo>
                    <a:pt x="8336216" y="0"/>
                  </a:lnTo>
                  <a:lnTo>
                    <a:pt x="8384990" y="4371"/>
                  </a:lnTo>
                  <a:lnTo>
                    <a:pt x="8430896" y="16976"/>
                  </a:lnTo>
                  <a:lnTo>
                    <a:pt x="8473167" y="37046"/>
                  </a:lnTo>
                  <a:lnTo>
                    <a:pt x="8511036" y="63817"/>
                  </a:lnTo>
                  <a:lnTo>
                    <a:pt x="8543739" y="96520"/>
                  </a:lnTo>
                  <a:lnTo>
                    <a:pt x="8570507" y="134390"/>
                  </a:lnTo>
                  <a:lnTo>
                    <a:pt x="8590577" y="176660"/>
                  </a:lnTo>
                  <a:lnTo>
                    <a:pt x="8603180" y="222564"/>
                  </a:lnTo>
                  <a:lnTo>
                    <a:pt x="8607552" y="271335"/>
                  </a:lnTo>
                  <a:lnTo>
                    <a:pt x="8607552" y="4166565"/>
                  </a:lnTo>
                  <a:lnTo>
                    <a:pt x="8603180" y="4215335"/>
                  </a:lnTo>
                  <a:lnTo>
                    <a:pt x="8590577" y="4261238"/>
                  </a:lnTo>
                  <a:lnTo>
                    <a:pt x="8570507" y="4303506"/>
                  </a:lnTo>
                  <a:lnTo>
                    <a:pt x="8543739" y="4341374"/>
                  </a:lnTo>
                  <a:lnTo>
                    <a:pt x="8511036" y="4374076"/>
                  </a:lnTo>
                  <a:lnTo>
                    <a:pt x="8473167" y="4400844"/>
                  </a:lnTo>
                  <a:lnTo>
                    <a:pt x="8430896" y="4420913"/>
                  </a:lnTo>
                  <a:lnTo>
                    <a:pt x="8384990" y="4433516"/>
                  </a:lnTo>
                  <a:lnTo>
                    <a:pt x="8336216" y="4437888"/>
                  </a:lnTo>
                  <a:lnTo>
                    <a:pt x="271335" y="4437888"/>
                  </a:lnTo>
                  <a:lnTo>
                    <a:pt x="222561" y="4433516"/>
                  </a:lnTo>
                  <a:lnTo>
                    <a:pt x="176655" y="4420913"/>
                  </a:lnTo>
                  <a:lnTo>
                    <a:pt x="134384" y="4400844"/>
                  </a:lnTo>
                  <a:lnTo>
                    <a:pt x="96515" y="4374076"/>
                  </a:lnTo>
                  <a:lnTo>
                    <a:pt x="63812" y="4341374"/>
                  </a:lnTo>
                  <a:lnTo>
                    <a:pt x="37044" y="4303506"/>
                  </a:lnTo>
                  <a:lnTo>
                    <a:pt x="16974" y="4261238"/>
                  </a:lnTo>
                  <a:lnTo>
                    <a:pt x="4371" y="4215335"/>
                  </a:lnTo>
                  <a:lnTo>
                    <a:pt x="0" y="4166565"/>
                  </a:lnTo>
                  <a:lnTo>
                    <a:pt x="0" y="271335"/>
                  </a:lnTo>
                  <a:close/>
                </a:path>
              </a:pathLst>
            </a:custGeom>
            <a:ln w="9525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27576" y="294134"/>
              <a:ext cx="3733800" cy="570230"/>
            </a:xfrm>
            <a:custGeom>
              <a:avLst/>
              <a:gdLst/>
              <a:ahLst/>
              <a:cxnLst/>
              <a:rect l="l" t="t" r="r" b="b"/>
              <a:pathLst>
                <a:path w="3733800" h="570230">
                  <a:moveTo>
                    <a:pt x="3611816" y="0"/>
                  </a:moveTo>
                  <a:lnTo>
                    <a:pt x="121983" y="0"/>
                  </a:lnTo>
                  <a:lnTo>
                    <a:pt x="74500" y="9585"/>
                  </a:lnTo>
                  <a:lnTo>
                    <a:pt x="35726" y="35726"/>
                  </a:lnTo>
                  <a:lnTo>
                    <a:pt x="9585" y="74500"/>
                  </a:lnTo>
                  <a:lnTo>
                    <a:pt x="0" y="121983"/>
                  </a:lnTo>
                  <a:lnTo>
                    <a:pt x="0" y="447992"/>
                  </a:lnTo>
                  <a:lnTo>
                    <a:pt x="9585" y="495470"/>
                  </a:lnTo>
                  <a:lnTo>
                    <a:pt x="35726" y="534244"/>
                  </a:lnTo>
                  <a:lnTo>
                    <a:pt x="74500" y="560388"/>
                  </a:lnTo>
                  <a:lnTo>
                    <a:pt x="121983" y="569975"/>
                  </a:lnTo>
                  <a:lnTo>
                    <a:pt x="3611816" y="569975"/>
                  </a:lnTo>
                  <a:lnTo>
                    <a:pt x="3659299" y="560388"/>
                  </a:lnTo>
                  <a:lnTo>
                    <a:pt x="3698073" y="534244"/>
                  </a:lnTo>
                  <a:lnTo>
                    <a:pt x="3724214" y="495470"/>
                  </a:lnTo>
                  <a:lnTo>
                    <a:pt x="3733800" y="447992"/>
                  </a:lnTo>
                  <a:lnTo>
                    <a:pt x="3733800" y="121983"/>
                  </a:lnTo>
                  <a:lnTo>
                    <a:pt x="3724214" y="74500"/>
                  </a:lnTo>
                  <a:lnTo>
                    <a:pt x="3698073" y="35726"/>
                  </a:lnTo>
                  <a:lnTo>
                    <a:pt x="3659299" y="9585"/>
                  </a:lnTo>
                  <a:lnTo>
                    <a:pt x="3611816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27576" y="294134"/>
              <a:ext cx="3733800" cy="570230"/>
            </a:xfrm>
            <a:custGeom>
              <a:avLst/>
              <a:gdLst/>
              <a:ahLst/>
              <a:cxnLst/>
              <a:rect l="l" t="t" r="r" b="b"/>
              <a:pathLst>
                <a:path w="3733800" h="570230">
                  <a:moveTo>
                    <a:pt x="0" y="121983"/>
                  </a:moveTo>
                  <a:lnTo>
                    <a:pt x="9585" y="74500"/>
                  </a:lnTo>
                  <a:lnTo>
                    <a:pt x="35726" y="35726"/>
                  </a:lnTo>
                  <a:lnTo>
                    <a:pt x="74500" y="9585"/>
                  </a:lnTo>
                  <a:lnTo>
                    <a:pt x="121983" y="0"/>
                  </a:lnTo>
                  <a:lnTo>
                    <a:pt x="3611816" y="0"/>
                  </a:lnTo>
                  <a:lnTo>
                    <a:pt x="3659299" y="9585"/>
                  </a:lnTo>
                  <a:lnTo>
                    <a:pt x="3698073" y="35726"/>
                  </a:lnTo>
                  <a:lnTo>
                    <a:pt x="3724214" y="74500"/>
                  </a:lnTo>
                  <a:lnTo>
                    <a:pt x="3733800" y="121983"/>
                  </a:lnTo>
                  <a:lnTo>
                    <a:pt x="3733800" y="447992"/>
                  </a:lnTo>
                  <a:lnTo>
                    <a:pt x="3724214" y="495470"/>
                  </a:lnTo>
                  <a:lnTo>
                    <a:pt x="3698073" y="534244"/>
                  </a:lnTo>
                  <a:lnTo>
                    <a:pt x="3659299" y="560388"/>
                  </a:lnTo>
                  <a:lnTo>
                    <a:pt x="3611816" y="569975"/>
                  </a:lnTo>
                  <a:lnTo>
                    <a:pt x="121983" y="569975"/>
                  </a:lnTo>
                  <a:lnTo>
                    <a:pt x="74500" y="560388"/>
                  </a:lnTo>
                  <a:lnTo>
                    <a:pt x="35726" y="534244"/>
                  </a:lnTo>
                  <a:lnTo>
                    <a:pt x="9585" y="495470"/>
                  </a:lnTo>
                  <a:lnTo>
                    <a:pt x="0" y="447992"/>
                  </a:lnTo>
                  <a:lnTo>
                    <a:pt x="0" y="121983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642832" y="306118"/>
            <a:ext cx="2903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Error</a:t>
            </a:r>
            <a:r>
              <a:rPr sz="3000" spc="-8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F8F7F4"/>
                </a:solidFill>
                <a:latin typeface="Microsoft Sans Serif"/>
                <a:cs typeface="Microsoft Sans Serif"/>
              </a:rPr>
              <a:t>Conditions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8220" y="1035922"/>
            <a:ext cx="7906384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195" dirty="0">
                <a:solidFill>
                  <a:srgbClr val="F8F7F4"/>
                </a:solidFill>
                <a:latin typeface="Microsoft Sans Serif"/>
                <a:cs typeface="Microsoft Sans Serif"/>
              </a:rPr>
              <a:t>800+</a:t>
            </a:r>
            <a:r>
              <a:rPr sz="25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8F7F4"/>
                </a:solidFill>
                <a:latin typeface="Microsoft Sans Serif"/>
                <a:cs typeface="Microsoft Sans Serif"/>
              </a:rPr>
              <a:t>top-frequency</a:t>
            </a:r>
            <a:r>
              <a:rPr sz="2500" spc="3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8F7F4"/>
                </a:solidFill>
                <a:latin typeface="Microsoft Sans Serif"/>
                <a:cs typeface="Microsoft Sans Serif"/>
              </a:rPr>
              <a:t>error</a:t>
            </a:r>
            <a:r>
              <a:rPr sz="2500" spc="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8F7F4"/>
                </a:solidFill>
                <a:latin typeface="Microsoft Sans Serif"/>
                <a:cs typeface="Microsoft Sans Serif"/>
              </a:rPr>
              <a:t>conditions</a:t>
            </a:r>
            <a:r>
              <a:rPr sz="25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from</a:t>
            </a:r>
            <a:r>
              <a:rPr sz="25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8F7F4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5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server.</a:t>
            </a:r>
            <a:endParaRPr sz="25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9048" y="1882140"/>
            <a:ext cx="7828775" cy="406145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56169" y="575886"/>
            <a:ext cx="9622155" cy="6084570"/>
            <a:chOff x="1356169" y="575886"/>
            <a:chExt cx="9622155" cy="6084570"/>
          </a:xfrm>
        </p:grpSpPr>
        <p:sp>
          <p:nvSpPr>
            <p:cNvPr id="3" name="object 3"/>
            <p:cNvSpPr/>
            <p:nvPr/>
          </p:nvSpPr>
          <p:spPr>
            <a:xfrm>
              <a:off x="1446731" y="943792"/>
              <a:ext cx="9531985" cy="5506720"/>
            </a:xfrm>
            <a:custGeom>
              <a:avLst/>
              <a:gdLst/>
              <a:ahLst/>
              <a:cxnLst/>
              <a:rect l="l" t="t" r="r" b="b"/>
              <a:pathLst>
                <a:path w="9531985" h="5506720">
                  <a:moveTo>
                    <a:pt x="9300616" y="0"/>
                  </a:moveTo>
                  <a:lnTo>
                    <a:pt x="230733" y="0"/>
                  </a:lnTo>
                  <a:lnTo>
                    <a:pt x="218859" y="304"/>
                  </a:lnTo>
                  <a:lnTo>
                    <a:pt x="161988" y="10452"/>
                  </a:lnTo>
                  <a:lnTo>
                    <a:pt x="120611" y="27978"/>
                  </a:lnTo>
                  <a:lnTo>
                    <a:pt x="83832" y="52870"/>
                  </a:lnTo>
                  <a:lnTo>
                    <a:pt x="52577" y="84188"/>
                  </a:lnTo>
                  <a:lnTo>
                    <a:pt x="27762" y="121018"/>
                  </a:lnTo>
                  <a:lnTo>
                    <a:pt x="10312" y="162433"/>
                  </a:lnTo>
                  <a:lnTo>
                    <a:pt x="1181" y="207378"/>
                  </a:lnTo>
                  <a:lnTo>
                    <a:pt x="0" y="5275859"/>
                  </a:lnTo>
                  <a:lnTo>
                    <a:pt x="304" y="5287733"/>
                  </a:lnTo>
                  <a:lnTo>
                    <a:pt x="10452" y="5344604"/>
                  </a:lnTo>
                  <a:lnTo>
                    <a:pt x="27978" y="5385981"/>
                  </a:lnTo>
                  <a:lnTo>
                    <a:pt x="52870" y="5422760"/>
                  </a:lnTo>
                  <a:lnTo>
                    <a:pt x="84188" y="5454015"/>
                  </a:lnTo>
                  <a:lnTo>
                    <a:pt x="121018" y="5478830"/>
                  </a:lnTo>
                  <a:lnTo>
                    <a:pt x="162432" y="5496280"/>
                  </a:lnTo>
                  <a:lnTo>
                    <a:pt x="207378" y="5505411"/>
                  </a:lnTo>
                  <a:lnTo>
                    <a:pt x="230860" y="5506593"/>
                  </a:lnTo>
                  <a:lnTo>
                    <a:pt x="9300743" y="5506593"/>
                  </a:lnTo>
                  <a:lnTo>
                    <a:pt x="9312617" y="5506288"/>
                  </a:lnTo>
                  <a:lnTo>
                    <a:pt x="9324454" y="5505373"/>
                  </a:lnTo>
                  <a:lnTo>
                    <a:pt x="9347365" y="5501855"/>
                  </a:lnTo>
                  <a:lnTo>
                    <a:pt x="9365899" y="5497068"/>
                  </a:lnTo>
                  <a:lnTo>
                    <a:pt x="230860" y="5497068"/>
                  </a:lnTo>
                  <a:lnTo>
                    <a:pt x="219341" y="5496775"/>
                  </a:lnTo>
                  <a:lnTo>
                    <a:pt x="164807" y="5487060"/>
                  </a:lnTo>
                  <a:lnTo>
                    <a:pt x="125145" y="5470258"/>
                  </a:lnTo>
                  <a:lnTo>
                    <a:pt x="89890" y="5446395"/>
                  </a:lnTo>
                  <a:lnTo>
                    <a:pt x="59918" y="5416346"/>
                  </a:lnTo>
                  <a:lnTo>
                    <a:pt x="36118" y="5381040"/>
                  </a:lnTo>
                  <a:lnTo>
                    <a:pt x="19392" y="5341327"/>
                  </a:lnTo>
                  <a:lnTo>
                    <a:pt x="10629" y="5298135"/>
                  </a:lnTo>
                  <a:lnTo>
                    <a:pt x="9528" y="230733"/>
                  </a:lnTo>
                  <a:lnTo>
                    <a:pt x="9810" y="219583"/>
                  </a:lnTo>
                  <a:lnTo>
                    <a:pt x="19532" y="164807"/>
                  </a:lnTo>
                  <a:lnTo>
                    <a:pt x="36334" y="125158"/>
                  </a:lnTo>
                  <a:lnTo>
                    <a:pt x="60197" y="89890"/>
                  </a:lnTo>
                  <a:lnTo>
                    <a:pt x="90246" y="59918"/>
                  </a:lnTo>
                  <a:lnTo>
                    <a:pt x="125552" y="36118"/>
                  </a:lnTo>
                  <a:lnTo>
                    <a:pt x="165252" y="19405"/>
                  </a:lnTo>
                  <a:lnTo>
                    <a:pt x="208457" y="10642"/>
                  </a:lnTo>
                  <a:lnTo>
                    <a:pt x="230974" y="9525"/>
                  </a:lnTo>
                  <a:lnTo>
                    <a:pt x="9365966" y="9525"/>
                  </a:lnTo>
                  <a:lnTo>
                    <a:pt x="9346907" y="4648"/>
                  </a:lnTo>
                  <a:lnTo>
                    <a:pt x="9324098" y="1181"/>
                  </a:lnTo>
                  <a:lnTo>
                    <a:pt x="9312376" y="292"/>
                  </a:lnTo>
                  <a:lnTo>
                    <a:pt x="9300616" y="0"/>
                  </a:lnTo>
                  <a:close/>
                </a:path>
                <a:path w="9531985" h="5506720">
                  <a:moveTo>
                    <a:pt x="9365966" y="9525"/>
                  </a:moveTo>
                  <a:lnTo>
                    <a:pt x="9300616" y="9525"/>
                  </a:lnTo>
                  <a:lnTo>
                    <a:pt x="9312135" y="9817"/>
                  </a:lnTo>
                  <a:lnTo>
                    <a:pt x="9323374" y="10680"/>
                  </a:lnTo>
                  <a:lnTo>
                    <a:pt x="9366669" y="19545"/>
                  </a:lnTo>
                  <a:lnTo>
                    <a:pt x="9406318" y="36347"/>
                  </a:lnTo>
                  <a:lnTo>
                    <a:pt x="9441586" y="60210"/>
                  </a:lnTo>
                  <a:lnTo>
                    <a:pt x="9471558" y="90246"/>
                  </a:lnTo>
                  <a:lnTo>
                    <a:pt x="9495358" y="125564"/>
                  </a:lnTo>
                  <a:lnTo>
                    <a:pt x="9512071" y="165265"/>
                  </a:lnTo>
                  <a:lnTo>
                    <a:pt x="9520834" y="208457"/>
                  </a:lnTo>
                  <a:lnTo>
                    <a:pt x="9521948" y="5275859"/>
                  </a:lnTo>
                  <a:lnTo>
                    <a:pt x="9521666" y="5287010"/>
                  </a:lnTo>
                  <a:lnTo>
                    <a:pt x="9511931" y="5341785"/>
                  </a:lnTo>
                  <a:lnTo>
                    <a:pt x="9495129" y="5381434"/>
                  </a:lnTo>
                  <a:lnTo>
                    <a:pt x="9471266" y="5416702"/>
                  </a:lnTo>
                  <a:lnTo>
                    <a:pt x="9441230" y="5446674"/>
                  </a:lnTo>
                  <a:lnTo>
                    <a:pt x="9405912" y="5470474"/>
                  </a:lnTo>
                  <a:lnTo>
                    <a:pt x="9366211" y="5487200"/>
                  </a:lnTo>
                  <a:lnTo>
                    <a:pt x="9323019" y="5495963"/>
                  </a:lnTo>
                  <a:lnTo>
                    <a:pt x="9300502" y="5497068"/>
                  </a:lnTo>
                  <a:lnTo>
                    <a:pt x="9365899" y="5497068"/>
                  </a:lnTo>
                  <a:lnTo>
                    <a:pt x="9410865" y="5478614"/>
                  </a:lnTo>
                  <a:lnTo>
                    <a:pt x="9447631" y="5453722"/>
                  </a:lnTo>
                  <a:lnTo>
                    <a:pt x="9478899" y="5422404"/>
                  </a:lnTo>
                  <a:lnTo>
                    <a:pt x="9503714" y="5385574"/>
                  </a:lnTo>
                  <a:lnTo>
                    <a:pt x="9521164" y="5344160"/>
                  </a:lnTo>
                  <a:lnTo>
                    <a:pt x="9530241" y="5299570"/>
                  </a:lnTo>
                  <a:lnTo>
                    <a:pt x="9531477" y="230733"/>
                  </a:lnTo>
                  <a:lnTo>
                    <a:pt x="9531172" y="218859"/>
                  </a:lnTo>
                  <a:lnTo>
                    <a:pt x="9521024" y="161988"/>
                  </a:lnTo>
                  <a:lnTo>
                    <a:pt x="9503498" y="120611"/>
                  </a:lnTo>
                  <a:lnTo>
                    <a:pt x="9478606" y="83832"/>
                  </a:lnTo>
                  <a:lnTo>
                    <a:pt x="9447288" y="52578"/>
                  </a:lnTo>
                  <a:lnTo>
                    <a:pt x="9410458" y="27762"/>
                  </a:lnTo>
                  <a:lnTo>
                    <a:pt x="9369044" y="10312"/>
                  </a:lnTo>
                  <a:lnTo>
                    <a:pt x="9365966" y="9525"/>
                  </a:lnTo>
                  <a:close/>
                </a:path>
              </a:pathLst>
            </a:custGeom>
            <a:solidFill>
              <a:srgbClr val="1B51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60932" y="864104"/>
              <a:ext cx="9522460" cy="5497195"/>
            </a:xfrm>
            <a:custGeom>
              <a:avLst/>
              <a:gdLst/>
              <a:ahLst/>
              <a:cxnLst/>
              <a:rect l="l" t="t" r="r" b="b"/>
              <a:pathLst>
                <a:path w="9522460" h="5497195">
                  <a:moveTo>
                    <a:pt x="0" y="226098"/>
                  </a:moveTo>
                  <a:lnTo>
                    <a:pt x="4593" y="180532"/>
                  </a:lnTo>
                  <a:lnTo>
                    <a:pt x="17768" y="138092"/>
                  </a:lnTo>
                  <a:lnTo>
                    <a:pt x="38615" y="99686"/>
                  </a:lnTo>
                  <a:lnTo>
                    <a:pt x="66224" y="66224"/>
                  </a:lnTo>
                  <a:lnTo>
                    <a:pt x="99686" y="38615"/>
                  </a:lnTo>
                  <a:lnTo>
                    <a:pt x="138092" y="17768"/>
                  </a:lnTo>
                  <a:lnTo>
                    <a:pt x="180532" y="4593"/>
                  </a:lnTo>
                  <a:lnTo>
                    <a:pt x="226098" y="0"/>
                  </a:lnTo>
                  <a:lnTo>
                    <a:pt x="9295853" y="0"/>
                  </a:lnTo>
                  <a:lnTo>
                    <a:pt x="9341419" y="4593"/>
                  </a:lnTo>
                  <a:lnTo>
                    <a:pt x="9383859" y="17768"/>
                  </a:lnTo>
                  <a:lnTo>
                    <a:pt x="9422265" y="38615"/>
                  </a:lnTo>
                  <a:lnTo>
                    <a:pt x="9455727" y="66224"/>
                  </a:lnTo>
                  <a:lnTo>
                    <a:pt x="9483336" y="99686"/>
                  </a:lnTo>
                  <a:lnTo>
                    <a:pt x="9504183" y="138092"/>
                  </a:lnTo>
                  <a:lnTo>
                    <a:pt x="9517358" y="180532"/>
                  </a:lnTo>
                  <a:lnTo>
                    <a:pt x="9521952" y="226098"/>
                  </a:lnTo>
                  <a:lnTo>
                    <a:pt x="9521952" y="5270982"/>
                  </a:lnTo>
                  <a:lnTo>
                    <a:pt x="9517358" y="5316547"/>
                  </a:lnTo>
                  <a:lnTo>
                    <a:pt x="9504183" y="5358986"/>
                  </a:lnTo>
                  <a:lnTo>
                    <a:pt x="9483336" y="5397390"/>
                  </a:lnTo>
                  <a:lnTo>
                    <a:pt x="9455727" y="5430850"/>
                  </a:lnTo>
                  <a:lnTo>
                    <a:pt x="9422265" y="5458456"/>
                  </a:lnTo>
                  <a:lnTo>
                    <a:pt x="9383859" y="5479301"/>
                  </a:lnTo>
                  <a:lnTo>
                    <a:pt x="9341419" y="5492474"/>
                  </a:lnTo>
                  <a:lnTo>
                    <a:pt x="9295853" y="5497068"/>
                  </a:lnTo>
                  <a:lnTo>
                    <a:pt x="226098" y="5497068"/>
                  </a:lnTo>
                  <a:lnTo>
                    <a:pt x="180532" y="5492474"/>
                  </a:lnTo>
                  <a:lnTo>
                    <a:pt x="138092" y="5479301"/>
                  </a:lnTo>
                  <a:lnTo>
                    <a:pt x="99686" y="5458456"/>
                  </a:lnTo>
                  <a:lnTo>
                    <a:pt x="66224" y="5430850"/>
                  </a:lnTo>
                  <a:lnTo>
                    <a:pt x="38615" y="5397390"/>
                  </a:lnTo>
                  <a:lnTo>
                    <a:pt x="17768" y="5358986"/>
                  </a:lnTo>
                  <a:lnTo>
                    <a:pt x="4593" y="5316547"/>
                  </a:lnTo>
                  <a:lnTo>
                    <a:pt x="0" y="5270982"/>
                  </a:lnTo>
                  <a:lnTo>
                    <a:pt x="0" y="226098"/>
                  </a:lnTo>
                  <a:close/>
                </a:path>
              </a:pathLst>
            </a:custGeom>
            <a:ln w="9525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24228" y="1952241"/>
              <a:ext cx="8608060" cy="4150360"/>
            </a:xfrm>
            <a:custGeom>
              <a:avLst/>
              <a:gdLst/>
              <a:ahLst/>
              <a:cxnLst/>
              <a:rect l="l" t="t" r="r" b="b"/>
              <a:pathLst>
                <a:path w="8608060" h="4150360">
                  <a:moveTo>
                    <a:pt x="8353831" y="0"/>
                  </a:moveTo>
                  <a:lnTo>
                    <a:pt x="253720" y="0"/>
                  </a:lnTo>
                  <a:lnTo>
                    <a:pt x="208112" y="4088"/>
                  </a:lnTo>
                  <a:lnTo>
                    <a:pt x="165186" y="15874"/>
                  </a:lnTo>
                  <a:lnTo>
                    <a:pt x="125660" y="34641"/>
                  </a:lnTo>
                  <a:lnTo>
                    <a:pt x="90249" y="59674"/>
                  </a:lnTo>
                  <a:lnTo>
                    <a:pt x="59670" y="90254"/>
                  </a:lnTo>
                  <a:lnTo>
                    <a:pt x="34639" y="125666"/>
                  </a:lnTo>
                  <a:lnTo>
                    <a:pt x="15872" y="165192"/>
                  </a:lnTo>
                  <a:lnTo>
                    <a:pt x="4087" y="208115"/>
                  </a:lnTo>
                  <a:lnTo>
                    <a:pt x="0" y="253720"/>
                  </a:lnTo>
                  <a:lnTo>
                    <a:pt x="0" y="3896131"/>
                  </a:lnTo>
                  <a:lnTo>
                    <a:pt x="4087" y="3941739"/>
                  </a:lnTo>
                  <a:lnTo>
                    <a:pt x="15872" y="3984665"/>
                  </a:lnTo>
                  <a:lnTo>
                    <a:pt x="34639" y="4024191"/>
                  </a:lnTo>
                  <a:lnTo>
                    <a:pt x="59670" y="4059602"/>
                  </a:lnTo>
                  <a:lnTo>
                    <a:pt x="90249" y="4090181"/>
                  </a:lnTo>
                  <a:lnTo>
                    <a:pt x="125660" y="4115212"/>
                  </a:lnTo>
                  <a:lnTo>
                    <a:pt x="165186" y="4133979"/>
                  </a:lnTo>
                  <a:lnTo>
                    <a:pt x="208112" y="4145764"/>
                  </a:lnTo>
                  <a:lnTo>
                    <a:pt x="253720" y="4149852"/>
                  </a:lnTo>
                  <a:lnTo>
                    <a:pt x="8353831" y="4149852"/>
                  </a:lnTo>
                  <a:lnTo>
                    <a:pt x="8399439" y="4145764"/>
                  </a:lnTo>
                  <a:lnTo>
                    <a:pt x="8442365" y="4133979"/>
                  </a:lnTo>
                  <a:lnTo>
                    <a:pt x="8481891" y="4115212"/>
                  </a:lnTo>
                  <a:lnTo>
                    <a:pt x="8517302" y="4090181"/>
                  </a:lnTo>
                  <a:lnTo>
                    <a:pt x="8547881" y="4059602"/>
                  </a:lnTo>
                  <a:lnTo>
                    <a:pt x="8572912" y="4024191"/>
                  </a:lnTo>
                  <a:lnTo>
                    <a:pt x="8591679" y="3984665"/>
                  </a:lnTo>
                  <a:lnTo>
                    <a:pt x="8603464" y="3941739"/>
                  </a:lnTo>
                  <a:lnTo>
                    <a:pt x="8607552" y="3896131"/>
                  </a:lnTo>
                  <a:lnTo>
                    <a:pt x="8607552" y="253720"/>
                  </a:lnTo>
                  <a:lnTo>
                    <a:pt x="8603464" y="208115"/>
                  </a:lnTo>
                  <a:lnTo>
                    <a:pt x="8591679" y="165192"/>
                  </a:lnTo>
                  <a:lnTo>
                    <a:pt x="8572912" y="125666"/>
                  </a:lnTo>
                  <a:lnTo>
                    <a:pt x="8547881" y="90254"/>
                  </a:lnTo>
                  <a:lnTo>
                    <a:pt x="8517302" y="59674"/>
                  </a:lnTo>
                  <a:lnTo>
                    <a:pt x="8481891" y="34641"/>
                  </a:lnTo>
                  <a:lnTo>
                    <a:pt x="8442365" y="15874"/>
                  </a:lnTo>
                  <a:lnTo>
                    <a:pt x="8399439" y="4088"/>
                  </a:lnTo>
                  <a:lnTo>
                    <a:pt x="8353831" y="0"/>
                  </a:lnTo>
                  <a:close/>
                </a:path>
              </a:pathLst>
            </a:custGeom>
            <a:solidFill>
              <a:srgbClr val="F8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24228" y="1952241"/>
              <a:ext cx="8608060" cy="4150360"/>
            </a:xfrm>
            <a:custGeom>
              <a:avLst/>
              <a:gdLst/>
              <a:ahLst/>
              <a:cxnLst/>
              <a:rect l="l" t="t" r="r" b="b"/>
              <a:pathLst>
                <a:path w="8608060" h="4150360">
                  <a:moveTo>
                    <a:pt x="0" y="253720"/>
                  </a:moveTo>
                  <a:lnTo>
                    <a:pt x="4087" y="208115"/>
                  </a:lnTo>
                  <a:lnTo>
                    <a:pt x="15872" y="165192"/>
                  </a:lnTo>
                  <a:lnTo>
                    <a:pt x="34639" y="125666"/>
                  </a:lnTo>
                  <a:lnTo>
                    <a:pt x="59670" y="90254"/>
                  </a:lnTo>
                  <a:lnTo>
                    <a:pt x="90249" y="59674"/>
                  </a:lnTo>
                  <a:lnTo>
                    <a:pt x="125660" y="34641"/>
                  </a:lnTo>
                  <a:lnTo>
                    <a:pt x="165186" y="15874"/>
                  </a:lnTo>
                  <a:lnTo>
                    <a:pt x="208112" y="4088"/>
                  </a:lnTo>
                  <a:lnTo>
                    <a:pt x="253720" y="0"/>
                  </a:lnTo>
                  <a:lnTo>
                    <a:pt x="8353831" y="0"/>
                  </a:lnTo>
                  <a:lnTo>
                    <a:pt x="8399439" y="4088"/>
                  </a:lnTo>
                  <a:lnTo>
                    <a:pt x="8442365" y="15874"/>
                  </a:lnTo>
                  <a:lnTo>
                    <a:pt x="8481891" y="34641"/>
                  </a:lnTo>
                  <a:lnTo>
                    <a:pt x="8517302" y="59674"/>
                  </a:lnTo>
                  <a:lnTo>
                    <a:pt x="8547881" y="90254"/>
                  </a:lnTo>
                  <a:lnTo>
                    <a:pt x="8572912" y="125666"/>
                  </a:lnTo>
                  <a:lnTo>
                    <a:pt x="8591679" y="165192"/>
                  </a:lnTo>
                  <a:lnTo>
                    <a:pt x="8603464" y="208115"/>
                  </a:lnTo>
                  <a:lnTo>
                    <a:pt x="8607552" y="253720"/>
                  </a:lnTo>
                  <a:lnTo>
                    <a:pt x="8607552" y="3896131"/>
                  </a:lnTo>
                  <a:lnTo>
                    <a:pt x="8603464" y="3941739"/>
                  </a:lnTo>
                  <a:lnTo>
                    <a:pt x="8591679" y="3984665"/>
                  </a:lnTo>
                  <a:lnTo>
                    <a:pt x="8572912" y="4024191"/>
                  </a:lnTo>
                  <a:lnTo>
                    <a:pt x="8547881" y="4059602"/>
                  </a:lnTo>
                  <a:lnTo>
                    <a:pt x="8517302" y="4090181"/>
                  </a:lnTo>
                  <a:lnTo>
                    <a:pt x="8481891" y="4115212"/>
                  </a:lnTo>
                  <a:lnTo>
                    <a:pt x="8442365" y="4133979"/>
                  </a:lnTo>
                  <a:lnTo>
                    <a:pt x="8399439" y="4145764"/>
                  </a:lnTo>
                  <a:lnTo>
                    <a:pt x="8353831" y="4149852"/>
                  </a:lnTo>
                  <a:lnTo>
                    <a:pt x="253720" y="4149852"/>
                  </a:lnTo>
                  <a:lnTo>
                    <a:pt x="208112" y="4145764"/>
                  </a:lnTo>
                  <a:lnTo>
                    <a:pt x="165186" y="4133979"/>
                  </a:lnTo>
                  <a:lnTo>
                    <a:pt x="125660" y="4115212"/>
                  </a:lnTo>
                  <a:lnTo>
                    <a:pt x="90249" y="4090181"/>
                  </a:lnTo>
                  <a:lnTo>
                    <a:pt x="59670" y="4059602"/>
                  </a:lnTo>
                  <a:lnTo>
                    <a:pt x="34639" y="4024191"/>
                  </a:lnTo>
                  <a:lnTo>
                    <a:pt x="15872" y="3984665"/>
                  </a:lnTo>
                  <a:lnTo>
                    <a:pt x="4087" y="3941739"/>
                  </a:lnTo>
                  <a:lnTo>
                    <a:pt x="0" y="3896131"/>
                  </a:lnTo>
                  <a:lnTo>
                    <a:pt x="0" y="253720"/>
                  </a:lnTo>
                  <a:close/>
                </a:path>
              </a:pathLst>
            </a:custGeom>
            <a:ln w="9525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32048" y="580649"/>
              <a:ext cx="5325110" cy="570230"/>
            </a:xfrm>
            <a:custGeom>
              <a:avLst/>
              <a:gdLst/>
              <a:ahLst/>
              <a:cxnLst/>
              <a:rect l="l" t="t" r="r" b="b"/>
              <a:pathLst>
                <a:path w="5325109" h="570230">
                  <a:moveTo>
                    <a:pt x="5202872" y="0"/>
                  </a:moveTo>
                  <a:lnTo>
                    <a:pt x="121983" y="0"/>
                  </a:lnTo>
                  <a:lnTo>
                    <a:pt x="74500" y="9585"/>
                  </a:lnTo>
                  <a:lnTo>
                    <a:pt x="35726" y="35726"/>
                  </a:lnTo>
                  <a:lnTo>
                    <a:pt x="9585" y="74500"/>
                  </a:lnTo>
                  <a:lnTo>
                    <a:pt x="0" y="121983"/>
                  </a:lnTo>
                  <a:lnTo>
                    <a:pt x="0" y="447979"/>
                  </a:lnTo>
                  <a:lnTo>
                    <a:pt x="9585" y="495464"/>
                  </a:lnTo>
                  <a:lnTo>
                    <a:pt x="35726" y="534242"/>
                  </a:lnTo>
                  <a:lnTo>
                    <a:pt x="74500" y="560388"/>
                  </a:lnTo>
                  <a:lnTo>
                    <a:pt x="121983" y="569976"/>
                  </a:lnTo>
                  <a:lnTo>
                    <a:pt x="5202872" y="569976"/>
                  </a:lnTo>
                  <a:lnTo>
                    <a:pt x="5250355" y="560388"/>
                  </a:lnTo>
                  <a:lnTo>
                    <a:pt x="5289129" y="534242"/>
                  </a:lnTo>
                  <a:lnTo>
                    <a:pt x="5315270" y="495464"/>
                  </a:lnTo>
                  <a:lnTo>
                    <a:pt x="5324856" y="447979"/>
                  </a:lnTo>
                  <a:lnTo>
                    <a:pt x="5324856" y="121983"/>
                  </a:lnTo>
                  <a:lnTo>
                    <a:pt x="5315270" y="74500"/>
                  </a:lnTo>
                  <a:lnTo>
                    <a:pt x="5289129" y="35726"/>
                  </a:lnTo>
                  <a:lnTo>
                    <a:pt x="5250355" y="9585"/>
                  </a:lnTo>
                  <a:lnTo>
                    <a:pt x="5202872" y="0"/>
                  </a:lnTo>
                  <a:close/>
                </a:path>
              </a:pathLst>
            </a:custGeom>
            <a:solidFill>
              <a:srgbClr val="1B30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32048" y="580649"/>
              <a:ext cx="5325110" cy="570230"/>
            </a:xfrm>
            <a:custGeom>
              <a:avLst/>
              <a:gdLst/>
              <a:ahLst/>
              <a:cxnLst/>
              <a:rect l="l" t="t" r="r" b="b"/>
              <a:pathLst>
                <a:path w="5325109" h="570230">
                  <a:moveTo>
                    <a:pt x="0" y="121983"/>
                  </a:moveTo>
                  <a:lnTo>
                    <a:pt x="9585" y="74500"/>
                  </a:lnTo>
                  <a:lnTo>
                    <a:pt x="35726" y="35726"/>
                  </a:lnTo>
                  <a:lnTo>
                    <a:pt x="74500" y="9585"/>
                  </a:lnTo>
                  <a:lnTo>
                    <a:pt x="121983" y="0"/>
                  </a:lnTo>
                  <a:lnTo>
                    <a:pt x="5202872" y="0"/>
                  </a:lnTo>
                  <a:lnTo>
                    <a:pt x="5250355" y="9585"/>
                  </a:lnTo>
                  <a:lnTo>
                    <a:pt x="5289129" y="35726"/>
                  </a:lnTo>
                  <a:lnTo>
                    <a:pt x="5315270" y="74500"/>
                  </a:lnTo>
                  <a:lnTo>
                    <a:pt x="5324856" y="121983"/>
                  </a:lnTo>
                  <a:lnTo>
                    <a:pt x="5324856" y="447979"/>
                  </a:lnTo>
                  <a:lnTo>
                    <a:pt x="5315270" y="495464"/>
                  </a:lnTo>
                  <a:lnTo>
                    <a:pt x="5289129" y="534242"/>
                  </a:lnTo>
                  <a:lnTo>
                    <a:pt x="5250355" y="560388"/>
                  </a:lnTo>
                  <a:lnTo>
                    <a:pt x="5202872" y="569976"/>
                  </a:lnTo>
                  <a:lnTo>
                    <a:pt x="121983" y="569976"/>
                  </a:lnTo>
                  <a:lnTo>
                    <a:pt x="74500" y="560388"/>
                  </a:lnTo>
                  <a:lnTo>
                    <a:pt x="35726" y="534242"/>
                  </a:lnTo>
                  <a:lnTo>
                    <a:pt x="9585" y="495464"/>
                  </a:lnTo>
                  <a:lnTo>
                    <a:pt x="0" y="447979"/>
                  </a:lnTo>
                  <a:lnTo>
                    <a:pt x="0" y="121983"/>
                  </a:lnTo>
                  <a:close/>
                </a:path>
              </a:pathLst>
            </a:custGeom>
            <a:ln w="9525">
              <a:solidFill>
                <a:srgbClr val="F8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672997" y="592184"/>
            <a:ext cx="48412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" dirty="0">
                <a:solidFill>
                  <a:srgbClr val="F8F7F4"/>
                </a:solidFill>
                <a:latin typeface="Microsoft Sans Serif"/>
                <a:cs typeface="Microsoft Sans Serif"/>
              </a:rPr>
              <a:t>Error</a:t>
            </a:r>
            <a:r>
              <a:rPr sz="3000" spc="-3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F8F7F4"/>
                </a:solidFill>
                <a:latin typeface="Microsoft Sans Serif"/>
                <a:cs typeface="Microsoft Sans Serif"/>
              </a:rPr>
              <a:t>Conditions</a:t>
            </a:r>
            <a:r>
              <a:rPr sz="3000" spc="-4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8F7F4"/>
                </a:solidFill>
                <a:latin typeface="Microsoft Sans Serif"/>
                <a:cs typeface="Microsoft Sans Serif"/>
              </a:rPr>
              <a:t>in</a:t>
            </a:r>
            <a:r>
              <a:rPr sz="3000" spc="-2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30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PySpark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38220" y="1322782"/>
            <a:ext cx="73875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5" dirty="0">
                <a:solidFill>
                  <a:srgbClr val="F8F7F4"/>
                </a:solidFill>
                <a:latin typeface="Microsoft Sans Serif"/>
                <a:cs typeface="Microsoft Sans Serif"/>
              </a:rPr>
              <a:t>All</a:t>
            </a:r>
            <a:r>
              <a:rPr sz="25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500" spc="180" dirty="0">
                <a:solidFill>
                  <a:srgbClr val="F8F7F4"/>
                </a:solidFill>
                <a:latin typeface="Microsoft Sans Serif"/>
                <a:cs typeface="Microsoft Sans Serif"/>
              </a:rPr>
              <a:t>200+</a:t>
            </a:r>
            <a:r>
              <a:rPr sz="25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8F7F4"/>
                </a:solidFill>
                <a:latin typeface="Microsoft Sans Serif"/>
                <a:cs typeface="Microsoft Sans Serif"/>
              </a:rPr>
              <a:t>error</a:t>
            </a:r>
            <a:r>
              <a:rPr sz="25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8F7F4"/>
                </a:solidFill>
                <a:latin typeface="Microsoft Sans Serif"/>
                <a:cs typeface="Microsoft Sans Serif"/>
              </a:rPr>
              <a:t>conditions</a:t>
            </a:r>
            <a:r>
              <a:rPr sz="25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8F7F4"/>
                </a:solidFill>
                <a:latin typeface="Microsoft Sans Serif"/>
                <a:cs typeface="Microsoft Sans Serif"/>
              </a:rPr>
              <a:t>issued</a:t>
            </a:r>
            <a:r>
              <a:rPr sz="25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500" spc="155" dirty="0">
                <a:solidFill>
                  <a:srgbClr val="F8F7F4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500" spc="-10" dirty="0">
                <a:solidFill>
                  <a:srgbClr val="F8F7F4"/>
                </a:solidFill>
                <a:latin typeface="Microsoft Sans Serif"/>
                <a:cs typeface="Microsoft Sans Serif"/>
              </a:rPr>
              <a:t>PySpark</a:t>
            </a:r>
            <a:r>
              <a:rPr sz="2500" spc="-5" dirty="0">
                <a:solidFill>
                  <a:srgbClr val="F8F7F4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8F7F4"/>
                </a:solidFill>
                <a:latin typeface="Microsoft Sans Serif"/>
                <a:cs typeface="Microsoft Sans Serif"/>
              </a:rPr>
              <a:t>client</a:t>
            </a:r>
            <a:endParaRPr sz="250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8548" y="2168652"/>
            <a:ext cx="8132063" cy="366369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©2024</a:t>
            </a:r>
            <a:r>
              <a:rPr spc="-45" dirty="0"/>
              <a:t> </a:t>
            </a:r>
            <a:r>
              <a:rPr spc="25" dirty="0"/>
              <a:t>Databricks</a:t>
            </a:r>
            <a:r>
              <a:rPr spc="-35" dirty="0"/>
              <a:t> </a:t>
            </a:r>
            <a:r>
              <a:rPr spc="-15" dirty="0"/>
              <a:t>Inc.</a:t>
            </a:r>
            <a:r>
              <a:rPr spc="-25" dirty="0"/>
              <a:t> </a:t>
            </a:r>
            <a:r>
              <a:rPr spc="285" dirty="0"/>
              <a:t>—</a:t>
            </a:r>
            <a:r>
              <a:rPr spc="-20" dirty="0"/>
              <a:t> </a:t>
            </a:r>
            <a:r>
              <a:rPr spc="-10" dirty="0"/>
              <a:t>All</a:t>
            </a:r>
            <a:r>
              <a:rPr spc="-5" dirty="0"/>
              <a:t> </a:t>
            </a:r>
            <a:r>
              <a:rPr spc="30" dirty="0"/>
              <a:t>rights</a:t>
            </a:r>
            <a:r>
              <a:rPr spc="-35" dirty="0"/>
              <a:t> </a:t>
            </a:r>
            <a:r>
              <a:rPr spc="20" dirty="0"/>
              <a:t>reserved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362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6400</Words>
  <Application>Microsoft Office PowerPoint</Application>
  <PresentationFormat>Widescreen</PresentationFormat>
  <Paragraphs>1110</Paragraphs>
  <Slides>123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4" baseType="lpstr">
      <vt:lpstr>Arial</vt:lpstr>
      <vt:lpstr>Arial MT</vt:lpstr>
      <vt:lpstr>Calibri</vt:lpstr>
      <vt:lpstr>Consolas</vt:lpstr>
      <vt:lpstr>Courier New</vt:lpstr>
      <vt:lpstr>Lucida Sans Unicode</vt:lpstr>
      <vt:lpstr>Microsoft Sans Serif</vt:lpstr>
      <vt:lpstr>Tahoma</vt:lpstr>
      <vt:lpstr>Times New Roman</vt:lpstr>
      <vt:lpstr>Trebuchet MS</vt:lpstr>
      <vt:lpstr>Office Theme</vt:lpstr>
      <vt:lpstr>What’s Next for the  Upcoming Apache  Spark 4.0 Release?</vt:lpstr>
      <vt:lpstr>Major Features</vt:lpstr>
      <vt:lpstr>New Functionalities</vt:lpstr>
      <vt:lpstr>Spark Connect</vt:lpstr>
      <vt:lpstr>How to embed Spark in applications?</vt:lpstr>
      <vt:lpstr>Connect to Spark from Any App</vt:lpstr>
      <vt:lpstr>Spark Connect GA in Apache Spark 4.0</vt:lpstr>
      <vt:lpstr>The lightweight Spark Connect Package</vt:lpstr>
      <vt:lpstr>ANSI MODE ON by default in 4.0</vt:lpstr>
      <vt:lpstr>PowerPoint Presentation</vt:lpstr>
      <vt:lpstr>Without ANSI mode</vt:lpstr>
      <vt:lpstr>With ANSI mode (3.5)</vt:lpstr>
      <vt:lpstr>With ANSI mode (4.0)</vt:lpstr>
      <vt:lpstr>With ANSI mode (4.0)</vt:lpstr>
      <vt:lpstr>DataFrame queries with error callsite</vt:lpstr>
      <vt:lpstr>Variant Data Type for Semi-  Structured Data</vt:lpstr>
      <vt:lpstr>Motivation Data Engineer’s Dilemma: Only pick 2 out of 3…</vt:lpstr>
      <vt:lpstr>Variant is flexible</vt:lpstr>
      <vt:lpstr>Performance</vt:lpstr>
      <vt:lpstr>String Collation Support</vt:lpstr>
      <vt:lpstr>ANSI SQL COLLATE</vt:lpstr>
      <vt:lpstr>A look at the default collation</vt:lpstr>
      <vt:lpstr>COLLATE UNICODE</vt:lpstr>
      <vt:lpstr>COLLATE UNICODE_CI Case insensitive comparisons have entered the chat</vt:lpstr>
      <vt:lpstr>COLLATE UNICODE_CI_AI Equality from a to Ź</vt:lpstr>
      <vt:lpstr>Streaming State Data Source</vt:lpstr>
      <vt:lpstr>Stateful Stream Processing</vt:lpstr>
      <vt:lpstr>Streaming State data source</vt:lpstr>
      <vt:lpstr>PowerPoint Presentation</vt:lpstr>
      <vt:lpstr>PowerPoint Presentation</vt:lpstr>
      <vt:lpstr>Arbitrary Stateful Processing V2</vt:lpstr>
      <vt:lpstr>(flat)MapGroupsWithState: current V1 version</vt:lpstr>
      <vt:lpstr>Limitations of (flat)MapGroupsWithState</vt:lpstr>
      <vt:lpstr>PowerPoint Presentation</vt:lpstr>
      <vt:lpstr>pandas 2 support/API parity</vt:lpstr>
      <vt:lpstr>Pandas API on Spark (Koalas)</vt:lpstr>
      <vt:lpstr>Pandas 2.x Support</vt:lpstr>
      <vt:lpstr>New Functionalities</vt:lpstr>
      <vt:lpstr>Streaming and Batching  Python Data Sources</vt:lpstr>
      <vt:lpstr>Why Python Data Source?</vt:lpstr>
      <vt:lpstr>Python Data Source APIs</vt:lpstr>
      <vt:lpstr>Python Data Source Overview</vt:lpstr>
      <vt:lpstr>DataFrame.toArrow  GroupedData.applyInArrow</vt:lpstr>
      <vt:lpstr>DataFrame.toArrow</vt:lpstr>
      <vt:lpstr>GroupedData.applyInArrow</vt:lpstr>
      <vt:lpstr>XML Connectors</vt:lpstr>
      <vt:lpstr>Reading XML files out of the box</vt:lpstr>
      <vt:lpstr>More Than  Just a Simple  Port</vt:lpstr>
      <vt:lpstr>Databricks JDBC Dialect</vt:lpstr>
      <vt:lpstr>Reading Databricks SQL out of the box</vt:lpstr>
      <vt:lpstr>Delta Lake 4.0</vt:lpstr>
      <vt:lpstr>The biggest Delta release yet</vt:lpstr>
      <vt:lpstr>UniForm GA</vt:lpstr>
      <vt:lpstr>Liquid clustering Usage Walkthrough</vt:lpstr>
      <vt:lpstr>Liquid Clustering GA</vt:lpstr>
      <vt:lpstr>New Functionalities</vt:lpstr>
      <vt:lpstr>Python UDTF</vt:lpstr>
      <vt:lpstr>Python User Defined Table Functions</vt:lpstr>
      <vt:lpstr>Python User Defined Table Functions</vt:lpstr>
      <vt:lpstr>Python UDTF</vt:lpstr>
      <vt:lpstr>Python UDTF</vt:lpstr>
      <vt:lpstr>Arrow Optimized Python UDF</vt:lpstr>
      <vt:lpstr>Enhancing Python UDFs with Apache Arrow</vt:lpstr>
      <vt:lpstr>Enabling Arrow Optimization</vt:lpstr>
      <vt:lpstr>PowerPoint Presentation</vt:lpstr>
      <vt:lpstr>sdf.select( udf(lambda v: v + 1, DoubleType(), useArrow=True)("v"),  udf(lambda v: v - 1, DoubleType(), useArrow=True)("v"),  udf(lambda v: v * v, DoubleType(), useArrow=True)("v")</vt:lpstr>
      <vt:lpstr>Pickled Python UDF</vt:lpstr>
      <vt:lpstr>SQL UDF / UDTF</vt:lpstr>
      <vt:lpstr>Easily extend SQL function library</vt:lpstr>
      <vt:lpstr>SQL User Defined Scalar Functions</vt:lpstr>
      <vt:lpstr>SQL User Defined Scalar Functions</vt:lpstr>
      <vt:lpstr>SQL User Defined Table Functions</vt:lpstr>
      <vt:lpstr>SQL User Deﬁned Table Functions</vt:lpstr>
      <vt:lpstr>SQL User Defined Table Functions</vt:lpstr>
      <vt:lpstr>Named parameter invocation</vt:lpstr>
      <vt:lpstr>Stored Procedure</vt:lpstr>
      <vt:lpstr>External Stored Procedures</vt:lpstr>
      <vt:lpstr>External Iceberg Stored Procedure</vt:lpstr>
      <vt:lpstr>SQL Scripting</vt:lpstr>
      <vt:lpstr>SQL Scripting</vt:lpstr>
      <vt:lpstr>SQL Scripting</vt:lpstr>
      <vt:lpstr>PySpark UDF Unified Profiling</vt:lpstr>
      <vt:lpstr>Overview of Uniﬁed Proﬁling</vt:lpstr>
      <vt:lpstr>Overview of Unified Profiling</vt:lpstr>
      <vt:lpstr>PySpark  Performance  Profiler</vt:lpstr>
      <vt:lpstr>PySpark  Performance  Proﬁler</vt:lpstr>
      <vt:lpstr>PySpark  Memory  Profiler</vt:lpstr>
      <vt:lpstr>PySpark  Memory  Profiler</vt:lpstr>
      <vt:lpstr>New Functionalities</vt:lpstr>
      <vt:lpstr>Structured Logging Framework</vt:lpstr>
      <vt:lpstr>What are we going to build to improve this?</vt:lpstr>
      <vt:lpstr>Analyzing Spark logs is challenging due to their  unstructured nature</vt:lpstr>
      <vt:lpstr>Structured Spark Logging</vt:lpstr>
      <vt:lpstr>Use Spark to Analyze Spark Logs</vt:lpstr>
      <vt:lpstr>System Log Directories</vt:lpstr>
      <vt:lpstr>System Log Directories</vt:lpstr>
      <vt:lpstr>Error Conditions and Messages</vt:lpstr>
      <vt:lpstr>PowerPoint Presentation</vt:lpstr>
      <vt:lpstr>PowerPoint Presentation</vt:lpstr>
      <vt:lpstr>Quality</vt:lpstr>
      <vt:lpstr>Spark 3.5</vt:lpstr>
      <vt:lpstr>Behavior Changes</vt:lpstr>
      <vt:lpstr>Overview of Apache Spark Versioning Policy</vt:lpstr>
      <vt:lpstr>Categories of Impactful Behavior Changes</vt:lpstr>
      <vt:lpstr>Best Practices for API Changes</vt:lpstr>
      <vt:lpstr>Best Practices for API Changes</vt:lpstr>
      <vt:lpstr>Best Practices for API Changes</vt:lpstr>
      <vt:lpstr>Documentation</vt:lpstr>
      <vt:lpstr>PySpark Doc – Dark Mode</vt:lpstr>
      <vt:lpstr>PySpark Doc</vt:lpstr>
      <vt:lpstr>Versionless Spark Programming Guide</vt:lpstr>
      <vt:lpstr>[Proposal] Versionless Spark Programming  Guide</vt:lpstr>
      <vt:lpstr>Python: The Number One Choice</vt:lpstr>
      <vt:lpstr>PowerPoint Presentation</vt:lpstr>
      <vt:lpstr>Birth of  PySpark 2013</vt:lpstr>
      <vt:lpstr>&gt;330</vt:lpstr>
      <vt:lpstr>Countries  and Regions</vt:lpstr>
      <vt:lpstr>PySpark’s View of the World</vt:lpstr>
      <vt:lpstr>Key Focus of PySpark</vt:lpstr>
      <vt:lpstr>Key Enhancements in PySpark 3.5 and 4.0</vt:lpstr>
      <vt:lpstr>UDF-level  Dependency Control  [WIP]</vt:lpstr>
      <vt:lpstr>Thank you for your  contributions!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ganesh r</cp:lastModifiedBy>
  <cp:revision>1</cp:revision>
  <dcterms:created xsi:type="dcterms:W3CDTF">2024-07-30T06:26:29Z</dcterms:created>
  <dcterms:modified xsi:type="dcterms:W3CDTF">2024-10-25T13:19:42Z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2024-06-17T00:00:00Z</vt:filetime>
  </property>
  <property fmtid="{D5CDD505-2E9C-101B-9397-08002B2CF9AE}" pid="3" name="Creator">
    <vt:lpwstr>Acrobat PDFMaker 24 for PowerPoint</vt:lpwstr>
  </property>
  <property fmtid="{D5CDD505-2E9C-101B-9397-08002B2CF9AE}" pid="4" name="LastSaved">
    <vt:filetime>2024-07-30T00:00:00Z</vt:filetime>
  </property>
</Properties>
</file>